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66"/>
  </p:notesMasterIdLst>
  <p:sldIdLst>
    <p:sldId id="260" r:id="rId4"/>
    <p:sldId id="257" r:id="rId5"/>
    <p:sldId id="256" r:id="rId6"/>
    <p:sldId id="262" r:id="rId7"/>
    <p:sldId id="259" r:id="rId8"/>
    <p:sldId id="1467" r:id="rId9"/>
    <p:sldId id="263" r:id="rId10"/>
    <p:sldId id="264" r:id="rId11"/>
    <p:sldId id="284" r:id="rId12"/>
    <p:sldId id="1478" r:id="rId13"/>
    <p:sldId id="2147468292" r:id="rId14"/>
    <p:sldId id="1477" r:id="rId15"/>
    <p:sldId id="265" r:id="rId16"/>
    <p:sldId id="1476" r:id="rId17"/>
    <p:sldId id="285" r:id="rId18"/>
    <p:sldId id="266" r:id="rId19"/>
    <p:sldId id="267" r:id="rId20"/>
    <p:sldId id="286" r:id="rId21"/>
    <p:sldId id="1475" r:id="rId22"/>
    <p:sldId id="1484" r:id="rId23"/>
    <p:sldId id="268" r:id="rId24"/>
    <p:sldId id="269" r:id="rId25"/>
    <p:sldId id="270" r:id="rId26"/>
    <p:sldId id="271" r:id="rId27"/>
    <p:sldId id="287" r:id="rId28"/>
    <p:sldId id="272" r:id="rId29"/>
    <p:sldId id="273" r:id="rId30"/>
    <p:sldId id="274" r:id="rId31"/>
    <p:sldId id="275" r:id="rId32"/>
    <p:sldId id="276" r:id="rId33"/>
    <p:sldId id="277" r:id="rId34"/>
    <p:sldId id="278" r:id="rId35"/>
    <p:sldId id="279" r:id="rId36"/>
    <p:sldId id="280" r:id="rId37"/>
    <p:sldId id="281" r:id="rId38"/>
    <p:sldId id="1486" r:id="rId39"/>
    <p:sldId id="1479" r:id="rId40"/>
    <p:sldId id="1480" r:id="rId41"/>
    <p:sldId id="1491" r:id="rId42"/>
    <p:sldId id="1487" r:id="rId43"/>
    <p:sldId id="1481" r:id="rId44"/>
    <p:sldId id="1482" r:id="rId45"/>
    <p:sldId id="1483" r:id="rId46"/>
    <p:sldId id="1485" r:id="rId47"/>
    <p:sldId id="1490" r:id="rId48"/>
    <p:sldId id="1488" r:id="rId49"/>
    <p:sldId id="1492" r:id="rId50"/>
    <p:sldId id="1489" r:id="rId51"/>
    <p:sldId id="1493" r:id="rId52"/>
    <p:sldId id="1494" r:id="rId53"/>
    <p:sldId id="1495" r:id="rId54"/>
    <p:sldId id="1496" r:id="rId55"/>
    <p:sldId id="1497" r:id="rId56"/>
    <p:sldId id="652" r:id="rId57"/>
    <p:sldId id="1473" r:id="rId58"/>
    <p:sldId id="2142534091" r:id="rId59"/>
    <p:sldId id="2134804896" r:id="rId60"/>
    <p:sldId id="2147308176" r:id="rId61"/>
    <p:sldId id="2147308082" r:id="rId62"/>
    <p:sldId id="857" r:id="rId63"/>
    <p:sldId id="258" r:id="rId64"/>
    <p:sldId id="2147468293" r:id="rId6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dgama, Vishal (DXC Luxoft)" initials="VL" lastIdx="1" clrIdx="0"/>
  <p:cmAuthor id="2" name="Moitra, Mridul (DXC Luxoft)" initials="M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5T17:37:38.476" idx="1">
    <p:pos x="10" y="10"/>
    <p:text>The framework should have objectives like:
how to adopt cloud
how to speed up adoption
how to make applications compliant
I think we should incorporate and have a think about this. I think you have it right on slide 5 so we should decide which to use. I think I actually prefer this slide now, with some updated objectives.
The objectives we have currently are more around the benefits of a migration?
</p:text>
  </p:cm>
  <p:cm authorId="2" dt="2021-07-16T11:00:48.579" idx="1">
    <p:pos x="10" y="106"/>
    <p:text>made changes as per your  suggestions
</p:text>
  </p:cm>
  <p:cm authorId="2" dt="2021-07-16T11:17:33.819" idx="2">
    <p:pos x="10" y="202"/>
    <p:text>[@Vadgama, Vishal (DXC Luxoft)] 
made changes as per your  suggestions
</p:text>
  </p:cm>
</p:cmLst>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CAD7B-370C-4B33-AB0A-EC440EC2F4F9}" type="doc">
      <dgm:prSet loTypeId="urn:microsoft.com/office/officeart/2005/8/layout/venn1" loCatId="relationship" qsTypeId="urn:microsoft.com/office/officeart/2005/8/quickstyle/simple1#1" qsCatId="simple" csTypeId="urn:microsoft.com/office/officeart/2005/8/colors/accent1_2#1" csCatId="accent1" phldr="1"/>
      <dgm:spPr/>
      <dgm:t>
        <a:bodyPr/>
        <a:lstStyle/>
        <a:p>
          <a:endParaRPr lang="en-US"/>
        </a:p>
      </dgm:t>
    </dgm:pt>
    <dgm:pt modelId="{7F489132-CCED-4078-9922-F337733A0A21}">
      <dgm:prSet custT="1"/>
      <dgm:spPr>
        <a:xfrm>
          <a:off x="2731915" y="0"/>
          <a:ext cx="1794104" cy="960120"/>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Powerful multi-core processors</a:t>
          </a:r>
        </a:p>
      </dgm:t>
    </dgm:pt>
    <dgm:pt modelId="{17E817B1-3CAF-4D5E-9B4D-81BB2DC6F4BD}" type="parTrans" cxnId="{FA866AC6-1DD7-49EF-8C18-2AC94F12692B}">
      <dgm:prSet/>
      <dgm:spPr/>
      <dgm:t>
        <a:bodyPr/>
        <a:lstStyle/>
        <a:p>
          <a:endParaRPr lang="en-US" sz="2000" b="1"/>
        </a:p>
      </dgm:t>
    </dgm:pt>
    <dgm:pt modelId="{B9AB5812-E774-47C5-9A70-07315ABB87DA}" type="sibTrans" cxnId="{FA866AC6-1DD7-49EF-8C18-2AC94F12692B}">
      <dgm:prSet/>
      <dgm:spPr/>
      <dgm:t>
        <a:bodyPr/>
        <a:lstStyle/>
        <a:p>
          <a:endParaRPr lang="en-US" sz="2000" b="1"/>
        </a:p>
      </dgm:t>
    </dgm:pt>
    <dgm:pt modelId="{18A7CF6E-E75C-4BBD-AAA1-ADC15FF4E1B8}">
      <dgm:prSet custT="1"/>
      <dgm:spPr>
        <a:xfrm>
          <a:off x="5064251" y="912114"/>
          <a:ext cx="1696244"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General purpose graphic processors</a:t>
          </a:r>
        </a:p>
      </dgm:t>
    </dgm:pt>
    <dgm:pt modelId="{2C36D85A-18A4-4B65-99D6-23B885CFF042}" type="parTrans" cxnId="{98954F79-FAA0-4798-9151-923E3C92A875}">
      <dgm:prSet/>
      <dgm:spPr/>
      <dgm:t>
        <a:bodyPr/>
        <a:lstStyle/>
        <a:p>
          <a:endParaRPr lang="en-US" sz="2000" b="1"/>
        </a:p>
      </dgm:t>
    </dgm:pt>
    <dgm:pt modelId="{CD99B73B-7203-47BA-BF89-8835A5E2BD7A}" type="sibTrans" cxnId="{98954F79-FAA0-4798-9151-923E3C92A875}">
      <dgm:prSet/>
      <dgm:spPr/>
      <dgm:t>
        <a:bodyPr/>
        <a:lstStyle/>
        <a:p>
          <a:endParaRPr lang="en-US" sz="2000" b="1"/>
        </a:p>
      </dgm:t>
    </dgm:pt>
    <dgm:pt modelId="{B2836F9B-BFA5-488A-B3FC-F62FEA97B890}">
      <dgm:prSet custT="1"/>
      <dgm:spPr>
        <a:xfrm>
          <a:off x="4987207" y="2256282"/>
          <a:ext cx="2143912"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 Superior software methodologies</a:t>
          </a:r>
        </a:p>
      </dgm:t>
    </dgm:pt>
    <dgm:pt modelId="{4625DA01-7F62-4330-BEB5-C29980B5C457}" type="parTrans" cxnId="{DE453270-952F-48C7-9A85-D5D52325F6C8}">
      <dgm:prSet/>
      <dgm:spPr/>
      <dgm:t>
        <a:bodyPr/>
        <a:lstStyle/>
        <a:p>
          <a:endParaRPr lang="en-US" sz="2000" b="1"/>
        </a:p>
      </dgm:t>
    </dgm:pt>
    <dgm:pt modelId="{80A53C3F-E5FD-4D5B-B79E-07C657CBB8A2}" type="sibTrans" cxnId="{DE453270-952F-48C7-9A85-D5D52325F6C8}">
      <dgm:prSet/>
      <dgm:spPr/>
      <dgm:t>
        <a:bodyPr/>
        <a:lstStyle/>
        <a:p>
          <a:endParaRPr lang="en-US" sz="2000" b="1"/>
        </a:p>
      </dgm:t>
    </dgm:pt>
    <dgm:pt modelId="{EE488B06-C774-4EDC-B876-9D5C307B7127}">
      <dgm:prSet custT="1"/>
      <dgm:spPr>
        <a:xfrm>
          <a:off x="4509710" y="3768471"/>
          <a:ext cx="1794104"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Virtualization leveraging the powerful hardware</a:t>
          </a:r>
        </a:p>
      </dgm:t>
    </dgm:pt>
    <dgm:pt modelId="{18173238-8268-40E2-BEFB-7EAEE9425ABB}" type="parTrans" cxnId="{0D6DB506-FF58-4FFB-A9C7-FF3CC36EBC30}">
      <dgm:prSet/>
      <dgm:spPr/>
      <dgm:t>
        <a:bodyPr/>
        <a:lstStyle/>
        <a:p>
          <a:endParaRPr lang="en-US" sz="2000" b="1"/>
        </a:p>
      </dgm:t>
    </dgm:pt>
    <dgm:pt modelId="{81A50980-8254-4AAD-9797-5B07EBE2F59F}" type="sibTrans" cxnId="{0D6DB506-FF58-4FFB-A9C7-FF3CC36EBC30}">
      <dgm:prSet/>
      <dgm:spPr/>
      <dgm:t>
        <a:bodyPr/>
        <a:lstStyle/>
        <a:p>
          <a:endParaRPr lang="en-US" sz="2000" b="1"/>
        </a:p>
      </dgm:t>
    </dgm:pt>
    <dgm:pt modelId="{15426BCB-6AFE-4DF1-8970-47900A6D1149}">
      <dgm:prSet custT="1"/>
      <dgm:spPr>
        <a:xfrm>
          <a:off x="654120" y="3768471"/>
          <a:ext cx="2394106"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Wider bandwidth for communication</a:t>
          </a:r>
        </a:p>
      </dgm:t>
    </dgm:pt>
    <dgm:pt modelId="{94283CE2-E678-495F-90AA-5316B497DF8A}" type="parTrans" cxnId="{7ECE5F44-904D-431A-A2DE-ECE237D4ECFB}">
      <dgm:prSet/>
      <dgm:spPr/>
      <dgm:t>
        <a:bodyPr/>
        <a:lstStyle/>
        <a:p>
          <a:endParaRPr lang="en-US" sz="2000" b="1"/>
        </a:p>
      </dgm:t>
    </dgm:pt>
    <dgm:pt modelId="{BA2E0DC8-4B32-4855-AF98-15942963A470}" type="sibTrans" cxnId="{7ECE5F44-904D-431A-A2DE-ECE237D4ECFB}">
      <dgm:prSet/>
      <dgm:spPr/>
      <dgm:t>
        <a:bodyPr/>
        <a:lstStyle/>
        <a:p>
          <a:endParaRPr lang="en-US" sz="2000" b="1"/>
        </a:p>
      </dgm:t>
    </dgm:pt>
    <dgm:pt modelId="{F4165374-8608-41F2-BAC4-059F1375D3C4}">
      <dgm:prSet custT="1"/>
      <dgm:spPr>
        <a:xfrm>
          <a:off x="366960" y="2256282"/>
          <a:ext cx="1663623"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Proliferation of devices</a:t>
          </a:r>
        </a:p>
      </dgm:t>
    </dgm:pt>
    <dgm:pt modelId="{C829731A-9D35-441B-93E0-EADDF65339C2}" type="parTrans" cxnId="{EA5A8BF8-99C6-4FE5-97C8-4D954E0D7642}">
      <dgm:prSet/>
      <dgm:spPr/>
      <dgm:t>
        <a:bodyPr/>
        <a:lstStyle/>
        <a:p>
          <a:endParaRPr lang="en-US" sz="2000" b="1"/>
        </a:p>
      </dgm:t>
    </dgm:pt>
    <dgm:pt modelId="{FE65EB1F-AD15-41F6-AE41-97560E57778D}" type="sibTrans" cxnId="{EA5A8BF8-99C6-4FE5-97C8-4D954E0D7642}">
      <dgm:prSet/>
      <dgm:spPr/>
      <dgm:t>
        <a:bodyPr/>
        <a:lstStyle/>
        <a:p>
          <a:endParaRPr lang="en-US" sz="2000" b="1"/>
        </a:p>
      </dgm:t>
    </dgm:pt>
    <dgm:pt modelId="{2C6A8CF5-890B-444B-9484-318C5BDD2F40}">
      <dgm:prSet custT="1"/>
      <dgm:spPr>
        <a:xfrm>
          <a:off x="570446" y="912114"/>
          <a:ext cx="1550231"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Explosion of domain applications</a:t>
          </a:r>
        </a:p>
      </dgm:t>
    </dgm:pt>
    <dgm:pt modelId="{1C12746D-2EC6-4DCC-B9B5-2912BA2DBA73}" type="parTrans" cxnId="{DA0C0E56-0DE1-4E4D-A057-31088213CB27}">
      <dgm:prSet/>
      <dgm:spPr/>
      <dgm:t>
        <a:bodyPr/>
        <a:lstStyle/>
        <a:p>
          <a:endParaRPr lang="en-US" sz="2000" b="1"/>
        </a:p>
      </dgm:t>
    </dgm:pt>
    <dgm:pt modelId="{7D3414A0-7255-4440-B85B-B3F2D8232A08}" type="sibTrans" cxnId="{DA0C0E56-0DE1-4E4D-A057-31088213CB27}">
      <dgm:prSet/>
      <dgm:spPr/>
      <dgm:t>
        <a:bodyPr/>
        <a:lstStyle/>
        <a:p>
          <a:endParaRPr lang="en-US" sz="2000" b="1"/>
        </a:p>
      </dgm:t>
    </dgm:pt>
    <dgm:pt modelId="{293D8431-05E9-42D3-A92D-23246C8F0D40}" type="pres">
      <dgm:prSet presAssocID="{B33CAD7B-370C-4B33-AB0A-EC440EC2F4F9}" presName="compositeShape" presStyleCnt="0">
        <dgm:presLayoutVars>
          <dgm:chMax val="7"/>
          <dgm:dir/>
          <dgm:resizeHandles val="exact"/>
        </dgm:presLayoutVars>
      </dgm:prSet>
      <dgm:spPr/>
    </dgm:pt>
    <dgm:pt modelId="{EEEC490D-C8C6-437B-A283-4FC0FF4D5ABB}" type="pres">
      <dgm:prSet presAssocID="{7F489132-CCED-4078-9922-F337733A0A21}" presName="circ1" presStyleLbl="vennNode1" presStyleIdx="0" presStyleCnt="7"/>
      <dgm:spPr>
        <a:xfrm>
          <a:off x="2846086" y="122223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5954CA48-ECC7-40D1-920A-97D473E1F369}" type="pres">
      <dgm:prSet presAssocID="{7F489132-CCED-4078-9922-F337733A0A21}" presName="circ1Tx" presStyleLbl="revTx" presStyleIdx="0" presStyleCnt="0">
        <dgm:presLayoutVars>
          <dgm:chMax val="0"/>
          <dgm:chPref val="0"/>
          <dgm:bulletEnabled val="1"/>
        </dgm:presLayoutVars>
      </dgm:prSet>
      <dgm:spPr>
        <a:prstGeom prst="rect">
          <a:avLst/>
        </a:prstGeom>
      </dgm:spPr>
    </dgm:pt>
    <dgm:pt modelId="{21B435CA-C29D-49FF-8030-CF89B042DC11}" type="pres">
      <dgm:prSet presAssocID="{18A7CF6E-E75C-4BBD-AAA1-ADC15FF4E1B8}" presName="circ2" presStyleLbl="vennNode1" presStyleIdx="1" presStyleCnt="7"/>
      <dgm:spPr>
        <a:xfrm>
          <a:off x="3305376"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3E129A05-3A15-4EAD-BD82-9C6441031163}" type="pres">
      <dgm:prSet presAssocID="{18A7CF6E-E75C-4BBD-AAA1-ADC15FF4E1B8}" presName="circ2Tx" presStyleLbl="revTx" presStyleIdx="0" presStyleCnt="0">
        <dgm:presLayoutVars>
          <dgm:chMax val="0"/>
          <dgm:chPref val="0"/>
          <dgm:bulletEnabled val="1"/>
        </dgm:presLayoutVars>
      </dgm:prSet>
      <dgm:spPr>
        <a:prstGeom prst="rect">
          <a:avLst/>
        </a:prstGeom>
      </dgm:spPr>
    </dgm:pt>
    <dgm:pt modelId="{0BD53F68-EA1D-478A-904F-FC930C3688DB}" type="pres">
      <dgm:prSet presAssocID="{B2836F9B-BFA5-488A-B3FC-F62FEA97B890}" presName="circ3" presStyleLbl="vennNode1" presStyleIdx="2" presStyleCnt="7"/>
      <dgm:spPr>
        <a:xfrm>
          <a:off x="3418242"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8F9AABFF-DC9C-419D-9FC9-628638A3FB53}" type="pres">
      <dgm:prSet presAssocID="{B2836F9B-BFA5-488A-B3FC-F62FEA97B890}" presName="circ3Tx" presStyleLbl="revTx" presStyleIdx="0" presStyleCnt="0" custScaleX="128870">
        <dgm:presLayoutVars>
          <dgm:chMax val="0"/>
          <dgm:chPref val="0"/>
          <dgm:bulletEnabled val="1"/>
        </dgm:presLayoutVars>
      </dgm:prSet>
      <dgm:spPr>
        <a:prstGeom prst="rect">
          <a:avLst/>
        </a:prstGeom>
      </dgm:spPr>
    </dgm:pt>
    <dgm:pt modelId="{6125E1DE-9BE3-4FEE-84DD-4E76212D1552}" type="pres">
      <dgm:prSet presAssocID="{EE488B06-C774-4EDC-B876-9D5C307B7127}" presName="circ4" presStyleLbl="vennNode1" presStyleIdx="3" presStyleCnt="7"/>
      <dgm:spPr>
        <a:xfrm>
          <a:off x="3100522"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BF9F8B58-43EA-4167-829B-D7E6E4BF62A8}" type="pres">
      <dgm:prSet presAssocID="{EE488B06-C774-4EDC-B876-9D5C307B7127}" presName="circ4Tx" presStyleLbl="revTx" presStyleIdx="0" presStyleCnt="0">
        <dgm:presLayoutVars>
          <dgm:chMax val="0"/>
          <dgm:chPref val="0"/>
          <dgm:bulletEnabled val="1"/>
        </dgm:presLayoutVars>
      </dgm:prSet>
      <dgm:spPr>
        <a:prstGeom prst="rect">
          <a:avLst/>
        </a:prstGeom>
      </dgm:spPr>
    </dgm:pt>
    <dgm:pt modelId="{6FB96284-9759-423F-8140-26547B56FC97}" type="pres">
      <dgm:prSet presAssocID="{15426BCB-6AFE-4DF1-8970-47900A6D1149}" presName="circ5" presStyleLbl="vennNode1" presStyleIdx="4" presStyleCnt="7"/>
      <dgm:spPr>
        <a:xfrm>
          <a:off x="2591649"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78D247BB-86C7-4135-9352-F033ABA1AC51}" type="pres">
      <dgm:prSet presAssocID="{15426BCB-6AFE-4DF1-8970-47900A6D1149}" presName="circ5Tx" presStyleLbl="revTx" presStyleIdx="0" presStyleCnt="0" custScaleX="133443">
        <dgm:presLayoutVars>
          <dgm:chMax val="0"/>
          <dgm:chPref val="0"/>
          <dgm:bulletEnabled val="1"/>
        </dgm:presLayoutVars>
      </dgm:prSet>
      <dgm:spPr>
        <a:prstGeom prst="rect">
          <a:avLst/>
        </a:prstGeom>
      </dgm:spPr>
    </dgm:pt>
    <dgm:pt modelId="{5A8EF223-5419-4811-B922-D0DCD12E86D3}" type="pres">
      <dgm:prSet presAssocID="{F4165374-8608-41F2-BAC4-059F1375D3C4}" presName="circ6" presStyleLbl="vennNode1" presStyleIdx="5" presStyleCnt="7"/>
      <dgm:spPr>
        <a:xfrm>
          <a:off x="2273929"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2F16DBF3-D8A8-4465-8189-0D8C0E67C5D4}" type="pres">
      <dgm:prSet presAssocID="{F4165374-8608-41F2-BAC4-059F1375D3C4}" presName="circ6Tx" presStyleLbl="revTx" presStyleIdx="0" presStyleCnt="0">
        <dgm:presLayoutVars>
          <dgm:chMax val="0"/>
          <dgm:chPref val="0"/>
          <dgm:bulletEnabled val="1"/>
        </dgm:presLayoutVars>
      </dgm:prSet>
      <dgm:spPr>
        <a:prstGeom prst="rect">
          <a:avLst/>
        </a:prstGeom>
      </dgm:spPr>
    </dgm:pt>
    <dgm:pt modelId="{235C7AB8-3470-4627-A835-9AE3442891D0}" type="pres">
      <dgm:prSet presAssocID="{2C6A8CF5-890B-444B-9484-318C5BDD2F40}" presName="circ7" presStyleLbl="vennNode1" presStyleIdx="6" presStyleCnt="7"/>
      <dgm:spPr>
        <a:xfrm>
          <a:off x="2386795"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6F6C9674-C589-4C12-BA7E-BF6D7D7F1D10}" type="pres">
      <dgm:prSet presAssocID="{2C6A8CF5-890B-444B-9484-318C5BDD2F40}" presName="circ7Tx" presStyleLbl="revTx" presStyleIdx="0" presStyleCnt="0" custScaleX="91392">
        <dgm:presLayoutVars>
          <dgm:chMax val="0"/>
          <dgm:chPref val="0"/>
          <dgm:bulletEnabled val="1"/>
        </dgm:presLayoutVars>
      </dgm:prSet>
      <dgm:spPr>
        <a:prstGeom prst="rect">
          <a:avLst/>
        </a:prstGeom>
      </dgm:spPr>
    </dgm:pt>
  </dgm:ptLst>
  <dgm:cxnLst>
    <dgm:cxn modelId="{0D6DB506-FF58-4FFB-A9C7-FF3CC36EBC30}" srcId="{B33CAD7B-370C-4B33-AB0A-EC440EC2F4F9}" destId="{EE488B06-C774-4EDC-B876-9D5C307B7127}" srcOrd="3" destOrd="0" parTransId="{18173238-8268-40E2-BEFB-7EAEE9425ABB}" sibTransId="{81A50980-8254-4AAD-9797-5B07EBE2F59F}"/>
    <dgm:cxn modelId="{BE49E718-529C-4591-9800-69B4423C3375}" type="presOf" srcId="{7F489132-CCED-4078-9922-F337733A0A21}" destId="{5954CA48-ECC7-40D1-920A-97D473E1F369}" srcOrd="0" destOrd="0" presId="urn:microsoft.com/office/officeart/2005/8/layout/venn1"/>
    <dgm:cxn modelId="{25587221-A893-415F-9646-89331A5FD364}" type="presOf" srcId="{F4165374-8608-41F2-BAC4-059F1375D3C4}" destId="{2F16DBF3-D8A8-4465-8189-0D8C0E67C5D4}" srcOrd="0" destOrd="0" presId="urn:microsoft.com/office/officeart/2005/8/layout/venn1"/>
    <dgm:cxn modelId="{E3AA9421-FA8B-438F-BC6E-176063E9487C}" type="presOf" srcId="{2C6A8CF5-890B-444B-9484-318C5BDD2F40}" destId="{6F6C9674-C589-4C12-BA7E-BF6D7D7F1D10}" srcOrd="0" destOrd="0" presId="urn:microsoft.com/office/officeart/2005/8/layout/venn1"/>
    <dgm:cxn modelId="{ADEBE65E-A608-4571-9CBC-6C3A013A1A2B}" type="presOf" srcId="{18A7CF6E-E75C-4BBD-AAA1-ADC15FF4E1B8}" destId="{3E129A05-3A15-4EAD-BD82-9C6441031163}" srcOrd="0" destOrd="0" presId="urn:microsoft.com/office/officeart/2005/8/layout/venn1"/>
    <dgm:cxn modelId="{7ECE5F44-904D-431A-A2DE-ECE237D4ECFB}" srcId="{B33CAD7B-370C-4B33-AB0A-EC440EC2F4F9}" destId="{15426BCB-6AFE-4DF1-8970-47900A6D1149}" srcOrd="4" destOrd="0" parTransId="{94283CE2-E678-495F-90AA-5316B497DF8A}" sibTransId="{BA2E0DC8-4B32-4855-AF98-15942963A470}"/>
    <dgm:cxn modelId="{DE453270-952F-48C7-9A85-D5D52325F6C8}" srcId="{B33CAD7B-370C-4B33-AB0A-EC440EC2F4F9}" destId="{B2836F9B-BFA5-488A-B3FC-F62FEA97B890}" srcOrd="2" destOrd="0" parTransId="{4625DA01-7F62-4330-BEB5-C29980B5C457}" sibTransId="{80A53C3F-E5FD-4D5B-B79E-07C657CBB8A2}"/>
    <dgm:cxn modelId="{DA0C0E56-0DE1-4E4D-A057-31088213CB27}" srcId="{B33CAD7B-370C-4B33-AB0A-EC440EC2F4F9}" destId="{2C6A8CF5-890B-444B-9484-318C5BDD2F40}" srcOrd="6" destOrd="0" parTransId="{1C12746D-2EC6-4DCC-B9B5-2912BA2DBA73}" sibTransId="{7D3414A0-7255-4440-B85B-B3F2D8232A08}"/>
    <dgm:cxn modelId="{135F1856-801C-468F-AAB9-B50E9DE5BAB2}" type="presOf" srcId="{B2836F9B-BFA5-488A-B3FC-F62FEA97B890}" destId="{8F9AABFF-DC9C-419D-9FC9-628638A3FB53}" srcOrd="0" destOrd="0" presId="urn:microsoft.com/office/officeart/2005/8/layout/venn1"/>
    <dgm:cxn modelId="{98954F79-FAA0-4798-9151-923E3C92A875}" srcId="{B33CAD7B-370C-4B33-AB0A-EC440EC2F4F9}" destId="{18A7CF6E-E75C-4BBD-AAA1-ADC15FF4E1B8}" srcOrd="1" destOrd="0" parTransId="{2C36D85A-18A4-4B65-99D6-23B885CFF042}" sibTransId="{CD99B73B-7203-47BA-BF89-8835A5E2BD7A}"/>
    <dgm:cxn modelId="{52D8A479-F639-48AA-9FFB-38403C3AEF2E}" type="presOf" srcId="{B33CAD7B-370C-4B33-AB0A-EC440EC2F4F9}" destId="{293D8431-05E9-42D3-A92D-23246C8F0D40}" srcOrd="0" destOrd="0" presId="urn:microsoft.com/office/officeart/2005/8/layout/venn1"/>
    <dgm:cxn modelId="{638B8083-0586-4442-A430-777D13719878}" type="presOf" srcId="{15426BCB-6AFE-4DF1-8970-47900A6D1149}" destId="{78D247BB-86C7-4135-9352-F033ABA1AC51}" srcOrd="0" destOrd="0" presId="urn:microsoft.com/office/officeart/2005/8/layout/venn1"/>
    <dgm:cxn modelId="{068CF8B3-BD23-4858-AECD-1E7B6A124C21}" type="presOf" srcId="{EE488B06-C774-4EDC-B876-9D5C307B7127}" destId="{BF9F8B58-43EA-4167-829B-D7E6E4BF62A8}" srcOrd="0" destOrd="0" presId="urn:microsoft.com/office/officeart/2005/8/layout/venn1"/>
    <dgm:cxn modelId="{FA866AC6-1DD7-49EF-8C18-2AC94F12692B}" srcId="{B33CAD7B-370C-4B33-AB0A-EC440EC2F4F9}" destId="{7F489132-CCED-4078-9922-F337733A0A21}" srcOrd="0" destOrd="0" parTransId="{17E817B1-3CAF-4D5E-9B4D-81BB2DC6F4BD}" sibTransId="{B9AB5812-E774-47C5-9A70-07315ABB87DA}"/>
    <dgm:cxn modelId="{EA5A8BF8-99C6-4FE5-97C8-4D954E0D7642}" srcId="{B33CAD7B-370C-4B33-AB0A-EC440EC2F4F9}" destId="{F4165374-8608-41F2-BAC4-059F1375D3C4}" srcOrd="5" destOrd="0" parTransId="{C829731A-9D35-441B-93E0-EADDF65339C2}" sibTransId="{FE65EB1F-AD15-41F6-AE41-97560E57778D}"/>
    <dgm:cxn modelId="{8BBD0B01-BCA8-4CE7-8DCC-BCCA3587133C}" type="presParOf" srcId="{293D8431-05E9-42D3-A92D-23246C8F0D40}" destId="{EEEC490D-C8C6-437B-A283-4FC0FF4D5ABB}" srcOrd="0" destOrd="0" presId="urn:microsoft.com/office/officeart/2005/8/layout/venn1"/>
    <dgm:cxn modelId="{62C9F373-ABFA-4024-81CC-E9CFC885147A}" type="presParOf" srcId="{293D8431-05E9-42D3-A92D-23246C8F0D40}" destId="{5954CA48-ECC7-40D1-920A-97D473E1F369}" srcOrd="1" destOrd="0" presId="urn:microsoft.com/office/officeart/2005/8/layout/venn1"/>
    <dgm:cxn modelId="{AA3CB446-24A4-41A2-8A2B-04FBC9645CD4}" type="presParOf" srcId="{293D8431-05E9-42D3-A92D-23246C8F0D40}" destId="{21B435CA-C29D-49FF-8030-CF89B042DC11}" srcOrd="2" destOrd="0" presId="urn:microsoft.com/office/officeart/2005/8/layout/venn1"/>
    <dgm:cxn modelId="{318B106D-9E03-4E80-A2F1-00B8E340AC35}" type="presParOf" srcId="{293D8431-05E9-42D3-A92D-23246C8F0D40}" destId="{3E129A05-3A15-4EAD-BD82-9C6441031163}" srcOrd="3" destOrd="0" presId="urn:microsoft.com/office/officeart/2005/8/layout/venn1"/>
    <dgm:cxn modelId="{686822C9-F8FC-45F5-99EE-BD012DBBF6A9}" type="presParOf" srcId="{293D8431-05E9-42D3-A92D-23246C8F0D40}" destId="{0BD53F68-EA1D-478A-904F-FC930C3688DB}" srcOrd="4" destOrd="0" presId="urn:microsoft.com/office/officeart/2005/8/layout/venn1"/>
    <dgm:cxn modelId="{1015F352-B2EE-4B94-9EC5-707A270B0AF5}" type="presParOf" srcId="{293D8431-05E9-42D3-A92D-23246C8F0D40}" destId="{8F9AABFF-DC9C-419D-9FC9-628638A3FB53}" srcOrd="5" destOrd="0" presId="urn:microsoft.com/office/officeart/2005/8/layout/venn1"/>
    <dgm:cxn modelId="{0D24944A-7DAB-42A3-8CFB-A96A8DA53203}" type="presParOf" srcId="{293D8431-05E9-42D3-A92D-23246C8F0D40}" destId="{6125E1DE-9BE3-4FEE-84DD-4E76212D1552}" srcOrd="6" destOrd="0" presId="urn:microsoft.com/office/officeart/2005/8/layout/venn1"/>
    <dgm:cxn modelId="{5F3312F2-225F-4119-8712-A84F5BE1449F}" type="presParOf" srcId="{293D8431-05E9-42D3-A92D-23246C8F0D40}" destId="{BF9F8B58-43EA-4167-829B-D7E6E4BF62A8}" srcOrd="7" destOrd="0" presId="urn:microsoft.com/office/officeart/2005/8/layout/venn1"/>
    <dgm:cxn modelId="{4934A9AC-E527-400F-BC0E-E3A7E0F455E2}" type="presParOf" srcId="{293D8431-05E9-42D3-A92D-23246C8F0D40}" destId="{6FB96284-9759-423F-8140-26547B56FC97}" srcOrd="8" destOrd="0" presId="urn:microsoft.com/office/officeart/2005/8/layout/venn1"/>
    <dgm:cxn modelId="{1FDF74DF-1B08-46E3-9C97-9A813239AA0E}" type="presParOf" srcId="{293D8431-05E9-42D3-A92D-23246C8F0D40}" destId="{78D247BB-86C7-4135-9352-F033ABA1AC51}" srcOrd="9" destOrd="0" presId="urn:microsoft.com/office/officeart/2005/8/layout/venn1"/>
    <dgm:cxn modelId="{72B57139-A5B8-4883-979B-9D5B0A43387D}" type="presParOf" srcId="{293D8431-05E9-42D3-A92D-23246C8F0D40}" destId="{5A8EF223-5419-4811-B922-D0DCD12E86D3}" srcOrd="10" destOrd="0" presId="urn:microsoft.com/office/officeart/2005/8/layout/venn1"/>
    <dgm:cxn modelId="{719841B8-BE29-4EC7-B992-40FB8E43EA22}" type="presParOf" srcId="{293D8431-05E9-42D3-A92D-23246C8F0D40}" destId="{2F16DBF3-D8A8-4465-8189-0D8C0E67C5D4}" srcOrd="11" destOrd="0" presId="urn:microsoft.com/office/officeart/2005/8/layout/venn1"/>
    <dgm:cxn modelId="{197D4D18-15C7-46F0-A5CF-314890317771}" type="presParOf" srcId="{293D8431-05E9-42D3-A92D-23246C8F0D40}" destId="{235C7AB8-3470-4627-A835-9AE3442891D0}" srcOrd="12" destOrd="0" presId="urn:microsoft.com/office/officeart/2005/8/layout/venn1"/>
    <dgm:cxn modelId="{17D84DE8-55CB-493E-BFE0-41E4112268BE}" type="presParOf" srcId="{293D8431-05E9-42D3-A92D-23246C8F0D40}" destId="{6F6C9674-C589-4C12-BA7E-BF6D7D7F1D10}" srcOrd="13" destOrd="0" presId="urn:microsoft.com/office/officeart/2005/8/layout/venn1"/>
  </dgm:cxnLst>
  <dgm:bg>
    <a:solidFill>
      <a:srgbClr val="FFC00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B12AD-DAA2-4279-B126-681D7ECA93B3}"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A88DAFA-C59D-4197-93D4-6BF63EBC8009}">
      <dgm:prSet/>
      <dgm:spPr/>
      <dgm:t>
        <a:bodyPr/>
        <a:lstStyle/>
        <a:p>
          <a:r>
            <a:rPr lang="en-US" b="0" i="0" baseline="0" dirty="0"/>
            <a:t>Essential Characteristics</a:t>
          </a:r>
          <a:endParaRPr lang="en-US" dirty="0"/>
        </a:p>
      </dgm:t>
    </dgm:pt>
    <dgm:pt modelId="{FFDD89F1-427A-4731-9C9B-2E702F62F3BE}" type="parTrans" cxnId="{517021DF-3AB5-4069-A738-C20FA78FD47D}">
      <dgm:prSet/>
      <dgm:spPr/>
      <dgm:t>
        <a:bodyPr/>
        <a:lstStyle/>
        <a:p>
          <a:endParaRPr lang="en-US"/>
        </a:p>
      </dgm:t>
    </dgm:pt>
    <dgm:pt modelId="{7AD8916C-390E-43F8-93ED-B352AA0D6F00}" type="sibTrans" cxnId="{517021DF-3AB5-4069-A738-C20FA78FD47D}">
      <dgm:prSet/>
      <dgm:spPr/>
      <dgm:t>
        <a:bodyPr/>
        <a:lstStyle/>
        <a:p>
          <a:endParaRPr lang="en-US"/>
        </a:p>
      </dgm:t>
    </dgm:pt>
    <dgm:pt modelId="{F3EF18DD-C104-4661-9EE8-8D2535C65D5F}">
      <dgm:prSet/>
      <dgm:spPr/>
      <dgm:t>
        <a:bodyPr/>
        <a:lstStyle/>
        <a:p>
          <a:r>
            <a:rPr lang="en-US" b="0" i="0" baseline="0" dirty="0"/>
            <a:t>On-demand self-service</a:t>
          </a:r>
          <a:endParaRPr lang="en-US" dirty="0"/>
        </a:p>
      </dgm:t>
    </dgm:pt>
    <dgm:pt modelId="{97A45E47-FAE8-432B-BE94-B05E87206E4C}" type="parTrans" cxnId="{691A5AF9-E401-4B53-8D1E-9BA659C6129C}">
      <dgm:prSet/>
      <dgm:spPr/>
      <dgm:t>
        <a:bodyPr/>
        <a:lstStyle/>
        <a:p>
          <a:endParaRPr lang="en-US"/>
        </a:p>
      </dgm:t>
    </dgm:pt>
    <dgm:pt modelId="{7FFC3EB1-3A40-4813-B617-A0F39FA2D112}" type="sibTrans" cxnId="{691A5AF9-E401-4B53-8D1E-9BA659C6129C}">
      <dgm:prSet/>
      <dgm:spPr/>
      <dgm:t>
        <a:bodyPr/>
        <a:lstStyle/>
        <a:p>
          <a:endParaRPr lang="en-US"/>
        </a:p>
      </dgm:t>
    </dgm:pt>
    <dgm:pt modelId="{192438B2-B404-4D8D-83E1-0E86F969D3FB}">
      <dgm:prSet/>
      <dgm:spPr/>
      <dgm:t>
        <a:bodyPr/>
        <a:lstStyle/>
        <a:p>
          <a:r>
            <a:rPr lang="en-US" b="0" i="0" baseline="0" dirty="0"/>
            <a:t>Broad network access</a:t>
          </a:r>
          <a:endParaRPr lang="en-US" dirty="0"/>
        </a:p>
      </dgm:t>
    </dgm:pt>
    <dgm:pt modelId="{A241A53E-14E1-423A-BF48-58708F1F86D3}" type="parTrans" cxnId="{C8CAD011-BA42-418C-803D-B5B98BD6155E}">
      <dgm:prSet/>
      <dgm:spPr/>
      <dgm:t>
        <a:bodyPr/>
        <a:lstStyle/>
        <a:p>
          <a:endParaRPr lang="en-US"/>
        </a:p>
      </dgm:t>
    </dgm:pt>
    <dgm:pt modelId="{31D92CF1-CF1B-46B5-9BEF-D7F8D6F090CA}" type="sibTrans" cxnId="{C8CAD011-BA42-418C-803D-B5B98BD6155E}">
      <dgm:prSet/>
      <dgm:spPr/>
      <dgm:t>
        <a:bodyPr/>
        <a:lstStyle/>
        <a:p>
          <a:endParaRPr lang="en-US"/>
        </a:p>
      </dgm:t>
    </dgm:pt>
    <dgm:pt modelId="{B0698650-F7C9-4D09-A75F-85F8B1EA12DA}">
      <dgm:prSet/>
      <dgm:spPr/>
      <dgm:t>
        <a:bodyPr/>
        <a:lstStyle/>
        <a:p>
          <a:r>
            <a:rPr lang="en-US" b="0" i="0" baseline="0" dirty="0"/>
            <a:t>Resource pooling</a:t>
          </a:r>
          <a:endParaRPr lang="en-US" dirty="0"/>
        </a:p>
      </dgm:t>
    </dgm:pt>
    <dgm:pt modelId="{7B8A5838-BEDF-4432-AEC6-57D6F7E4F73C}" type="parTrans" cxnId="{FF27E6BA-AEB1-4C44-8092-38C19BFE0BEE}">
      <dgm:prSet/>
      <dgm:spPr/>
      <dgm:t>
        <a:bodyPr/>
        <a:lstStyle/>
        <a:p>
          <a:endParaRPr lang="en-US"/>
        </a:p>
      </dgm:t>
    </dgm:pt>
    <dgm:pt modelId="{73B2448E-789B-4C8A-8D75-ADF64D6AFCE3}" type="sibTrans" cxnId="{FF27E6BA-AEB1-4C44-8092-38C19BFE0BEE}">
      <dgm:prSet/>
      <dgm:spPr/>
      <dgm:t>
        <a:bodyPr/>
        <a:lstStyle/>
        <a:p>
          <a:endParaRPr lang="en-US"/>
        </a:p>
      </dgm:t>
    </dgm:pt>
    <dgm:pt modelId="{DA554747-893B-4F02-9500-D92EA8B58AC0}">
      <dgm:prSet/>
      <dgm:spPr/>
      <dgm:t>
        <a:bodyPr/>
        <a:lstStyle/>
        <a:p>
          <a:r>
            <a:rPr lang="en-US" b="0" i="0" baseline="0"/>
            <a:t>Rapid elasticity</a:t>
          </a:r>
          <a:endParaRPr lang="en-US"/>
        </a:p>
      </dgm:t>
    </dgm:pt>
    <dgm:pt modelId="{C71C122E-0F80-44EC-BF1D-0BBED69B2D86}" type="parTrans" cxnId="{1C9BB343-FC59-4517-B048-C30D595C8DEF}">
      <dgm:prSet/>
      <dgm:spPr/>
      <dgm:t>
        <a:bodyPr/>
        <a:lstStyle/>
        <a:p>
          <a:endParaRPr lang="en-US"/>
        </a:p>
      </dgm:t>
    </dgm:pt>
    <dgm:pt modelId="{FF814D6F-ECE9-4D92-9961-10AA9FC388AE}" type="sibTrans" cxnId="{1C9BB343-FC59-4517-B048-C30D595C8DEF}">
      <dgm:prSet/>
      <dgm:spPr/>
      <dgm:t>
        <a:bodyPr/>
        <a:lstStyle/>
        <a:p>
          <a:endParaRPr lang="en-US"/>
        </a:p>
      </dgm:t>
    </dgm:pt>
    <dgm:pt modelId="{94284637-99F0-4B7A-B79D-D70263E39737}">
      <dgm:prSet/>
      <dgm:spPr/>
      <dgm:t>
        <a:bodyPr/>
        <a:lstStyle/>
        <a:p>
          <a:r>
            <a:rPr lang="en-US" b="0" i="0" baseline="0" dirty="0"/>
            <a:t>Measured service</a:t>
          </a:r>
          <a:endParaRPr lang="en-US" dirty="0"/>
        </a:p>
      </dgm:t>
    </dgm:pt>
    <dgm:pt modelId="{9567FA02-3E2B-42AF-AA03-4E2C995DA186}" type="parTrans" cxnId="{65CF9613-8651-40D7-82AA-E84BA8FC1A33}">
      <dgm:prSet/>
      <dgm:spPr/>
      <dgm:t>
        <a:bodyPr/>
        <a:lstStyle/>
        <a:p>
          <a:endParaRPr lang="en-US"/>
        </a:p>
      </dgm:t>
    </dgm:pt>
    <dgm:pt modelId="{8B84DCB7-CA68-4594-A024-0A6E757DDAE8}" type="sibTrans" cxnId="{65CF9613-8651-40D7-82AA-E84BA8FC1A33}">
      <dgm:prSet/>
      <dgm:spPr/>
      <dgm:t>
        <a:bodyPr/>
        <a:lstStyle/>
        <a:p>
          <a:endParaRPr lang="en-US"/>
        </a:p>
      </dgm:t>
    </dgm:pt>
    <dgm:pt modelId="{4378337A-AD48-4E0E-9D4B-4714DFCCA756}">
      <dgm:prSet/>
      <dgm:spPr/>
      <dgm:t>
        <a:bodyPr/>
        <a:lstStyle/>
        <a:p>
          <a:r>
            <a:rPr lang="en-US" b="0" i="0" baseline="0"/>
            <a:t>Service Models</a:t>
          </a:r>
          <a:endParaRPr lang="en-US"/>
        </a:p>
      </dgm:t>
    </dgm:pt>
    <dgm:pt modelId="{F0920412-DCF3-49B2-A93D-204723201C62}" type="parTrans" cxnId="{D5F5DB90-374E-4BAB-AD83-70FC5A200527}">
      <dgm:prSet/>
      <dgm:spPr/>
      <dgm:t>
        <a:bodyPr/>
        <a:lstStyle/>
        <a:p>
          <a:endParaRPr lang="en-US"/>
        </a:p>
      </dgm:t>
    </dgm:pt>
    <dgm:pt modelId="{BDDE13A7-EBDC-4203-8E72-3E216266365B}" type="sibTrans" cxnId="{D5F5DB90-374E-4BAB-AD83-70FC5A200527}">
      <dgm:prSet/>
      <dgm:spPr/>
      <dgm:t>
        <a:bodyPr/>
        <a:lstStyle/>
        <a:p>
          <a:endParaRPr lang="en-US"/>
        </a:p>
      </dgm:t>
    </dgm:pt>
    <dgm:pt modelId="{A2D0B1FB-7A9B-4A6C-B4E7-7FA8ED9DF719}">
      <dgm:prSet/>
      <dgm:spPr/>
      <dgm:t>
        <a:bodyPr/>
        <a:lstStyle/>
        <a:p>
          <a:r>
            <a:rPr lang="en-US" b="0" i="0" baseline="0"/>
            <a:t>Software as a Service</a:t>
          </a:r>
          <a:endParaRPr lang="en-US"/>
        </a:p>
      </dgm:t>
    </dgm:pt>
    <dgm:pt modelId="{4B339EEA-AD4D-420C-9FEE-D70726F6E4F0}" type="parTrans" cxnId="{B00C9B96-50C7-4E0F-B09F-3487DAB054C2}">
      <dgm:prSet/>
      <dgm:spPr/>
      <dgm:t>
        <a:bodyPr/>
        <a:lstStyle/>
        <a:p>
          <a:endParaRPr lang="en-US"/>
        </a:p>
      </dgm:t>
    </dgm:pt>
    <dgm:pt modelId="{A7B773FA-09A3-456F-B252-411B73AFE138}" type="sibTrans" cxnId="{B00C9B96-50C7-4E0F-B09F-3487DAB054C2}">
      <dgm:prSet/>
      <dgm:spPr/>
      <dgm:t>
        <a:bodyPr/>
        <a:lstStyle/>
        <a:p>
          <a:endParaRPr lang="en-US"/>
        </a:p>
      </dgm:t>
    </dgm:pt>
    <dgm:pt modelId="{9C1E8D42-CF75-4F40-BC61-A303866F1889}">
      <dgm:prSet/>
      <dgm:spPr/>
      <dgm:t>
        <a:bodyPr/>
        <a:lstStyle/>
        <a:p>
          <a:r>
            <a:rPr lang="en-US" b="0" i="0" baseline="0"/>
            <a:t>Platform as a Service</a:t>
          </a:r>
          <a:endParaRPr lang="en-US"/>
        </a:p>
      </dgm:t>
    </dgm:pt>
    <dgm:pt modelId="{5EA5AEB8-E1F9-4585-BB93-DEAEF26550CD}" type="parTrans" cxnId="{6ECB3F66-EC27-4BC4-A2A1-F715CEDCB286}">
      <dgm:prSet/>
      <dgm:spPr/>
      <dgm:t>
        <a:bodyPr/>
        <a:lstStyle/>
        <a:p>
          <a:endParaRPr lang="en-US"/>
        </a:p>
      </dgm:t>
    </dgm:pt>
    <dgm:pt modelId="{DBD8B141-E8BB-442C-8733-94C9ECBB5655}" type="sibTrans" cxnId="{6ECB3F66-EC27-4BC4-A2A1-F715CEDCB286}">
      <dgm:prSet/>
      <dgm:spPr/>
      <dgm:t>
        <a:bodyPr/>
        <a:lstStyle/>
        <a:p>
          <a:endParaRPr lang="en-US"/>
        </a:p>
      </dgm:t>
    </dgm:pt>
    <dgm:pt modelId="{8EE10D24-A6C6-45A7-AEFF-8D9729651183}">
      <dgm:prSet/>
      <dgm:spPr/>
      <dgm:t>
        <a:bodyPr/>
        <a:lstStyle/>
        <a:p>
          <a:r>
            <a:rPr lang="en-US" b="0" i="0" baseline="0"/>
            <a:t>Infrastructure as a Service</a:t>
          </a:r>
          <a:endParaRPr lang="en-US"/>
        </a:p>
      </dgm:t>
    </dgm:pt>
    <dgm:pt modelId="{29814E84-8A8A-41C6-AE4F-064547532FE0}" type="parTrans" cxnId="{A3A300E7-079A-4B60-945A-9DDFA72CC65A}">
      <dgm:prSet/>
      <dgm:spPr/>
      <dgm:t>
        <a:bodyPr/>
        <a:lstStyle/>
        <a:p>
          <a:endParaRPr lang="en-US"/>
        </a:p>
      </dgm:t>
    </dgm:pt>
    <dgm:pt modelId="{7320D5FC-A778-469D-8E54-A440D8C12EB6}" type="sibTrans" cxnId="{A3A300E7-079A-4B60-945A-9DDFA72CC65A}">
      <dgm:prSet/>
      <dgm:spPr/>
      <dgm:t>
        <a:bodyPr/>
        <a:lstStyle/>
        <a:p>
          <a:endParaRPr lang="en-US"/>
        </a:p>
      </dgm:t>
    </dgm:pt>
    <dgm:pt modelId="{B6066123-7F98-434F-B317-2583FD64AEA2}">
      <dgm:prSet/>
      <dgm:spPr/>
      <dgm:t>
        <a:bodyPr/>
        <a:lstStyle/>
        <a:p>
          <a:r>
            <a:rPr lang="en-US" b="0" i="0" baseline="0"/>
            <a:t>Deployment Models</a:t>
          </a:r>
          <a:endParaRPr lang="en-US"/>
        </a:p>
      </dgm:t>
    </dgm:pt>
    <dgm:pt modelId="{00D24177-0EE7-4E11-90CC-655154127E59}" type="parTrans" cxnId="{D19A3BB3-5492-4936-920F-ABEDC9A0CCBE}">
      <dgm:prSet/>
      <dgm:spPr/>
      <dgm:t>
        <a:bodyPr/>
        <a:lstStyle/>
        <a:p>
          <a:endParaRPr lang="en-US"/>
        </a:p>
      </dgm:t>
    </dgm:pt>
    <dgm:pt modelId="{FA7946F1-A143-4707-89D2-0EA5BFAC5C5D}" type="sibTrans" cxnId="{D19A3BB3-5492-4936-920F-ABEDC9A0CCBE}">
      <dgm:prSet/>
      <dgm:spPr/>
      <dgm:t>
        <a:bodyPr/>
        <a:lstStyle/>
        <a:p>
          <a:endParaRPr lang="en-US"/>
        </a:p>
      </dgm:t>
    </dgm:pt>
    <dgm:pt modelId="{B0C922AA-CA55-4830-80FE-FB7E5202C497}">
      <dgm:prSet/>
      <dgm:spPr/>
      <dgm:t>
        <a:bodyPr/>
        <a:lstStyle/>
        <a:p>
          <a:r>
            <a:rPr lang="en-US" b="0" i="0" baseline="0"/>
            <a:t>Private</a:t>
          </a:r>
          <a:endParaRPr lang="en-US"/>
        </a:p>
      </dgm:t>
    </dgm:pt>
    <dgm:pt modelId="{603DE188-B77F-4246-ACE5-83DB67DB1AAD}" type="parTrans" cxnId="{C3DF6640-5D37-4C0A-A732-EB873B15B978}">
      <dgm:prSet/>
      <dgm:spPr/>
      <dgm:t>
        <a:bodyPr/>
        <a:lstStyle/>
        <a:p>
          <a:endParaRPr lang="en-US"/>
        </a:p>
      </dgm:t>
    </dgm:pt>
    <dgm:pt modelId="{2887F6C2-6A9F-4595-8585-57391CFAE96A}" type="sibTrans" cxnId="{C3DF6640-5D37-4C0A-A732-EB873B15B978}">
      <dgm:prSet/>
      <dgm:spPr/>
      <dgm:t>
        <a:bodyPr/>
        <a:lstStyle/>
        <a:p>
          <a:endParaRPr lang="en-US"/>
        </a:p>
      </dgm:t>
    </dgm:pt>
    <dgm:pt modelId="{0686AA79-ED3C-46FF-9074-1B1D12E2FC13}">
      <dgm:prSet/>
      <dgm:spPr/>
      <dgm:t>
        <a:bodyPr/>
        <a:lstStyle/>
        <a:p>
          <a:r>
            <a:rPr lang="en-US" b="0" i="0" baseline="0"/>
            <a:t>Public</a:t>
          </a:r>
          <a:endParaRPr lang="en-US"/>
        </a:p>
      </dgm:t>
    </dgm:pt>
    <dgm:pt modelId="{26B00081-CC31-4916-9B75-CBF435A1BABB}" type="parTrans" cxnId="{B0BF6ECC-E503-4A87-B601-FC3CAE55CB83}">
      <dgm:prSet/>
      <dgm:spPr/>
      <dgm:t>
        <a:bodyPr/>
        <a:lstStyle/>
        <a:p>
          <a:endParaRPr lang="en-US"/>
        </a:p>
      </dgm:t>
    </dgm:pt>
    <dgm:pt modelId="{CDDB2860-39D1-42E0-8472-CFC220BE54C2}" type="sibTrans" cxnId="{B0BF6ECC-E503-4A87-B601-FC3CAE55CB83}">
      <dgm:prSet/>
      <dgm:spPr/>
      <dgm:t>
        <a:bodyPr/>
        <a:lstStyle/>
        <a:p>
          <a:endParaRPr lang="en-US"/>
        </a:p>
      </dgm:t>
    </dgm:pt>
    <dgm:pt modelId="{FC4A640F-BB99-407B-A67F-209AFD273668}">
      <dgm:prSet/>
      <dgm:spPr/>
      <dgm:t>
        <a:bodyPr/>
        <a:lstStyle/>
        <a:p>
          <a:r>
            <a:rPr lang="en-US" b="0" i="0" baseline="0"/>
            <a:t>Hybrid</a:t>
          </a:r>
          <a:endParaRPr lang="en-US"/>
        </a:p>
      </dgm:t>
    </dgm:pt>
    <dgm:pt modelId="{38FBBADA-FB18-4C0C-B1C8-5992110AB7F6}" type="parTrans" cxnId="{D9A29A81-B166-4FE6-8665-2CE6E784CF91}">
      <dgm:prSet/>
      <dgm:spPr/>
      <dgm:t>
        <a:bodyPr/>
        <a:lstStyle/>
        <a:p>
          <a:endParaRPr lang="en-US"/>
        </a:p>
      </dgm:t>
    </dgm:pt>
    <dgm:pt modelId="{2E79396D-C5CB-491F-86B2-F1AE4C6C1A7D}" type="sibTrans" cxnId="{D9A29A81-B166-4FE6-8665-2CE6E784CF91}">
      <dgm:prSet/>
      <dgm:spPr/>
      <dgm:t>
        <a:bodyPr/>
        <a:lstStyle/>
        <a:p>
          <a:endParaRPr lang="en-US"/>
        </a:p>
      </dgm:t>
    </dgm:pt>
    <dgm:pt modelId="{948496BA-6D7D-44C1-AD1E-48C8B1B313D9}">
      <dgm:prSet/>
      <dgm:spPr/>
      <dgm:t>
        <a:bodyPr/>
        <a:lstStyle/>
        <a:p>
          <a:r>
            <a:rPr lang="en-US" b="0" i="0" baseline="0"/>
            <a:t>Community</a:t>
          </a:r>
          <a:endParaRPr lang="en-US"/>
        </a:p>
      </dgm:t>
    </dgm:pt>
    <dgm:pt modelId="{F0857495-39F8-4D1C-B531-6EC89DCBDF21}" type="parTrans" cxnId="{3EE4F90E-7130-43AF-B92F-BF9347D8DA47}">
      <dgm:prSet/>
      <dgm:spPr/>
      <dgm:t>
        <a:bodyPr/>
        <a:lstStyle/>
        <a:p>
          <a:endParaRPr lang="en-US"/>
        </a:p>
      </dgm:t>
    </dgm:pt>
    <dgm:pt modelId="{667DC9CB-80DC-4A60-86A3-126ACAEA1128}" type="sibTrans" cxnId="{3EE4F90E-7130-43AF-B92F-BF9347D8DA47}">
      <dgm:prSet/>
      <dgm:spPr/>
      <dgm:t>
        <a:bodyPr/>
        <a:lstStyle/>
        <a:p>
          <a:endParaRPr lang="en-US"/>
        </a:p>
      </dgm:t>
    </dgm:pt>
    <dgm:pt modelId="{62FCD282-0D26-4FCD-A253-4F226967DF62}" type="pres">
      <dgm:prSet presAssocID="{F48B12AD-DAA2-4279-B126-681D7ECA93B3}" presName="Name0" presStyleCnt="0">
        <dgm:presLayoutVars>
          <dgm:dir/>
          <dgm:animLvl val="lvl"/>
          <dgm:resizeHandles val="exact"/>
        </dgm:presLayoutVars>
      </dgm:prSet>
      <dgm:spPr/>
    </dgm:pt>
    <dgm:pt modelId="{C5EB7B62-D656-4616-9957-B579C71952D6}" type="pres">
      <dgm:prSet presAssocID="{9A88DAFA-C59D-4197-93D4-6BF63EBC8009}" presName="composite" presStyleCnt="0"/>
      <dgm:spPr/>
    </dgm:pt>
    <dgm:pt modelId="{615B1FC0-AF3E-4ABF-890E-7CA5E8D5BE9D}" type="pres">
      <dgm:prSet presAssocID="{9A88DAFA-C59D-4197-93D4-6BF63EBC8009}" presName="parTx" presStyleLbl="alignNode1" presStyleIdx="0" presStyleCnt="3">
        <dgm:presLayoutVars>
          <dgm:chMax val="0"/>
          <dgm:chPref val="0"/>
          <dgm:bulletEnabled val="1"/>
        </dgm:presLayoutVars>
      </dgm:prSet>
      <dgm:spPr/>
    </dgm:pt>
    <dgm:pt modelId="{FA838C4F-4A78-4CCF-A311-F965653B6243}" type="pres">
      <dgm:prSet presAssocID="{9A88DAFA-C59D-4197-93D4-6BF63EBC8009}" presName="desTx" presStyleLbl="alignAccFollowNode1" presStyleIdx="0" presStyleCnt="3">
        <dgm:presLayoutVars>
          <dgm:bulletEnabled val="1"/>
        </dgm:presLayoutVars>
      </dgm:prSet>
      <dgm:spPr/>
    </dgm:pt>
    <dgm:pt modelId="{D6EE7CB1-612D-4620-8204-E368E4F74738}" type="pres">
      <dgm:prSet presAssocID="{7AD8916C-390E-43F8-93ED-B352AA0D6F00}" presName="space" presStyleCnt="0"/>
      <dgm:spPr/>
    </dgm:pt>
    <dgm:pt modelId="{2AF5C561-A399-4770-9DEF-CB36B8748A87}" type="pres">
      <dgm:prSet presAssocID="{4378337A-AD48-4E0E-9D4B-4714DFCCA756}" presName="composite" presStyleCnt="0"/>
      <dgm:spPr/>
    </dgm:pt>
    <dgm:pt modelId="{A9D3C2F7-6BA4-4F93-BB0D-3381F29D5CAB}" type="pres">
      <dgm:prSet presAssocID="{4378337A-AD48-4E0E-9D4B-4714DFCCA756}" presName="parTx" presStyleLbl="alignNode1" presStyleIdx="1" presStyleCnt="3">
        <dgm:presLayoutVars>
          <dgm:chMax val="0"/>
          <dgm:chPref val="0"/>
          <dgm:bulletEnabled val="1"/>
        </dgm:presLayoutVars>
      </dgm:prSet>
      <dgm:spPr/>
    </dgm:pt>
    <dgm:pt modelId="{D60F0530-D3D7-4E1E-8153-42F581EFF62E}" type="pres">
      <dgm:prSet presAssocID="{4378337A-AD48-4E0E-9D4B-4714DFCCA756}" presName="desTx" presStyleLbl="alignAccFollowNode1" presStyleIdx="1" presStyleCnt="3">
        <dgm:presLayoutVars>
          <dgm:bulletEnabled val="1"/>
        </dgm:presLayoutVars>
      </dgm:prSet>
      <dgm:spPr/>
    </dgm:pt>
    <dgm:pt modelId="{277D4501-B676-45FA-8685-21823A136DD3}" type="pres">
      <dgm:prSet presAssocID="{BDDE13A7-EBDC-4203-8E72-3E216266365B}" presName="space" presStyleCnt="0"/>
      <dgm:spPr/>
    </dgm:pt>
    <dgm:pt modelId="{279FF466-4950-4161-A116-3AA3210D340A}" type="pres">
      <dgm:prSet presAssocID="{B6066123-7F98-434F-B317-2583FD64AEA2}" presName="composite" presStyleCnt="0"/>
      <dgm:spPr/>
    </dgm:pt>
    <dgm:pt modelId="{F6E01EC8-BFB2-40A3-B754-8DAE0CFA0DBC}" type="pres">
      <dgm:prSet presAssocID="{B6066123-7F98-434F-B317-2583FD64AEA2}" presName="parTx" presStyleLbl="alignNode1" presStyleIdx="2" presStyleCnt="3">
        <dgm:presLayoutVars>
          <dgm:chMax val="0"/>
          <dgm:chPref val="0"/>
          <dgm:bulletEnabled val="1"/>
        </dgm:presLayoutVars>
      </dgm:prSet>
      <dgm:spPr/>
    </dgm:pt>
    <dgm:pt modelId="{E996DBD3-623F-4FC4-BE84-37ADBDF4B5F3}" type="pres">
      <dgm:prSet presAssocID="{B6066123-7F98-434F-B317-2583FD64AEA2}" presName="desTx" presStyleLbl="alignAccFollowNode1" presStyleIdx="2" presStyleCnt="3">
        <dgm:presLayoutVars>
          <dgm:bulletEnabled val="1"/>
        </dgm:presLayoutVars>
      </dgm:prSet>
      <dgm:spPr/>
    </dgm:pt>
  </dgm:ptLst>
  <dgm:cxnLst>
    <dgm:cxn modelId="{4A37E307-3944-4746-B2AC-297BD1F5DE3F}" type="presOf" srcId="{B0698650-F7C9-4D09-A75F-85F8B1EA12DA}" destId="{FA838C4F-4A78-4CCF-A311-F965653B6243}" srcOrd="0" destOrd="2" presId="urn:microsoft.com/office/officeart/2005/8/layout/hList1"/>
    <dgm:cxn modelId="{7350C008-EDE1-4B34-9985-6BDA840416DD}" type="presOf" srcId="{192438B2-B404-4D8D-83E1-0E86F969D3FB}" destId="{FA838C4F-4A78-4CCF-A311-F965653B6243}" srcOrd="0" destOrd="1" presId="urn:microsoft.com/office/officeart/2005/8/layout/hList1"/>
    <dgm:cxn modelId="{3EE4F90E-7130-43AF-B92F-BF9347D8DA47}" srcId="{B6066123-7F98-434F-B317-2583FD64AEA2}" destId="{948496BA-6D7D-44C1-AD1E-48C8B1B313D9}" srcOrd="3" destOrd="0" parTransId="{F0857495-39F8-4D1C-B531-6EC89DCBDF21}" sibTransId="{667DC9CB-80DC-4A60-86A3-126ACAEA1128}"/>
    <dgm:cxn modelId="{C8CAD011-BA42-418C-803D-B5B98BD6155E}" srcId="{9A88DAFA-C59D-4197-93D4-6BF63EBC8009}" destId="{192438B2-B404-4D8D-83E1-0E86F969D3FB}" srcOrd="1" destOrd="0" parTransId="{A241A53E-14E1-423A-BF48-58708F1F86D3}" sibTransId="{31D92CF1-CF1B-46B5-9BEF-D7F8D6F090CA}"/>
    <dgm:cxn modelId="{65CF9613-8651-40D7-82AA-E84BA8FC1A33}" srcId="{9A88DAFA-C59D-4197-93D4-6BF63EBC8009}" destId="{94284637-99F0-4B7A-B79D-D70263E39737}" srcOrd="4" destOrd="0" parTransId="{9567FA02-3E2B-42AF-AA03-4E2C995DA186}" sibTransId="{8B84DCB7-CA68-4594-A024-0A6E757DDAE8}"/>
    <dgm:cxn modelId="{B11D1F1C-AD35-4B85-B2AB-6FBB5BC8B6F3}" type="presOf" srcId="{0686AA79-ED3C-46FF-9074-1B1D12E2FC13}" destId="{E996DBD3-623F-4FC4-BE84-37ADBDF4B5F3}" srcOrd="0" destOrd="1" presId="urn:microsoft.com/office/officeart/2005/8/layout/hList1"/>
    <dgm:cxn modelId="{F973B63A-B76A-425F-B2FE-C3192E81D598}" type="presOf" srcId="{94284637-99F0-4B7A-B79D-D70263E39737}" destId="{FA838C4F-4A78-4CCF-A311-F965653B6243}" srcOrd="0" destOrd="4" presId="urn:microsoft.com/office/officeart/2005/8/layout/hList1"/>
    <dgm:cxn modelId="{C3DF6640-5D37-4C0A-A732-EB873B15B978}" srcId="{B6066123-7F98-434F-B317-2583FD64AEA2}" destId="{B0C922AA-CA55-4830-80FE-FB7E5202C497}" srcOrd="0" destOrd="0" parTransId="{603DE188-B77F-4246-ACE5-83DB67DB1AAD}" sibTransId="{2887F6C2-6A9F-4595-8585-57391CFAE96A}"/>
    <dgm:cxn modelId="{1C9BB343-FC59-4517-B048-C30D595C8DEF}" srcId="{9A88DAFA-C59D-4197-93D4-6BF63EBC8009}" destId="{DA554747-893B-4F02-9500-D92EA8B58AC0}" srcOrd="3" destOrd="0" parTransId="{C71C122E-0F80-44EC-BF1D-0BBED69B2D86}" sibTransId="{FF814D6F-ECE9-4D92-9961-10AA9FC388AE}"/>
    <dgm:cxn modelId="{6ECB3F66-EC27-4BC4-A2A1-F715CEDCB286}" srcId="{4378337A-AD48-4E0E-9D4B-4714DFCCA756}" destId="{9C1E8D42-CF75-4F40-BC61-A303866F1889}" srcOrd="1" destOrd="0" parTransId="{5EA5AEB8-E1F9-4585-BB93-DEAEF26550CD}" sibTransId="{DBD8B141-E8BB-442C-8733-94C9ECBB5655}"/>
    <dgm:cxn modelId="{68D19D66-A680-4FD0-9998-7FFC0A2E3DF8}" type="presOf" srcId="{8EE10D24-A6C6-45A7-AEFF-8D9729651183}" destId="{D60F0530-D3D7-4E1E-8153-42F581EFF62E}" srcOrd="0" destOrd="2" presId="urn:microsoft.com/office/officeart/2005/8/layout/hList1"/>
    <dgm:cxn modelId="{059F7E51-73A4-4EC4-9509-79CF0F94DDE3}" type="presOf" srcId="{B6066123-7F98-434F-B317-2583FD64AEA2}" destId="{F6E01EC8-BFB2-40A3-B754-8DAE0CFA0DBC}" srcOrd="0" destOrd="0" presId="urn:microsoft.com/office/officeart/2005/8/layout/hList1"/>
    <dgm:cxn modelId="{16F9D473-9DBF-48B5-8D09-8448EB3F9AD2}" type="presOf" srcId="{F3EF18DD-C104-4661-9EE8-8D2535C65D5F}" destId="{FA838C4F-4A78-4CCF-A311-F965653B6243}" srcOrd="0" destOrd="0" presId="urn:microsoft.com/office/officeart/2005/8/layout/hList1"/>
    <dgm:cxn modelId="{D9A29A81-B166-4FE6-8665-2CE6E784CF91}" srcId="{B6066123-7F98-434F-B317-2583FD64AEA2}" destId="{FC4A640F-BB99-407B-A67F-209AFD273668}" srcOrd="2" destOrd="0" parTransId="{38FBBADA-FB18-4C0C-B1C8-5992110AB7F6}" sibTransId="{2E79396D-C5CB-491F-86B2-F1AE4C6C1A7D}"/>
    <dgm:cxn modelId="{D5F5DB90-374E-4BAB-AD83-70FC5A200527}" srcId="{F48B12AD-DAA2-4279-B126-681D7ECA93B3}" destId="{4378337A-AD48-4E0E-9D4B-4714DFCCA756}" srcOrd="1" destOrd="0" parTransId="{F0920412-DCF3-49B2-A93D-204723201C62}" sibTransId="{BDDE13A7-EBDC-4203-8E72-3E216266365B}"/>
    <dgm:cxn modelId="{8DB9F690-7A78-4943-8B14-4676CBD3BAA1}" type="presOf" srcId="{948496BA-6D7D-44C1-AD1E-48C8B1B313D9}" destId="{E996DBD3-623F-4FC4-BE84-37ADBDF4B5F3}" srcOrd="0" destOrd="3" presId="urn:microsoft.com/office/officeart/2005/8/layout/hList1"/>
    <dgm:cxn modelId="{3FA25993-93B0-4958-B311-286FD12EB270}" type="presOf" srcId="{9A88DAFA-C59D-4197-93D4-6BF63EBC8009}" destId="{615B1FC0-AF3E-4ABF-890E-7CA5E8D5BE9D}" srcOrd="0" destOrd="0" presId="urn:microsoft.com/office/officeart/2005/8/layout/hList1"/>
    <dgm:cxn modelId="{B00C9B96-50C7-4E0F-B09F-3487DAB054C2}" srcId="{4378337A-AD48-4E0E-9D4B-4714DFCCA756}" destId="{A2D0B1FB-7A9B-4A6C-B4E7-7FA8ED9DF719}" srcOrd="0" destOrd="0" parTransId="{4B339EEA-AD4D-420C-9FEE-D70726F6E4F0}" sibTransId="{A7B773FA-09A3-456F-B252-411B73AFE138}"/>
    <dgm:cxn modelId="{D19A3BB3-5492-4936-920F-ABEDC9A0CCBE}" srcId="{F48B12AD-DAA2-4279-B126-681D7ECA93B3}" destId="{B6066123-7F98-434F-B317-2583FD64AEA2}" srcOrd="2" destOrd="0" parTransId="{00D24177-0EE7-4E11-90CC-655154127E59}" sibTransId="{FA7946F1-A143-4707-89D2-0EA5BFAC5C5D}"/>
    <dgm:cxn modelId="{B24D5AB8-EE29-48F8-8DFF-0FA0AE9BE917}" type="presOf" srcId="{DA554747-893B-4F02-9500-D92EA8B58AC0}" destId="{FA838C4F-4A78-4CCF-A311-F965653B6243}" srcOrd="0" destOrd="3" presId="urn:microsoft.com/office/officeart/2005/8/layout/hList1"/>
    <dgm:cxn modelId="{FF27E6BA-AEB1-4C44-8092-38C19BFE0BEE}" srcId="{9A88DAFA-C59D-4197-93D4-6BF63EBC8009}" destId="{B0698650-F7C9-4D09-A75F-85F8B1EA12DA}" srcOrd="2" destOrd="0" parTransId="{7B8A5838-BEDF-4432-AEC6-57D6F7E4F73C}" sibTransId="{73B2448E-789B-4C8A-8D75-ADF64D6AFCE3}"/>
    <dgm:cxn modelId="{37A3EAC5-B01D-45C1-B14E-70678CD2E046}" type="presOf" srcId="{FC4A640F-BB99-407B-A67F-209AFD273668}" destId="{E996DBD3-623F-4FC4-BE84-37ADBDF4B5F3}" srcOrd="0" destOrd="2" presId="urn:microsoft.com/office/officeart/2005/8/layout/hList1"/>
    <dgm:cxn modelId="{E50F7FC8-A8B7-4EAD-9093-E487D32B6191}" type="presOf" srcId="{4378337A-AD48-4E0E-9D4B-4714DFCCA756}" destId="{A9D3C2F7-6BA4-4F93-BB0D-3381F29D5CAB}" srcOrd="0" destOrd="0" presId="urn:microsoft.com/office/officeart/2005/8/layout/hList1"/>
    <dgm:cxn modelId="{B0BF6ECC-E503-4A87-B601-FC3CAE55CB83}" srcId="{B6066123-7F98-434F-B317-2583FD64AEA2}" destId="{0686AA79-ED3C-46FF-9074-1B1D12E2FC13}" srcOrd="1" destOrd="0" parTransId="{26B00081-CC31-4916-9B75-CBF435A1BABB}" sibTransId="{CDDB2860-39D1-42E0-8472-CFC220BE54C2}"/>
    <dgm:cxn modelId="{50E5F9D5-4399-45ED-89C2-5BEEBA262AF0}" type="presOf" srcId="{9C1E8D42-CF75-4F40-BC61-A303866F1889}" destId="{D60F0530-D3D7-4E1E-8153-42F581EFF62E}" srcOrd="0" destOrd="1" presId="urn:microsoft.com/office/officeart/2005/8/layout/hList1"/>
    <dgm:cxn modelId="{C94894DA-31CF-41DB-8E65-4441D39C3BDC}" type="presOf" srcId="{F48B12AD-DAA2-4279-B126-681D7ECA93B3}" destId="{62FCD282-0D26-4FCD-A253-4F226967DF62}" srcOrd="0" destOrd="0" presId="urn:microsoft.com/office/officeart/2005/8/layout/hList1"/>
    <dgm:cxn modelId="{517021DF-3AB5-4069-A738-C20FA78FD47D}" srcId="{F48B12AD-DAA2-4279-B126-681D7ECA93B3}" destId="{9A88DAFA-C59D-4197-93D4-6BF63EBC8009}" srcOrd="0" destOrd="0" parTransId="{FFDD89F1-427A-4731-9C9B-2E702F62F3BE}" sibTransId="{7AD8916C-390E-43F8-93ED-B352AA0D6F00}"/>
    <dgm:cxn modelId="{A3A300E7-079A-4B60-945A-9DDFA72CC65A}" srcId="{4378337A-AD48-4E0E-9D4B-4714DFCCA756}" destId="{8EE10D24-A6C6-45A7-AEFF-8D9729651183}" srcOrd="2" destOrd="0" parTransId="{29814E84-8A8A-41C6-AE4F-064547532FE0}" sibTransId="{7320D5FC-A778-469D-8E54-A440D8C12EB6}"/>
    <dgm:cxn modelId="{7B337FEA-4E73-4B69-BA78-512A9637A3FD}" type="presOf" srcId="{B0C922AA-CA55-4830-80FE-FB7E5202C497}" destId="{E996DBD3-623F-4FC4-BE84-37ADBDF4B5F3}" srcOrd="0" destOrd="0" presId="urn:microsoft.com/office/officeart/2005/8/layout/hList1"/>
    <dgm:cxn modelId="{3A8A01F4-F2B1-4C90-8578-239E47860246}" type="presOf" srcId="{A2D0B1FB-7A9B-4A6C-B4E7-7FA8ED9DF719}" destId="{D60F0530-D3D7-4E1E-8153-42F581EFF62E}" srcOrd="0" destOrd="0" presId="urn:microsoft.com/office/officeart/2005/8/layout/hList1"/>
    <dgm:cxn modelId="{691A5AF9-E401-4B53-8D1E-9BA659C6129C}" srcId="{9A88DAFA-C59D-4197-93D4-6BF63EBC8009}" destId="{F3EF18DD-C104-4661-9EE8-8D2535C65D5F}" srcOrd="0" destOrd="0" parTransId="{97A45E47-FAE8-432B-BE94-B05E87206E4C}" sibTransId="{7FFC3EB1-3A40-4813-B617-A0F39FA2D112}"/>
    <dgm:cxn modelId="{93BF147C-DCD6-4274-97A0-4EC30EA74B75}" type="presParOf" srcId="{62FCD282-0D26-4FCD-A253-4F226967DF62}" destId="{C5EB7B62-D656-4616-9957-B579C71952D6}" srcOrd="0" destOrd="0" presId="urn:microsoft.com/office/officeart/2005/8/layout/hList1"/>
    <dgm:cxn modelId="{561991FF-1D67-4064-BDD6-C28DAED30EE6}" type="presParOf" srcId="{C5EB7B62-D656-4616-9957-B579C71952D6}" destId="{615B1FC0-AF3E-4ABF-890E-7CA5E8D5BE9D}" srcOrd="0" destOrd="0" presId="urn:microsoft.com/office/officeart/2005/8/layout/hList1"/>
    <dgm:cxn modelId="{9154413E-C3B1-458D-B89A-C1ECADCB4C88}" type="presParOf" srcId="{C5EB7B62-D656-4616-9957-B579C71952D6}" destId="{FA838C4F-4A78-4CCF-A311-F965653B6243}" srcOrd="1" destOrd="0" presId="urn:microsoft.com/office/officeart/2005/8/layout/hList1"/>
    <dgm:cxn modelId="{1C7C3556-F377-41E3-A1B9-47B8EB086BCE}" type="presParOf" srcId="{62FCD282-0D26-4FCD-A253-4F226967DF62}" destId="{D6EE7CB1-612D-4620-8204-E368E4F74738}" srcOrd="1" destOrd="0" presId="urn:microsoft.com/office/officeart/2005/8/layout/hList1"/>
    <dgm:cxn modelId="{EAC21815-0675-4031-BBAC-A2E9D1B5A449}" type="presParOf" srcId="{62FCD282-0D26-4FCD-A253-4F226967DF62}" destId="{2AF5C561-A399-4770-9DEF-CB36B8748A87}" srcOrd="2" destOrd="0" presId="urn:microsoft.com/office/officeart/2005/8/layout/hList1"/>
    <dgm:cxn modelId="{1230E3D4-2453-4132-9806-878177FCAA43}" type="presParOf" srcId="{2AF5C561-A399-4770-9DEF-CB36B8748A87}" destId="{A9D3C2F7-6BA4-4F93-BB0D-3381F29D5CAB}" srcOrd="0" destOrd="0" presId="urn:microsoft.com/office/officeart/2005/8/layout/hList1"/>
    <dgm:cxn modelId="{6D805549-15A6-49A3-8724-D9C9E584DB82}" type="presParOf" srcId="{2AF5C561-A399-4770-9DEF-CB36B8748A87}" destId="{D60F0530-D3D7-4E1E-8153-42F581EFF62E}" srcOrd="1" destOrd="0" presId="urn:microsoft.com/office/officeart/2005/8/layout/hList1"/>
    <dgm:cxn modelId="{4CBC77E1-B021-48E3-969D-D1D6704EA611}" type="presParOf" srcId="{62FCD282-0D26-4FCD-A253-4F226967DF62}" destId="{277D4501-B676-45FA-8685-21823A136DD3}" srcOrd="3" destOrd="0" presId="urn:microsoft.com/office/officeart/2005/8/layout/hList1"/>
    <dgm:cxn modelId="{0765A997-2FB3-45E0-81BD-3989C94EA128}" type="presParOf" srcId="{62FCD282-0D26-4FCD-A253-4F226967DF62}" destId="{279FF466-4950-4161-A116-3AA3210D340A}" srcOrd="4" destOrd="0" presId="urn:microsoft.com/office/officeart/2005/8/layout/hList1"/>
    <dgm:cxn modelId="{4C0BC8B0-121E-4092-BF83-1509C83B8C83}" type="presParOf" srcId="{279FF466-4950-4161-A116-3AA3210D340A}" destId="{F6E01EC8-BFB2-40A3-B754-8DAE0CFA0DBC}" srcOrd="0" destOrd="0" presId="urn:microsoft.com/office/officeart/2005/8/layout/hList1"/>
    <dgm:cxn modelId="{9816D045-2E50-4101-AF1B-688C157F3C51}" type="presParOf" srcId="{279FF466-4950-4161-A116-3AA3210D340A}" destId="{E996DBD3-623F-4FC4-BE84-37ADBDF4B5F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B37E0-D660-4E8D-B6A8-5BB1D460FB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3CCE55-6C01-4D25-B80F-C6DCB6AF319F}">
      <dgm:prSet custT="1"/>
      <dgm:spPr/>
      <dgm:t>
        <a:bodyPr/>
        <a:lstStyle/>
        <a:p>
          <a:pPr>
            <a:lnSpc>
              <a:spcPct val="100000"/>
            </a:lnSpc>
          </a:pPr>
          <a:r>
            <a:rPr lang="en-US" sz="1600" b="0" i="0" baseline="0" dirty="0"/>
            <a:t>Implementation of cloud services on resources that are shared between many customers, managed off-premises</a:t>
          </a:r>
          <a:endParaRPr lang="en-US" sz="1600" dirty="0"/>
        </a:p>
      </dgm:t>
    </dgm:pt>
    <dgm:pt modelId="{08D0E75D-9AA1-4184-9E43-E6E8398407C0}" type="parTrans" cxnId="{DEE70887-6513-43DA-84EB-887EC0620F74}">
      <dgm:prSet/>
      <dgm:spPr/>
      <dgm:t>
        <a:bodyPr/>
        <a:lstStyle/>
        <a:p>
          <a:endParaRPr lang="en-US"/>
        </a:p>
      </dgm:t>
    </dgm:pt>
    <dgm:pt modelId="{1ABD1C3D-187D-4899-97C0-8968352CBDBC}" type="sibTrans" cxnId="{DEE70887-6513-43DA-84EB-887EC0620F74}">
      <dgm:prSet/>
      <dgm:spPr/>
      <dgm:t>
        <a:bodyPr/>
        <a:lstStyle/>
        <a:p>
          <a:endParaRPr lang="en-US"/>
        </a:p>
      </dgm:t>
    </dgm:pt>
    <dgm:pt modelId="{105B20A5-FC7E-44BF-B83C-8A9EE91B5E6D}">
      <dgm:prSet custT="1"/>
      <dgm:spPr/>
      <dgm:t>
        <a:bodyPr/>
        <a:lstStyle/>
        <a:p>
          <a:pPr>
            <a:lnSpc>
              <a:spcPct val="100000"/>
            </a:lnSpc>
          </a:pPr>
          <a:r>
            <a:rPr lang="en-US" sz="1600" b="0" i="0" baseline="0" dirty="0"/>
            <a:t>Typically, cloud provider owns and controls the resources/assets, definition of services, costs and risks</a:t>
          </a:r>
          <a:endParaRPr lang="en-US" sz="1600" dirty="0"/>
        </a:p>
      </dgm:t>
    </dgm:pt>
    <dgm:pt modelId="{66BF4C11-C5C7-45C9-BBA2-31EFD44CC865}" type="parTrans" cxnId="{AA72EAF2-9CE9-4AC2-9F2F-45060B40A1E4}">
      <dgm:prSet/>
      <dgm:spPr/>
      <dgm:t>
        <a:bodyPr/>
        <a:lstStyle/>
        <a:p>
          <a:endParaRPr lang="en-US"/>
        </a:p>
      </dgm:t>
    </dgm:pt>
    <dgm:pt modelId="{91C1B628-74C4-43B8-A41C-C5CAC446F6CD}" type="sibTrans" cxnId="{AA72EAF2-9CE9-4AC2-9F2F-45060B40A1E4}">
      <dgm:prSet/>
      <dgm:spPr/>
      <dgm:t>
        <a:bodyPr/>
        <a:lstStyle/>
        <a:p>
          <a:endParaRPr lang="en-US"/>
        </a:p>
      </dgm:t>
    </dgm:pt>
    <dgm:pt modelId="{E6EE119E-F5ED-4A38-9BA2-0BEEF4E31FBF}">
      <dgm:prSet custT="1"/>
      <dgm:spPr/>
      <dgm:t>
        <a:bodyPr/>
        <a:lstStyle/>
        <a:p>
          <a:pPr>
            <a:lnSpc>
              <a:spcPct val="100000"/>
            </a:lnSpc>
          </a:pPr>
          <a:r>
            <a:rPr lang="en-US" sz="1600" b="0" i="0" baseline="0" dirty="0"/>
            <a:t>Variations exist – such as </a:t>
          </a:r>
          <a:r>
            <a:rPr lang="en-US" sz="1600" b="0" i="0" baseline="0" dirty="0" err="1"/>
            <a:t>hosters</a:t>
          </a:r>
          <a:r>
            <a:rPr lang="en-US" sz="1600" b="0" i="0" baseline="0" dirty="0"/>
            <a:t> and integrated cloud platforms</a:t>
          </a:r>
          <a:endParaRPr lang="en-US" sz="1600" dirty="0"/>
        </a:p>
      </dgm:t>
    </dgm:pt>
    <dgm:pt modelId="{AA2517AB-7CE3-4B7C-B692-296F143E0288}" type="parTrans" cxnId="{DC8137F4-9E81-4622-A067-2B5261194EBA}">
      <dgm:prSet/>
      <dgm:spPr/>
      <dgm:t>
        <a:bodyPr/>
        <a:lstStyle/>
        <a:p>
          <a:endParaRPr lang="en-US"/>
        </a:p>
      </dgm:t>
    </dgm:pt>
    <dgm:pt modelId="{41D999C2-8D29-4614-9DFB-D14806356789}" type="sibTrans" cxnId="{DC8137F4-9E81-4622-A067-2B5261194EBA}">
      <dgm:prSet/>
      <dgm:spPr/>
      <dgm:t>
        <a:bodyPr/>
        <a:lstStyle/>
        <a:p>
          <a:endParaRPr lang="en-US"/>
        </a:p>
      </dgm:t>
    </dgm:pt>
    <dgm:pt modelId="{B54163E8-C84D-4F37-94A2-A8F5E779F403}">
      <dgm:prSet custT="1"/>
      <dgm:spPr/>
      <dgm:t>
        <a:bodyPr/>
        <a:lstStyle/>
        <a:p>
          <a:pPr>
            <a:lnSpc>
              <a:spcPct val="100000"/>
            </a:lnSpc>
          </a:pPr>
          <a:r>
            <a:rPr lang="en-US" sz="1600" b="0" i="0" baseline="0" dirty="0"/>
            <a:t>Cloud solutions</a:t>
          </a:r>
          <a:endParaRPr lang="en-US" sz="1600" dirty="0"/>
        </a:p>
      </dgm:t>
    </dgm:pt>
    <dgm:pt modelId="{72E2D483-109D-4376-B326-A0518222B75B}" type="parTrans" cxnId="{45FE2D48-9FE3-462E-A242-F137F3713219}">
      <dgm:prSet/>
      <dgm:spPr/>
      <dgm:t>
        <a:bodyPr/>
        <a:lstStyle/>
        <a:p>
          <a:endParaRPr lang="en-US"/>
        </a:p>
      </dgm:t>
    </dgm:pt>
    <dgm:pt modelId="{28172046-7CD4-43B0-B92A-BCB99FCF82C1}" type="sibTrans" cxnId="{45FE2D48-9FE3-462E-A242-F137F3713219}">
      <dgm:prSet/>
      <dgm:spPr/>
      <dgm:t>
        <a:bodyPr/>
        <a:lstStyle/>
        <a:p>
          <a:endParaRPr lang="en-US"/>
        </a:p>
      </dgm:t>
    </dgm:pt>
    <dgm:pt modelId="{B7BA2C3C-C795-4DDF-9BA4-B4232E61BDB2}">
      <dgm:prSet custT="1"/>
      <dgm:spPr/>
      <dgm:t>
        <a:bodyPr/>
        <a:lstStyle/>
        <a:p>
          <a:pPr>
            <a:lnSpc>
              <a:spcPct val="100000"/>
            </a:lnSpc>
          </a:pPr>
          <a:r>
            <a:rPr lang="en-US" sz="1400" b="0" i="0" baseline="0" dirty="0"/>
            <a:t>Office 365 (SaaS)</a:t>
          </a:r>
          <a:endParaRPr lang="en-US" sz="1400" dirty="0"/>
        </a:p>
      </dgm:t>
    </dgm:pt>
    <dgm:pt modelId="{FB531822-3D0F-4C57-BCE2-DD0D103CF48D}" type="parTrans" cxnId="{E1F128C5-89D6-4435-96DE-EB8B5238F8E3}">
      <dgm:prSet/>
      <dgm:spPr/>
      <dgm:t>
        <a:bodyPr/>
        <a:lstStyle/>
        <a:p>
          <a:endParaRPr lang="en-US"/>
        </a:p>
      </dgm:t>
    </dgm:pt>
    <dgm:pt modelId="{B1689F3C-A0C9-44F3-BA8A-88A3CAA80CE6}" type="sibTrans" cxnId="{E1F128C5-89D6-4435-96DE-EB8B5238F8E3}">
      <dgm:prSet/>
      <dgm:spPr/>
      <dgm:t>
        <a:bodyPr/>
        <a:lstStyle/>
        <a:p>
          <a:endParaRPr lang="en-US"/>
        </a:p>
      </dgm:t>
    </dgm:pt>
    <dgm:pt modelId="{D00E7B93-6BCA-4F6F-9A23-5F06CB1BB4C3}">
      <dgm:prSet custT="1"/>
      <dgm:spPr/>
      <dgm:t>
        <a:bodyPr/>
        <a:lstStyle/>
        <a:p>
          <a:pPr>
            <a:lnSpc>
              <a:spcPct val="100000"/>
            </a:lnSpc>
          </a:pPr>
          <a:r>
            <a:rPr lang="en-US" sz="1400" b="0" i="0" baseline="0" dirty="0"/>
            <a:t>Dynamics CRM Online (SaaS)</a:t>
          </a:r>
          <a:endParaRPr lang="en-US" sz="1400" dirty="0"/>
        </a:p>
      </dgm:t>
    </dgm:pt>
    <dgm:pt modelId="{CB2B9B81-5C24-4C90-815F-D603DD3FE512}" type="parTrans" cxnId="{A6184D81-4F50-4B72-BE49-0BAF1733E8D1}">
      <dgm:prSet/>
      <dgm:spPr/>
      <dgm:t>
        <a:bodyPr/>
        <a:lstStyle/>
        <a:p>
          <a:endParaRPr lang="en-US"/>
        </a:p>
      </dgm:t>
    </dgm:pt>
    <dgm:pt modelId="{E01D24FE-E0D9-4EE1-BAB7-3212598A07FD}" type="sibTrans" cxnId="{A6184D81-4F50-4B72-BE49-0BAF1733E8D1}">
      <dgm:prSet/>
      <dgm:spPr/>
      <dgm:t>
        <a:bodyPr/>
        <a:lstStyle/>
        <a:p>
          <a:endParaRPr lang="en-US"/>
        </a:p>
      </dgm:t>
    </dgm:pt>
    <dgm:pt modelId="{67C5972E-387A-4DD9-9413-251394952F32}">
      <dgm:prSet custT="1"/>
      <dgm:spPr/>
      <dgm:t>
        <a:bodyPr/>
        <a:lstStyle/>
        <a:p>
          <a:pPr>
            <a:lnSpc>
              <a:spcPct val="100000"/>
            </a:lnSpc>
          </a:pPr>
          <a:r>
            <a:rPr lang="en-US" sz="1400" b="0" i="0" baseline="0" dirty="0"/>
            <a:t>Windows Azure platform (PaaS)</a:t>
          </a:r>
          <a:endParaRPr lang="en-US" sz="1400" dirty="0"/>
        </a:p>
      </dgm:t>
    </dgm:pt>
    <dgm:pt modelId="{EE3BF0A1-B02C-4925-8884-3BDB6DD0B71D}" type="parTrans" cxnId="{B9BA16D8-4747-4225-8E4E-D4BEF604C564}">
      <dgm:prSet/>
      <dgm:spPr/>
      <dgm:t>
        <a:bodyPr/>
        <a:lstStyle/>
        <a:p>
          <a:endParaRPr lang="en-US"/>
        </a:p>
      </dgm:t>
    </dgm:pt>
    <dgm:pt modelId="{6475B93A-76C5-4B45-A695-5E05C693776B}" type="sibTrans" cxnId="{B9BA16D8-4747-4225-8E4E-D4BEF604C564}">
      <dgm:prSet/>
      <dgm:spPr/>
      <dgm:t>
        <a:bodyPr/>
        <a:lstStyle/>
        <a:p>
          <a:endParaRPr lang="en-US"/>
        </a:p>
      </dgm:t>
    </dgm:pt>
    <dgm:pt modelId="{F07BEA2A-0A87-49BF-8218-4BC56A5B8C19}">
      <dgm:prSet custT="1"/>
      <dgm:spPr/>
      <dgm:t>
        <a:bodyPr/>
        <a:lstStyle/>
        <a:p>
          <a:pPr>
            <a:lnSpc>
              <a:spcPct val="100000"/>
            </a:lnSpc>
          </a:pPr>
          <a:r>
            <a:rPr lang="en-US" sz="1400" dirty="0"/>
            <a:t>EC2, RDS</a:t>
          </a:r>
        </a:p>
      </dgm:t>
    </dgm:pt>
    <dgm:pt modelId="{0B5240CA-C46F-4B75-BCB8-74F0A69A5ADB}" type="sibTrans" cxnId="{49D5C084-C4E9-4326-84CE-748DE7AE86BF}">
      <dgm:prSet/>
      <dgm:spPr/>
      <dgm:t>
        <a:bodyPr/>
        <a:lstStyle/>
        <a:p>
          <a:endParaRPr lang="en-US"/>
        </a:p>
      </dgm:t>
    </dgm:pt>
    <dgm:pt modelId="{397FB2AA-B872-495B-96FD-32DAD260AB0F}" type="parTrans" cxnId="{49D5C084-C4E9-4326-84CE-748DE7AE86BF}">
      <dgm:prSet/>
      <dgm:spPr/>
      <dgm:t>
        <a:bodyPr/>
        <a:lstStyle/>
        <a:p>
          <a:endParaRPr lang="en-US"/>
        </a:p>
      </dgm:t>
    </dgm:pt>
    <dgm:pt modelId="{89D80C59-7957-4DAB-A5DC-BE3EC33396EB}" type="pres">
      <dgm:prSet presAssocID="{A81B37E0-D660-4E8D-B6A8-5BB1D460FBCA}" presName="root" presStyleCnt="0">
        <dgm:presLayoutVars>
          <dgm:dir/>
          <dgm:resizeHandles val="exact"/>
        </dgm:presLayoutVars>
      </dgm:prSet>
      <dgm:spPr/>
    </dgm:pt>
    <dgm:pt modelId="{1218F570-56EE-46EF-B871-A97CE8E72E09}" type="pres">
      <dgm:prSet presAssocID="{E23CCE55-6C01-4D25-B80F-C6DCB6AF319F}" presName="compNode" presStyleCnt="0"/>
      <dgm:spPr/>
    </dgm:pt>
    <dgm:pt modelId="{9B879B84-9AE0-4279-A13C-060454EA870C}" type="pres">
      <dgm:prSet presAssocID="{E23CCE55-6C01-4D25-B80F-C6DCB6AF319F}" presName="bgRect" presStyleLbl="bgShp" presStyleIdx="0" presStyleCnt="3"/>
      <dgm:spPr>
        <a:solidFill>
          <a:srgbClr val="09C642"/>
        </a:solidFill>
      </dgm:spPr>
    </dgm:pt>
    <dgm:pt modelId="{F140F83B-39FF-4535-98DA-889723426976}" type="pres">
      <dgm:prSet presAssocID="{E23CCE55-6C01-4D25-B80F-C6DCB6AF31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yncing Cloud"/>
        </a:ext>
      </dgm:extLst>
    </dgm:pt>
    <dgm:pt modelId="{0A36217F-351A-45FF-B112-C33BB1E63C7F}" type="pres">
      <dgm:prSet presAssocID="{E23CCE55-6C01-4D25-B80F-C6DCB6AF319F}" presName="spaceRect" presStyleCnt="0"/>
      <dgm:spPr/>
    </dgm:pt>
    <dgm:pt modelId="{28A9568F-B0A5-46FD-AAE0-1BD1AACD63DC}" type="pres">
      <dgm:prSet presAssocID="{E23CCE55-6C01-4D25-B80F-C6DCB6AF319F}" presName="parTx" presStyleLbl="revTx" presStyleIdx="0" presStyleCnt="5">
        <dgm:presLayoutVars>
          <dgm:chMax val="0"/>
          <dgm:chPref val="0"/>
        </dgm:presLayoutVars>
      </dgm:prSet>
      <dgm:spPr/>
    </dgm:pt>
    <dgm:pt modelId="{BF9D4DEB-9F74-44AD-A378-8B18CBF631A8}" type="pres">
      <dgm:prSet presAssocID="{1ABD1C3D-187D-4899-97C0-8968352CBDBC}" presName="sibTrans" presStyleCnt="0"/>
      <dgm:spPr/>
    </dgm:pt>
    <dgm:pt modelId="{06F28D45-BB53-4AE6-9B15-189D00E2E067}" type="pres">
      <dgm:prSet presAssocID="{105B20A5-FC7E-44BF-B83C-8A9EE91B5E6D}" presName="compNode" presStyleCnt="0"/>
      <dgm:spPr/>
    </dgm:pt>
    <dgm:pt modelId="{DC2D6D5B-8E1C-45D6-A7C2-A98FD2A2FD1C}" type="pres">
      <dgm:prSet presAssocID="{105B20A5-FC7E-44BF-B83C-8A9EE91B5E6D}" presName="bgRect" presStyleLbl="bgShp" presStyleIdx="1" presStyleCnt="3"/>
      <dgm:spPr>
        <a:solidFill>
          <a:srgbClr val="FFFF00"/>
        </a:solidFill>
      </dgm:spPr>
    </dgm:pt>
    <dgm:pt modelId="{E3B15964-4AD6-42E9-9A19-A191B3C91AC9}" type="pres">
      <dgm:prSet presAssocID="{105B20A5-FC7E-44BF-B83C-8A9EE91B5E6D}"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D8638304-C06F-4799-985C-A750E3334C44}" type="pres">
      <dgm:prSet presAssocID="{105B20A5-FC7E-44BF-B83C-8A9EE91B5E6D}" presName="spaceRect" presStyleCnt="0"/>
      <dgm:spPr/>
    </dgm:pt>
    <dgm:pt modelId="{607B00F0-A7BC-411C-B025-B5D42C89DAA8}" type="pres">
      <dgm:prSet presAssocID="{105B20A5-FC7E-44BF-B83C-8A9EE91B5E6D}" presName="parTx" presStyleLbl="revTx" presStyleIdx="1" presStyleCnt="5">
        <dgm:presLayoutVars>
          <dgm:chMax val="0"/>
          <dgm:chPref val="0"/>
        </dgm:presLayoutVars>
      </dgm:prSet>
      <dgm:spPr/>
    </dgm:pt>
    <dgm:pt modelId="{2DA35396-599D-41DE-8DBC-8295F7B760E6}" type="pres">
      <dgm:prSet presAssocID="{105B20A5-FC7E-44BF-B83C-8A9EE91B5E6D}" presName="desTx" presStyleLbl="revTx" presStyleIdx="2" presStyleCnt="5" custScaleX="100000">
        <dgm:presLayoutVars/>
      </dgm:prSet>
      <dgm:spPr/>
    </dgm:pt>
    <dgm:pt modelId="{CA65BB36-AF4F-4146-B8AC-6D9D28A46C3F}" type="pres">
      <dgm:prSet presAssocID="{91C1B628-74C4-43B8-A41C-C5CAC446F6CD}" presName="sibTrans" presStyleCnt="0"/>
      <dgm:spPr/>
    </dgm:pt>
    <dgm:pt modelId="{ACB23754-523E-415A-85CA-106E1A9B2824}" type="pres">
      <dgm:prSet presAssocID="{B54163E8-C84D-4F37-94A2-A8F5E779F403}" presName="compNode" presStyleCnt="0"/>
      <dgm:spPr/>
    </dgm:pt>
    <dgm:pt modelId="{FCF96CC4-48AF-42E7-B95F-FCF93E780AA8}" type="pres">
      <dgm:prSet presAssocID="{B54163E8-C84D-4F37-94A2-A8F5E779F403}" presName="bgRect" presStyleLbl="bgShp" presStyleIdx="2" presStyleCnt="3"/>
      <dgm:spPr>
        <a:solidFill>
          <a:srgbClr val="FF0000"/>
        </a:solidFill>
      </dgm:spPr>
    </dgm:pt>
    <dgm:pt modelId="{D86E8853-D7B2-45ED-AADD-AFC7AC1A486E}" type="pres">
      <dgm:prSet presAssocID="{B54163E8-C84D-4F37-94A2-A8F5E779F403}"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loud"/>
        </a:ext>
      </dgm:extLst>
    </dgm:pt>
    <dgm:pt modelId="{ADFD5D64-5191-4263-BC27-5A5796D8EF4F}" type="pres">
      <dgm:prSet presAssocID="{B54163E8-C84D-4F37-94A2-A8F5E779F403}" presName="spaceRect" presStyleCnt="0"/>
      <dgm:spPr/>
    </dgm:pt>
    <dgm:pt modelId="{D514E0E7-DBB5-4667-9117-049F00872B15}" type="pres">
      <dgm:prSet presAssocID="{B54163E8-C84D-4F37-94A2-A8F5E779F403}" presName="parTx" presStyleLbl="revTx" presStyleIdx="3" presStyleCnt="5">
        <dgm:presLayoutVars>
          <dgm:chMax val="0"/>
          <dgm:chPref val="0"/>
        </dgm:presLayoutVars>
      </dgm:prSet>
      <dgm:spPr/>
    </dgm:pt>
    <dgm:pt modelId="{0F43586F-3987-4602-80ED-9517B23A0FE5}" type="pres">
      <dgm:prSet presAssocID="{B54163E8-C84D-4F37-94A2-A8F5E779F403}" presName="desTx" presStyleLbl="revTx" presStyleIdx="4" presStyleCnt="5">
        <dgm:presLayoutVars/>
      </dgm:prSet>
      <dgm:spPr/>
    </dgm:pt>
  </dgm:ptLst>
  <dgm:cxnLst>
    <dgm:cxn modelId="{61C2460E-98EA-4DFD-99D2-A88FFE320F56}" type="presOf" srcId="{E23CCE55-6C01-4D25-B80F-C6DCB6AF319F}" destId="{28A9568F-B0A5-46FD-AAE0-1BD1AACD63DC}" srcOrd="0" destOrd="0" presId="urn:microsoft.com/office/officeart/2018/2/layout/IconVerticalSolidList"/>
    <dgm:cxn modelId="{6D95B51C-B153-4F95-8FD4-DBDD7BCDB3AC}" type="presOf" srcId="{E6EE119E-F5ED-4A38-9BA2-0BEEF4E31FBF}" destId="{2DA35396-599D-41DE-8DBC-8295F7B760E6}" srcOrd="0" destOrd="0" presId="urn:microsoft.com/office/officeart/2018/2/layout/IconVerticalSolidList"/>
    <dgm:cxn modelId="{B815BE3B-F9E3-4449-BE87-DB440DAD583D}" type="presOf" srcId="{105B20A5-FC7E-44BF-B83C-8A9EE91B5E6D}" destId="{607B00F0-A7BC-411C-B025-B5D42C89DAA8}" srcOrd="0" destOrd="0" presId="urn:microsoft.com/office/officeart/2018/2/layout/IconVerticalSolidList"/>
    <dgm:cxn modelId="{2477DE62-99C3-441F-B734-1121C4417251}" type="presOf" srcId="{F07BEA2A-0A87-49BF-8218-4BC56A5B8C19}" destId="{0F43586F-3987-4602-80ED-9517B23A0FE5}" srcOrd="0" destOrd="2" presId="urn:microsoft.com/office/officeart/2018/2/layout/IconVerticalSolidList"/>
    <dgm:cxn modelId="{45FE2D48-9FE3-462E-A242-F137F3713219}" srcId="{A81B37E0-D660-4E8D-B6A8-5BB1D460FBCA}" destId="{B54163E8-C84D-4F37-94A2-A8F5E779F403}" srcOrd="2" destOrd="0" parTransId="{72E2D483-109D-4376-B326-A0518222B75B}" sibTransId="{28172046-7CD4-43B0-B92A-BCB99FCF82C1}"/>
    <dgm:cxn modelId="{A6184D81-4F50-4B72-BE49-0BAF1733E8D1}" srcId="{B54163E8-C84D-4F37-94A2-A8F5E779F403}" destId="{D00E7B93-6BCA-4F6F-9A23-5F06CB1BB4C3}" srcOrd="1" destOrd="0" parTransId="{CB2B9B81-5C24-4C90-815F-D603DD3FE512}" sibTransId="{E01D24FE-E0D9-4EE1-BAB7-3212598A07FD}"/>
    <dgm:cxn modelId="{49D5C084-C4E9-4326-84CE-748DE7AE86BF}" srcId="{B54163E8-C84D-4F37-94A2-A8F5E779F403}" destId="{F07BEA2A-0A87-49BF-8218-4BC56A5B8C19}" srcOrd="2" destOrd="0" parTransId="{397FB2AA-B872-495B-96FD-32DAD260AB0F}" sibTransId="{0B5240CA-C46F-4B75-BCB8-74F0A69A5ADB}"/>
    <dgm:cxn modelId="{0068B885-E834-4541-8D01-D45F85DAC686}" type="presOf" srcId="{B7BA2C3C-C795-4DDF-9BA4-B4232E61BDB2}" destId="{0F43586F-3987-4602-80ED-9517B23A0FE5}" srcOrd="0" destOrd="0" presId="urn:microsoft.com/office/officeart/2018/2/layout/IconVerticalSolidList"/>
    <dgm:cxn modelId="{DEE70887-6513-43DA-84EB-887EC0620F74}" srcId="{A81B37E0-D660-4E8D-B6A8-5BB1D460FBCA}" destId="{E23CCE55-6C01-4D25-B80F-C6DCB6AF319F}" srcOrd="0" destOrd="0" parTransId="{08D0E75D-9AA1-4184-9E43-E6E8398407C0}" sibTransId="{1ABD1C3D-187D-4899-97C0-8968352CBDBC}"/>
    <dgm:cxn modelId="{E1F128C5-89D6-4435-96DE-EB8B5238F8E3}" srcId="{B54163E8-C84D-4F37-94A2-A8F5E779F403}" destId="{B7BA2C3C-C795-4DDF-9BA4-B4232E61BDB2}" srcOrd="0" destOrd="0" parTransId="{FB531822-3D0F-4C57-BCE2-DD0D103CF48D}" sibTransId="{B1689F3C-A0C9-44F3-BA8A-88A3CAA80CE6}"/>
    <dgm:cxn modelId="{D2302BCB-0853-4B94-A069-0A6D1BE37887}" type="presOf" srcId="{B54163E8-C84D-4F37-94A2-A8F5E779F403}" destId="{D514E0E7-DBB5-4667-9117-049F00872B15}" srcOrd="0" destOrd="0" presId="urn:microsoft.com/office/officeart/2018/2/layout/IconVerticalSolidList"/>
    <dgm:cxn modelId="{B9BA16D8-4747-4225-8E4E-D4BEF604C564}" srcId="{B54163E8-C84D-4F37-94A2-A8F5E779F403}" destId="{67C5972E-387A-4DD9-9413-251394952F32}" srcOrd="3" destOrd="0" parTransId="{EE3BF0A1-B02C-4925-8884-3BDB6DD0B71D}" sibTransId="{6475B93A-76C5-4B45-A695-5E05C693776B}"/>
    <dgm:cxn modelId="{E47C3CDE-E4A0-4752-A5FF-175519568CA2}" type="presOf" srcId="{A81B37E0-D660-4E8D-B6A8-5BB1D460FBCA}" destId="{89D80C59-7957-4DAB-A5DC-BE3EC33396EB}" srcOrd="0" destOrd="0" presId="urn:microsoft.com/office/officeart/2018/2/layout/IconVerticalSolidList"/>
    <dgm:cxn modelId="{6D1346E7-F508-44C6-9AFF-8DF45F2CECE2}" type="presOf" srcId="{67C5972E-387A-4DD9-9413-251394952F32}" destId="{0F43586F-3987-4602-80ED-9517B23A0FE5}" srcOrd="0" destOrd="3" presId="urn:microsoft.com/office/officeart/2018/2/layout/IconVerticalSolidList"/>
    <dgm:cxn modelId="{EE4723EA-F6FA-42DD-883E-07A92D36FC24}" type="presOf" srcId="{D00E7B93-6BCA-4F6F-9A23-5F06CB1BB4C3}" destId="{0F43586F-3987-4602-80ED-9517B23A0FE5}" srcOrd="0" destOrd="1" presId="urn:microsoft.com/office/officeart/2018/2/layout/IconVerticalSolidList"/>
    <dgm:cxn modelId="{AA72EAF2-9CE9-4AC2-9F2F-45060B40A1E4}" srcId="{A81B37E0-D660-4E8D-B6A8-5BB1D460FBCA}" destId="{105B20A5-FC7E-44BF-B83C-8A9EE91B5E6D}" srcOrd="1" destOrd="0" parTransId="{66BF4C11-C5C7-45C9-BBA2-31EFD44CC865}" sibTransId="{91C1B628-74C4-43B8-A41C-C5CAC446F6CD}"/>
    <dgm:cxn modelId="{DC8137F4-9E81-4622-A067-2B5261194EBA}" srcId="{105B20A5-FC7E-44BF-B83C-8A9EE91B5E6D}" destId="{E6EE119E-F5ED-4A38-9BA2-0BEEF4E31FBF}" srcOrd="0" destOrd="0" parTransId="{AA2517AB-7CE3-4B7C-B692-296F143E0288}" sibTransId="{41D999C2-8D29-4614-9DFB-D14806356789}"/>
    <dgm:cxn modelId="{38659C56-670C-4FFE-82BF-D1554704C2F4}" type="presParOf" srcId="{89D80C59-7957-4DAB-A5DC-BE3EC33396EB}" destId="{1218F570-56EE-46EF-B871-A97CE8E72E09}" srcOrd="0" destOrd="0" presId="urn:microsoft.com/office/officeart/2018/2/layout/IconVerticalSolidList"/>
    <dgm:cxn modelId="{8880B63A-6BB7-4A65-83D4-F1D071BCF0ED}" type="presParOf" srcId="{1218F570-56EE-46EF-B871-A97CE8E72E09}" destId="{9B879B84-9AE0-4279-A13C-060454EA870C}" srcOrd="0" destOrd="0" presId="urn:microsoft.com/office/officeart/2018/2/layout/IconVerticalSolidList"/>
    <dgm:cxn modelId="{D3126BF7-C5D2-4629-90E4-27BC78BE2C2F}" type="presParOf" srcId="{1218F570-56EE-46EF-B871-A97CE8E72E09}" destId="{F140F83B-39FF-4535-98DA-889723426976}" srcOrd="1" destOrd="0" presId="urn:microsoft.com/office/officeart/2018/2/layout/IconVerticalSolidList"/>
    <dgm:cxn modelId="{0A56EF66-978B-4059-9967-EFE642AACF17}" type="presParOf" srcId="{1218F570-56EE-46EF-B871-A97CE8E72E09}" destId="{0A36217F-351A-45FF-B112-C33BB1E63C7F}" srcOrd="2" destOrd="0" presId="urn:microsoft.com/office/officeart/2018/2/layout/IconVerticalSolidList"/>
    <dgm:cxn modelId="{1ADCF849-342D-47DD-94FA-E037769E288F}" type="presParOf" srcId="{1218F570-56EE-46EF-B871-A97CE8E72E09}" destId="{28A9568F-B0A5-46FD-AAE0-1BD1AACD63DC}" srcOrd="3" destOrd="0" presId="urn:microsoft.com/office/officeart/2018/2/layout/IconVerticalSolidList"/>
    <dgm:cxn modelId="{42BBF7D4-C3EC-45DE-B387-2B7387E6290A}" type="presParOf" srcId="{89D80C59-7957-4DAB-A5DC-BE3EC33396EB}" destId="{BF9D4DEB-9F74-44AD-A378-8B18CBF631A8}" srcOrd="1" destOrd="0" presId="urn:microsoft.com/office/officeart/2018/2/layout/IconVerticalSolidList"/>
    <dgm:cxn modelId="{99A5A17A-6C74-4E55-937E-7E927BFC8749}" type="presParOf" srcId="{89D80C59-7957-4DAB-A5DC-BE3EC33396EB}" destId="{06F28D45-BB53-4AE6-9B15-189D00E2E067}" srcOrd="2" destOrd="0" presId="urn:microsoft.com/office/officeart/2018/2/layout/IconVerticalSolidList"/>
    <dgm:cxn modelId="{3DBC2198-F0DD-499D-A7D6-2A0AB984349C}" type="presParOf" srcId="{06F28D45-BB53-4AE6-9B15-189D00E2E067}" destId="{DC2D6D5B-8E1C-45D6-A7C2-A98FD2A2FD1C}" srcOrd="0" destOrd="0" presId="urn:microsoft.com/office/officeart/2018/2/layout/IconVerticalSolidList"/>
    <dgm:cxn modelId="{9F910D45-5728-4C8B-9A79-DAFDEB1ACAB8}" type="presParOf" srcId="{06F28D45-BB53-4AE6-9B15-189D00E2E067}" destId="{E3B15964-4AD6-42E9-9A19-A191B3C91AC9}" srcOrd="1" destOrd="0" presId="urn:microsoft.com/office/officeart/2018/2/layout/IconVerticalSolidList"/>
    <dgm:cxn modelId="{DFEDD18A-BBFE-4724-97BB-CB29BBCFA4E8}" type="presParOf" srcId="{06F28D45-BB53-4AE6-9B15-189D00E2E067}" destId="{D8638304-C06F-4799-985C-A750E3334C44}" srcOrd="2" destOrd="0" presId="urn:microsoft.com/office/officeart/2018/2/layout/IconVerticalSolidList"/>
    <dgm:cxn modelId="{F8118947-9711-4EB8-B527-414D1F1E41ED}" type="presParOf" srcId="{06F28D45-BB53-4AE6-9B15-189D00E2E067}" destId="{607B00F0-A7BC-411C-B025-B5D42C89DAA8}" srcOrd="3" destOrd="0" presId="urn:microsoft.com/office/officeart/2018/2/layout/IconVerticalSolidList"/>
    <dgm:cxn modelId="{B13FC023-6D68-4E2B-9D75-93CDAAD2A4CE}" type="presParOf" srcId="{06F28D45-BB53-4AE6-9B15-189D00E2E067}" destId="{2DA35396-599D-41DE-8DBC-8295F7B760E6}" srcOrd="4" destOrd="0" presId="urn:microsoft.com/office/officeart/2018/2/layout/IconVerticalSolidList"/>
    <dgm:cxn modelId="{7E412A39-DDDE-4502-A92E-CC57AEA1057F}" type="presParOf" srcId="{89D80C59-7957-4DAB-A5DC-BE3EC33396EB}" destId="{CA65BB36-AF4F-4146-B8AC-6D9D28A46C3F}" srcOrd="3" destOrd="0" presId="urn:microsoft.com/office/officeart/2018/2/layout/IconVerticalSolidList"/>
    <dgm:cxn modelId="{F3A3CEDB-A9ED-4935-8379-4C744E7956F6}" type="presParOf" srcId="{89D80C59-7957-4DAB-A5DC-BE3EC33396EB}" destId="{ACB23754-523E-415A-85CA-106E1A9B2824}" srcOrd="4" destOrd="0" presId="urn:microsoft.com/office/officeart/2018/2/layout/IconVerticalSolidList"/>
    <dgm:cxn modelId="{71F26126-2423-40E0-919D-28A8E38B89C9}" type="presParOf" srcId="{ACB23754-523E-415A-85CA-106E1A9B2824}" destId="{FCF96CC4-48AF-42E7-B95F-FCF93E780AA8}" srcOrd="0" destOrd="0" presId="urn:microsoft.com/office/officeart/2018/2/layout/IconVerticalSolidList"/>
    <dgm:cxn modelId="{27C5B13E-5FD2-400A-8822-EF671CC90D23}" type="presParOf" srcId="{ACB23754-523E-415A-85CA-106E1A9B2824}" destId="{D86E8853-D7B2-45ED-AADD-AFC7AC1A486E}" srcOrd="1" destOrd="0" presId="urn:microsoft.com/office/officeart/2018/2/layout/IconVerticalSolidList"/>
    <dgm:cxn modelId="{12A3478D-B690-4576-8C4D-5CC8CBEE6FDF}" type="presParOf" srcId="{ACB23754-523E-415A-85CA-106E1A9B2824}" destId="{ADFD5D64-5191-4263-BC27-5A5796D8EF4F}" srcOrd="2" destOrd="0" presId="urn:microsoft.com/office/officeart/2018/2/layout/IconVerticalSolidList"/>
    <dgm:cxn modelId="{A73F3771-F4C5-4CBC-9493-4CCD45E4E078}" type="presParOf" srcId="{ACB23754-523E-415A-85CA-106E1A9B2824}" destId="{D514E0E7-DBB5-4667-9117-049F00872B15}" srcOrd="3" destOrd="0" presId="urn:microsoft.com/office/officeart/2018/2/layout/IconVerticalSolidList"/>
    <dgm:cxn modelId="{072B9891-5AF4-45BD-AF59-43C105D2CB37}" type="presParOf" srcId="{ACB23754-523E-415A-85CA-106E1A9B2824}" destId="{0F43586F-3987-4602-80ED-9517B23A0FE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1EB527-989E-4398-BB09-FD3239FC35D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CF793C-371A-42A4-AAC7-6F9ABE4B796C}">
      <dgm:prSet custT="1"/>
      <dgm:spPr/>
      <dgm:t>
        <a:bodyPr/>
        <a:lstStyle/>
        <a:p>
          <a:r>
            <a:rPr lang="en-US" sz="1600" b="0" i="0" baseline="0" dirty="0"/>
            <a:t>Implementation of cloud services on resources that are dedicated to your organization, whether they exist on-premises or off-premises</a:t>
          </a:r>
          <a:endParaRPr lang="en-US" sz="1600" dirty="0"/>
        </a:p>
      </dgm:t>
    </dgm:pt>
    <dgm:pt modelId="{C2D4182F-1726-4A44-A030-F34547730AC7}" type="parTrans" cxnId="{E5DF48C5-AA13-4387-A4A6-ADA4F007E46F}">
      <dgm:prSet/>
      <dgm:spPr/>
      <dgm:t>
        <a:bodyPr/>
        <a:lstStyle/>
        <a:p>
          <a:endParaRPr lang="en-US"/>
        </a:p>
      </dgm:t>
    </dgm:pt>
    <dgm:pt modelId="{38ED9899-D11B-48D9-A2A3-542BE83A5412}" type="sibTrans" cxnId="{E5DF48C5-AA13-4387-A4A6-ADA4F007E46F}">
      <dgm:prSet/>
      <dgm:spPr/>
      <dgm:t>
        <a:bodyPr/>
        <a:lstStyle/>
        <a:p>
          <a:endParaRPr lang="en-US"/>
        </a:p>
      </dgm:t>
    </dgm:pt>
    <dgm:pt modelId="{785FE37B-C87F-44AF-A4FE-84A568DC267E}">
      <dgm:prSet custT="1"/>
      <dgm:spPr/>
      <dgm:t>
        <a:bodyPr/>
        <a:lstStyle/>
        <a:p>
          <a:r>
            <a:rPr lang="en-US" sz="1600" b="0" i="0" baseline="0" dirty="0"/>
            <a:t>Typically, your organization owns and controls the resources/assets, definition of services, costs and risks</a:t>
          </a:r>
          <a:endParaRPr lang="en-US" sz="1600" dirty="0"/>
        </a:p>
      </dgm:t>
    </dgm:pt>
    <dgm:pt modelId="{E5AF47C4-D771-4171-8722-87A5696685F9}" type="parTrans" cxnId="{4F4BD59E-4C67-48B8-B3A9-2A207964B315}">
      <dgm:prSet/>
      <dgm:spPr/>
      <dgm:t>
        <a:bodyPr/>
        <a:lstStyle/>
        <a:p>
          <a:endParaRPr lang="en-US"/>
        </a:p>
      </dgm:t>
    </dgm:pt>
    <dgm:pt modelId="{D45F90F7-8CB7-4576-8E69-22F366F7FFC4}" type="sibTrans" cxnId="{4F4BD59E-4C67-48B8-B3A9-2A207964B315}">
      <dgm:prSet/>
      <dgm:spPr/>
      <dgm:t>
        <a:bodyPr/>
        <a:lstStyle/>
        <a:p>
          <a:endParaRPr lang="en-US"/>
        </a:p>
      </dgm:t>
    </dgm:pt>
    <dgm:pt modelId="{2900CE82-2FBB-4B7C-B2B6-CA28F00D7EFB}">
      <dgm:prSet custT="1"/>
      <dgm:spPr/>
      <dgm:t>
        <a:bodyPr/>
        <a:lstStyle/>
        <a:p>
          <a:r>
            <a:rPr lang="en-US" sz="1600" b="0" i="0" baseline="0" dirty="0"/>
            <a:t>Variations exist – such as hosted and virtual private clouds</a:t>
          </a:r>
          <a:endParaRPr lang="en-US" sz="1600" dirty="0"/>
        </a:p>
      </dgm:t>
    </dgm:pt>
    <dgm:pt modelId="{4E4CA3DC-8A7C-47FA-BEE1-149A093F94C8}" type="parTrans" cxnId="{C3772E63-BEC3-4FED-A2AE-AB3E865190E2}">
      <dgm:prSet/>
      <dgm:spPr/>
      <dgm:t>
        <a:bodyPr/>
        <a:lstStyle/>
        <a:p>
          <a:endParaRPr lang="en-US"/>
        </a:p>
      </dgm:t>
    </dgm:pt>
    <dgm:pt modelId="{1C45A758-BBA3-4A21-8E21-9BE1E2D8A743}" type="sibTrans" cxnId="{C3772E63-BEC3-4FED-A2AE-AB3E865190E2}">
      <dgm:prSet/>
      <dgm:spPr/>
      <dgm:t>
        <a:bodyPr/>
        <a:lstStyle/>
        <a:p>
          <a:endParaRPr lang="en-US"/>
        </a:p>
      </dgm:t>
    </dgm:pt>
    <dgm:pt modelId="{2A174F2A-041A-47F1-8334-F2669F52481C}">
      <dgm:prSet custT="1"/>
      <dgm:spPr/>
      <dgm:t>
        <a:bodyPr/>
        <a:lstStyle/>
        <a:p>
          <a:r>
            <a:rPr lang="en-US" sz="1600" b="0" i="0" baseline="0" dirty="0"/>
            <a:t>Cloud solutions</a:t>
          </a:r>
          <a:endParaRPr lang="en-US" sz="1600" dirty="0"/>
        </a:p>
      </dgm:t>
    </dgm:pt>
    <dgm:pt modelId="{3E6956B0-0232-478A-8BB1-0B32D9E46A51}" type="parTrans" cxnId="{1D229EF8-E4BD-4BD8-A09E-23EC330FC1DE}">
      <dgm:prSet/>
      <dgm:spPr/>
      <dgm:t>
        <a:bodyPr/>
        <a:lstStyle/>
        <a:p>
          <a:endParaRPr lang="en-US"/>
        </a:p>
      </dgm:t>
    </dgm:pt>
    <dgm:pt modelId="{93F734E6-6213-40B2-9E75-7814070F5EBA}" type="sibTrans" cxnId="{1D229EF8-E4BD-4BD8-A09E-23EC330FC1DE}">
      <dgm:prSet/>
      <dgm:spPr/>
      <dgm:t>
        <a:bodyPr/>
        <a:lstStyle/>
        <a:p>
          <a:endParaRPr lang="en-US"/>
        </a:p>
      </dgm:t>
    </dgm:pt>
    <dgm:pt modelId="{9A3D9C9D-8384-47BF-BB8E-0926C7A5130C}">
      <dgm:prSet custT="1"/>
      <dgm:spPr/>
      <dgm:t>
        <a:bodyPr/>
        <a:lstStyle/>
        <a:p>
          <a:r>
            <a:rPr lang="en-US" sz="1600" b="0" i="0" baseline="0" dirty="0"/>
            <a:t>Windows Server 2008 R2 Hyper-V, System Center (IaaS)</a:t>
          </a:r>
          <a:endParaRPr lang="en-US" sz="1600" dirty="0"/>
        </a:p>
      </dgm:t>
    </dgm:pt>
    <dgm:pt modelId="{A090E152-45B3-4CD7-896C-E42B8E4DB858}" type="parTrans" cxnId="{61F5BED0-2A59-4B14-A382-616D012D532F}">
      <dgm:prSet/>
      <dgm:spPr/>
      <dgm:t>
        <a:bodyPr/>
        <a:lstStyle/>
        <a:p>
          <a:endParaRPr lang="en-US"/>
        </a:p>
      </dgm:t>
    </dgm:pt>
    <dgm:pt modelId="{B8FBD2C8-FAB4-47A1-8647-57CEA79A7C31}" type="sibTrans" cxnId="{61F5BED0-2A59-4B14-A382-616D012D532F}">
      <dgm:prSet/>
      <dgm:spPr/>
      <dgm:t>
        <a:bodyPr/>
        <a:lstStyle/>
        <a:p>
          <a:endParaRPr lang="en-US"/>
        </a:p>
      </dgm:t>
    </dgm:pt>
    <dgm:pt modelId="{BED8423B-9136-4974-97C3-3567C7898995}">
      <dgm:prSet custT="1"/>
      <dgm:spPr/>
      <dgm:t>
        <a:bodyPr/>
        <a:lstStyle/>
        <a:p>
          <a:r>
            <a:rPr lang="en-US" sz="1600" b="0" i="0" baseline="0" dirty="0"/>
            <a:t>Windows Azure Appliance (PaaS)</a:t>
          </a:r>
        </a:p>
        <a:p>
          <a:r>
            <a:rPr lang="en-US" sz="1600" b="0" i="0" baseline="0" dirty="0"/>
            <a:t>Database Services</a:t>
          </a:r>
          <a:endParaRPr lang="en-US" sz="1600" dirty="0"/>
        </a:p>
      </dgm:t>
    </dgm:pt>
    <dgm:pt modelId="{09C8B609-4BC2-499C-8C46-A74863841539}" type="parTrans" cxnId="{E01C4CA7-59B5-4C2F-B974-E94B02CDEB0D}">
      <dgm:prSet/>
      <dgm:spPr/>
      <dgm:t>
        <a:bodyPr/>
        <a:lstStyle/>
        <a:p>
          <a:endParaRPr lang="en-US"/>
        </a:p>
      </dgm:t>
    </dgm:pt>
    <dgm:pt modelId="{EA09B412-92D0-494A-A092-B57B9EA49663}" type="sibTrans" cxnId="{E01C4CA7-59B5-4C2F-B974-E94B02CDEB0D}">
      <dgm:prSet/>
      <dgm:spPr/>
      <dgm:t>
        <a:bodyPr/>
        <a:lstStyle/>
        <a:p>
          <a:endParaRPr lang="en-US"/>
        </a:p>
      </dgm:t>
    </dgm:pt>
    <dgm:pt modelId="{BFEAB87D-B57E-48FF-B38E-A6429AEAEDBA}" type="pres">
      <dgm:prSet presAssocID="{211EB527-989E-4398-BB09-FD3239FC35DE}" presName="root" presStyleCnt="0">
        <dgm:presLayoutVars>
          <dgm:dir/>
          <dgm:resizeHandles val="exact"/>
        </dgm:presLayoutVars>
      </dgm:prSet>
      <dgm:spPr/>
    </dgm:pt>
    <dgm:pt modelId="{4E3DD577-F59C-492A-96A2-B5076D7F1619}" type="pres">
      <dgm:prSet presAssocID="{D6CF793C-371A-42A4-AAC7-6F9ABE4B796C}" presName="compNode" presStyleCnt="0"/>
      <dgm:spPr/>
    </dgm:pt>
    <dgm:pt modelId="{C693333F-A3BA-4D8D-B128-B99039B606C1}" type="pres">
      <dgm:prSet presAssocID="{D6CF793C-371A-42A4-AAC7-6F9ABE4B796C}" presName="bgRect" presStyleLbl="bgShp" presStyleIdx="0" presStyleCnt="3"/>
      <dgm:spPr/>
    </dgm:pt>
    <dgm:pt modelId="{43BBA585-33A5-49BA-9065-EB788BA97D5F}" type="pres">
      <dgm:prSet presAssocID="{D6CF793C-371A-42A4-AAC7-6F9ABE4B79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A34A5C4D-D6D3-4983-9111-0289696CE8FF}" type="pres">
      <dgm:prSet presAssocID="{D6CF793C-371A-42A4-AAC7-6F9ABE4B796C}" presName="spaceRect" presStyleCnt="0"/>
      <dgm:spPr/>
    </dgm:pt>
    <dgm:pt modelId="{B7966879-EC03-41A0-806A-819B8664C1B3}" type="pres">
      <dgm:prSet presAssocID="{D6CF793C-371A-42A4-AAC7-6F9ABE4B796C}" presName="parTx" presStyleLbl="revTx" presStyleIdx="0" presStyleCnt="5">
        <dgm:presLayoutVars>
          <dgm:chMax val="0"/>
          <dgm:chPref val="0"/>
        </dgm:presLayoutVars>
      </dgm:prSet>
      <dgm:spPr/>
    </dgm:pt>
    <dgm:pt modelId="{8A24F078-C5F9-4926-B242-88A8F20E512D}" type="pres">
      <dgm:prSet presAssocID="{38ED9899-D11B-48D9-A2A3-542BE83A5412}" presName="sibTrans" presStyleCnt="0"/>
      <dgm:spPr/>
    </dgm:pt>
    <dgm:pt modelId="{0D7EBCC6-6665-4775-83FF-4313F6A30DB9}" type="pres">
      <dgm:prSet presAssocID="{785FE37B-C87F-44AF-A4FE-84A568DC267E}" presName="compNode" presStyleCnt="0"/>
      <dgm:spPr/>
    </dgm:pt>
    <dgm:pt modelId="{CCFBCD70-F518-4400-9EE1-C9AACCCA42EE}" type="pres">
      <dgm:prSet presAssocID="{785FE37B-C87F-44AF-A4FE-84A568DC267E}" presName="bgRect" presStyleLbl="bgShp" presStyleIdx="1" presStyleCnt="3"/>
      <dgm:spPr/>
    </dgm:pt>
    <dgm:pt modelId="{1EDAB702-9EF2-44DF-B841-663BD0F13D07}" type="pres">
      <dgm:prSet presAssocID="{785FE37B-C87F-44AF-A4FE-84A568DC267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7AFCFA5A-7FCA-42AF-B88A-0DD221275ADD}" type="pres">
      <dgm:prSet presAssocID="{785FE37B-C87F-44AF-A4FE-84A568DC267E}" presName="spaceRect" presStyleCnt="0"/>
      <dgm:spPr/>
    </dgm:pt>
    <dgm:pt modelId="{74BB3254-C857-4B69-8F68-98DF4D8EA94B}" type="pres">
      <dgm:prSet presAssocID="{785FE37B-C87F-44AF-A4FE-84A568DC267E}" presName="parTx" presStyleLbl="revTx" presStyleIdx="1" presStyleCnt="5">
        <dgm:presLayoutVars>
          <dgm:chMax val="0"/>
          <dgm:chPref val="0"/>
        </dgm:presLayoutVars>
      </dgm:prSet>
      <dgm:spPr/>
    </dgm:pt>
    <dgm:pt modelId="{3D244797-72A0-41D4-88FB-3779112173A1}" type="pres">
      <dgm:prSet presAssocID="{785FE37B-C87F-44AF-A4FE-84A568DC267E}" presName="desTx" presStyleLbl="revTx" presStyleIdx="2" presStyleCnt="5">
        <dgm:presLayoutVars/>
      </dgm:prSet>
      <dgm:spPr/>
    </dgm:pt>
    <dgm:pt modelId="{5B6BADF1-91E4-4062-AF55-37158E701E3D}" type="pres">
      <dgm:prSet presAssocID="{D45F90F7-8CB7-4576-8E69-22F366F7FFC4}" presName="sibTrans" presStyleCnt="0"/>
      <dgm:spPr/>
    </dgm:pt>
    <dgm:pt modelId="{1F8CEFB6-0486-49D1-A277-B122260E13F5}" type="pres">
      <dgm:prSet presAssocID="{2A174F2A-041A-47F1-8334-F2669F52481C}" presName="compNode" presStyleCnt="0"/>
      <dgm:spPr/>
    </dgm:pt>
    <dgm:pt modelId="{60E0ECBE-E6D5-447D-8E61-E487BACB17BF}" type="pres">
      <dgm:prSet presAssocID="{2A174F2A-041A-47F1-8334-F2669F52481C}" presName="bgRect" presStyleLbl="bgShp" presStyleIdx="2" presStyleCnt="3" custLinFactNeighborX="764" custLinFactNeighborY="5965"/>
      <dgm:spPr/>
    </dgm:pt>
    <dgm:pt modelId="{F740615A-2942-4470-9AC8-2BBB6E2054B3}" type="pres">
      <dgm:prSet presAssocID="{2A174F2A-041A-47F1-8334-F2669F52481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omputer"/>
        </a:ext>
      </dgm:extLst>
    </dgm:pt>
    <dgm:pt modelId="{95129EDD-76E4-496F-A6F6-D7CFEF17BA27}" type="pres">
      <dgm:prSet presAssocID="{2A174F2A-041A-47F1-8334-F2669F52481C}" presName="spaceRect" presStyleCnt="0"/>
      <dgm:spPr/>
    </dgm:pt>
    <dgm:pt modelId="{709611A1-4D97-442D-8305-EA312DF060F4}" type="pres">
      <dgm:prSet presAssocID="{2A174F2A-041A-47F1-8334-F2669F52481C}" presName="parTx" presStyleLbl="revTx" presStyleIdx="3" presStyleCnt="5">
        <dgm:presLayoutVars>
          <dgm:chMax val="0"/>
          <dgm:chPref val="0"/>
        </dgm:presLayoutVars>
      </dgm:prSet>
      <dgm:spPr/>
    </dgm:pt>
    <dgm:pt modelId="{B8030A26-7A7D-4CBB-93F2-1886A439C9B7}" type="pres">
      <dgm:prSet presAssocID="{2A174F2A-041A-47F1-8334-F2669F52481C}" presName="desTx" presStyleLbl="revTx" presStyleIdx="4" presStyleCnt="5" custScaleX="100000" custScaleY="102706">
        <dgm:presLayoutVars/>
      </dgm:prSet>
      <dgm:spPr/>
    </dgm:pt>
  </dgm:ptLst>
  <dgm:cxnLst>
    <dgm:cxn modelId="{BB301A2E-9A78-45BD-A343-94FC73BE45E3}" type="presOf" srcId="{2900CE82-2FBB-4B7C-B2B6-CA28F00D7EFB}" destId="{3D244797-72A0-41D4-88FB-3779112173A1}" srcOrd="0" destOrd="0" presId="urn:microsoft.com/office/officeart/2018/2/layout/IconVerticalSolidList"/>
    <dgm:cxn modelId="{0E522D30-36AE-43EF-AA2F-03AD43D8AEDC}" type="presOf" srcId="{9A3D9C9D-8384-47BF-BB8E-0926C7A5130C}" destId="{B8030A26-7A7D-4CBB-93F2-1886A439C9B7}" srcOrd="0" destOrd="0" presId="urn:microsoft.com/office/officeart/2018/2/layout/IconVerticalSolidList"/>
    <dgm:cxn modelId="{EDEFAC42-9EEA-4383-8405-CD5546E8978F}" type="presOf" srcId="{785FE37B-C87F-44AF-A4FE-84A568DC267E}" destId="{74BB3254-C857-4B69-8F68-98DF4D8EA94B}" srcOrd="0" destOrd="0" presId="urn:microsoft.com/office/officeart/2018/2/layout/IconVerticalSolidList"/>
    <dgm:cxn modelId="{C3772E63-BEC3-4FED-A2AE-AB3E865190E2}" srcId="{785FE37B-C87F-44AF-A4FE-84A568DC267E}" destId="{2900CE82-2FBB-4B7C-B2B6-CA28F00D7EFB}" srcOrd="0" destOrd="0" parTransId="{4E4CA3DC-8A7C-47FA-BEE1-149A093F94C8}" sibTransId="{1C45A758-BBA3-4A21-8E21-9BE1E2D8A743}"/>
    <dgm:cxn modelId="{91509648-01D2-4323-B31A-4DF02EBDF688}" type="presOf" srcId="{D6CF793C-371A-42A4-AAC7-6F9ABE4B796C}" destId="{B7966879-EC03-41A0-806A-819B8664C1B3}" srcOrd="0" destOrd="0" presId="urn:microsoft.com/office/officeart/2018/2/layout/IconVerticalSolidList"/>
    <dgm:cxn modelId="{F81D8492-342D-432D-91B5-272BC4A40A97}" type="presOf" srcId="{2A174F2A-041A-47F1-8334-F2669F52481C}" destId="{709611A1-4D97-442D-8305-EA312DF060F4}" srcOrd="0" destOrd="0" presId="urn:microsoft.com/office/officeart/2018/2/layout/IconVerticalSolidList"/>
    <dgm:cxn modelId="{4F4BD59E-4C67-48B8-B3A9-2A207964B315}" srcId="{211EB527-989E-4398-BB09-FD3239FC35DE}" destId="{785FE37B-C87F-44AF-A4FE-84A568DC267E}" srcOrd="1" destOrd="0" parTransId="{E5AF47C4-D771-4171-8722-87A5696685F9}" sibTransId="{D45F90F7-8CB7-4576-8E69-22F366F7FFC4}"/>
    <dgm:cxn modelId="{E01C4CA7-59B5-4C2F-B974-E94B02CDEB0D}" srcId="{2A174F2A-041A-47F1-8334-F2669F52481C}" destId="{BED8423B-9136-4974-97C3-3567C7898995}" srcOrd="1" destOrd="0" parTransId="{09C8B609-4BC2-499C-8C46-A74863841539}" sibTransId="{EA09B412-92D0-494A-A092-B57B9EA49663}"/>
    <dgm:cxn modelId="{440FE6B8-6408-4E51-9DD1-211D79E7A544}" type="presOf" srcId="{211EB527-989E-4398-BB09-FD3239FC35DE}" destId="{BFEAB87D-B57E-48FF-B38E-A6429AEAEDBA}" srcOrd="0" destOrd="0" presId="urn:microsoft.com/office/officeart/2018/2/layout/IconVerticalSolidList"/>
    <dgm:cxn modelId="{E5DF48C5-AA13-4387-A4A6-ADA4F007E46F}" srcId="{211EB527-989E-4398-BB09-FD3239FC35DE}" destId="{D6CF793C-371A-42A4-AAC7-6F9ABE4B796C}" srcOrd="0" destOrd="0" parTransId="{C2D4182F-1726-4A44-A030-F34547730AC7}" sibTransId="{38ED9899-D11B-48D9-A2A3-542BE83A5412}"/>
    <dgm:cxn modelId="{61F5BED0-2A59-4B14-A382-616D012D532F}" srcId="{2A174F2A-041A-47F1-8334-F2669F52481C}" destId="{9A3D9C9D-8384-47BF-BB8E-0926C7A5130C}" srcOrd="0" destOrd="0" parTransId="{A090E152-45B3-4CD7-896C-E42B8E4DB858}" sibTransId="{B8FBD2C8-FAB4-47A1-8647-57CEA79A7C31}"/>
    <dgm:cxn modelId="{1D229EF8-E4BD-4BD8-A09E-23EC330FC1DE}" srcId="{211EB527-989E-4398-BB09-FD3239FC35DE}" destId="{2A174F2A-041A-47F1-8334-F2669F52481C}" srcOrd="2" destOrd="0" parTransId="{3E6956B0-0232-478A-8BB1-0B32D9E46A51}" sibTransId="{93F734E6-6213-40B2-9E75-7814070F5EBA}"/>
    <dgm:cxn modelId="{67D970FA-8B67-4868-B355-FD86D1092CBB}" type="presOf" srcId="{BED8423B-9136-4974-97C3-3567C7898995}" destId="{B8030A26-7A7D-4CBB-93F2-1886A439C9B7}" srcOrd="0" destOrd="1" presId="urn:microsoft.com/office/officeart/2018/2/layout/IconVerticalSolidList"/>
    <dgm:cxn modelId="{B0476386-D470-49AB-908C-574B61DA9D6E}" type="presParOf" srcId="{BFEAB87D-B57E-48FF-B38E-A6429AEAEDBA}" destId="{4E3DD577-F59C-492A-96A2-B5076D7F1619}" srcOrd="0" destOrd="0" presId="urn:microsoft.com/office/officeart/2018/2/layout/IconVerticalSolidList"/>
    <dgm:cxn modelId="{3698753E-0C33-49C6-BA63-B0E200114625}" type="presParOf" srcId="{4E3DD577-F59C-492A-96A2-B5076D7F1619}" destId="{C693333F-A3BA-4D8D-B128-B99039B606C1}" srcOrd="0" destOrd="0" presId="urn:microsoft.com/office/officeart/2018/2/layout/IconVerticalSolidList"/>
    <dgm:cxn modelId="{BD291488-AEEB-4991-ACDA-970E65EA23CE}" type="presParOf" srcId="{4E3DD577-F59C-492A-96A2-B5076D7F1619}" destId="{43BBA585-33A5-49BA-9065-EB788BA97D5F}" srcOrd="1" destOrd="0" presId="urn:microsoft.com/office/officeart/2018/2/layout/IconVerticalSolidList"/>
    <dgm:cxn modelId="{DC295B8E-F499-4608-828A-26B411E0E809}" type="presParOf" srcId="{4E3DD577-F59C-492A-96A2-B5076D7F1619}" destId="{A34A5C4D-D6D3-4983-9111-0289696CE8FF}" srcOrd="2" destOrd="0" presId="urn:microsoft.com/office/officeart/2018/2/layout/IconVerticalSolidList"/>
    <dgm:cxn modelId="{4B9EFED0-1AA1-4401-8779-2D62CD4E42D2}" type="presParOf" srcId="{4E3DD577-F59C-492A-96A2-B5076D7F1619}" destId="{B7966879-EC03-41A0-806A-819B8664C1B3}" srcOrd="3" destOrd="0" presId="urn:microsoft.com/office/officeart/2018/2/layout/IconVerticalSolidList"/>
    <dgm:cxn modelId="{6C5DB866-AF61-45B6-92C8-263F2891E0CD}" type="presParOf" srcId="{BFEAB87D-B57E-48FF-B38E-A6429AEAEDBA}" destId="{8A24F078-C5F9-4926-B242-88A8F20E512D}" srcOrd="1" destOrd="0" presId="urn:microsoft.com/office/officeart/2018/2/layout/IconVerticalSolidList"/>
    <dgm:cxn modelId="{B4374BF0-42FD-4460-8D22-C702A05F4B35}" type="presParOf" srcId="{BFEAB87D-B57E-48FF-B38E-A6429AEAEDBA}" destId="{0D7EBCC6-6665-4775-83FF-4313F6A30DB9}" srcOrd="2" destOrd="0" presId="urn:microsoft.com/office/officeart/2018/2/layout/IconVerticalSolidList"/>
    <dgm:cxn modelId="{21D2FC00-1F12-45DE-9493-DD5B5FD7FC58}" type="presParOf" srcId="{0D7EBCC6-6665-4775-83FF-4313F6A30DB9}" destId="{CCFBCD70-F518-4400-9EE1-C9AACCCA42EE}" srcOrd="0" destOrd="0" presId="urn:microsoft.com/office/officeart/2018/2/layout/IconVerticalSolidList"/>
    <dgm:cxn modelId="{B3C0A94C-91DF-4C4A-AC17-0AF730544D47}" type="presParOf" srcId="{0D7EBCC6-6665-4775-83FF-4313F6A30DB9}" destId="{1EDAB702-9EF2-44DF-B841-663BD0F13D07}" srcOrd="1" destOrd="0" presId="urn:microsoft.com/office/officeart/2018/2/layout/IconVerticalSolidList"/>
    <dgm:cxn modelId="{2B01B53E-A8BB-4BC7-8433-CE1C637E6936}" type="presParOf" srcId="{0D7EBCC6-6665-4775-83FF-4313F6A30DB9}" destId="{7AFCFA5A-7FCA-42AF-B88A-0DD221275ADD}" srcOrd="2" destOrd="0" presId="urn:microsoft.com/office/officeart/2018/2/layout/IconVerticalSolidList"/>
    <dgm:cxn modelId="{67DB734D-034A-46B4-A9CC-B25067F7077B}" type="presParOf" srcId="{0D7EBCC6-6665-4775-83FF-4313F6A30DB9}" destId="{74BB3254-C857-4B69-8F68-98DF4D8EA94B}" srcOrd="3" destOrd="0" presId="urn:microsoft.com/office/officeart/2018/2/layout/IconVerticalSolidList"/>
    <dgm:cxn modelId="{CDB93089-2996-403D-BD7A-595174B6CFBF}" type="presParOf" srcId="{0D7EBCC6-6665-4775-83FF-4313F6A30DB9}" destId="{3D244797-72A0-41D4-88FB-3779112173A1}" srcOrd="4" destOrd="0" presId="urn:microsoft.com/office/officeart/2018/2/layout/IconVerticalSolidList"/>
    <dgm:cxn modelId="{D557C151-865C-4779-87B4-63A4F7492739}" type="presParOf" srcId="{BFEAB87D-B57E-48FF-B38E-A6429AEAEDBA}" destId="{5B6BADF1-91E4-4062-AF55-37158E701E3D}" srcOrd="3" destOrd="0" presId="urn:microsoft.com/office/officeart/2018/2/layout/IconVerticalSolidList"/>
    <dgm:cxn modelId="{3C69D1C1-C291-4C23-BD47-0D21B562C976}" type="presParOf" srcId="{BFEAB87D-B57E-48FF-B38E-A6429AEAEDBA}" destId="{1F8CEFB6-0486-49D1-A277-B122260E13F5}" srcOrd="4" destOrd="0" presId="urn:microsoft.com/office/officeart/2018/2/layout/IconVerticalSolidList"/>
    <dgm:cxn modelId="{9BB3C6E8-0D0E-4550-94A7-EFD071E085C8}" type="presParOf" srcId="{1F8CEFB6-0486-49D1-A277-B122260E13F5}" destId="{60E0ECBE-E6D5-447D-8E61-E487BACB17BF}" srcOrd="0" destOrd="0" presId="urn:microsoft.com/office/officeart/2018/2/layout/IconVerticalSolidList"/>
    <dgm:cxn modelId="{12D99D55-D2B2-46F2-B3B1-FFBEEAF103B4}" type="presParOf" srcId="{1F8CEFB6-0486-49D1-A277-B122260E13F5}" destId="{F740615A-2942-4470-9AC8-2BBB6E2054B3}" srcOrd="1" destOrd="0" presId="urn:microsoft.com/office/officeart/2018/2/layout/IconVerticalSolidList"/>
    <dgm:cxn modelId="{CB0C5383-A279-4143-86E1-15F3575C0C06}" type="presParOf" srcId="{1F8CEFB6-0486-49D1-A277-B122260E13F5}" destId="{95129EDD-76E4-496F-A6F6-D7CFEF17BA27}" srcOrd="2" destOrd="0" presId="urn:microsoft.com/office/officeart/2018/2/layout/IconVerticalSolidList"/>
    <dgm:cxn modelId="{BA99BC83-9AF3-4910-9D5A-F3532CEC6095}" type="presParOf" srcId="{1F8CEFB6-0486-49D1-A277-B122260E13F5}" destId="{709611A1-4D97-442D-8305-EA312DF060F4}" srcOrd="3" destOrd="0" presId="urn:microsoft.com/office/officeart/2018/2/layout/IconVerticalSolidList"/>
    <dgm:cxn modelId="{7B841991-D19B-401D-8ADE-71D8FE6E7212}" type="presParOf" srcId="{1F8CEFB6-0486-49D1-A277-B122260E13F5}" destId="{B8030A26-7A7D-4CBB-93F2-1886A439C9B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BFD298-5AE7-4A09-8908-4E67BFD49D6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35E0A87-DC39-43E8-8FD8-BEE03219FB6F}">
      <dgm:prSet/>
      <dgm:spPr/>
      <dgm:t>
        <a:bodyPr/>
        <a:lstStyle/>
        <a:p>
          <a:r>
            <a:rPr lang="en-US" b="0" i="0" baseline="0"/>
            <a:t>Mixed/blended model of private and public clouds</a:t>
          </a:r>
          <a:endParaRPr lang="en-US"/>
        </a:p>
      </dgm:t>
    </dgm:pt>
    <dgm:pt modelId="{9DA0173F-1E94-4FA6-A00A-CA8E77988DA0}" type="parTrans" cxnId="{FF811C4B-A9B5-4037-BEEB-E00F0FC2943C}">
      <dgm:prSet/>
      <dgm:spPr/>
      <dgm:t>
        <a:bodyPr/>
        <a:lstStyle/>
        <a:p>
          <a:endParaRPr lang="en-US"/>
        </a:p>
      </dgm:t>
    </dgm:pt>
    <dgm:pt modelId="{A4816D33-71A0-4EE0-BE61-9E58C48AEF5A}" type="sibTrans" cxnId="{FF811C4B-A9B5-4037-BEEB-E00F0FC2943C}">
      <dgm:prSet/>
      <dgm:spPr/>
      <dgm:t>
        <a:bodyPr/>
        <a:lstStyle/>
        <a:p>
          <a:endParaRPr lang="en-US"/>
        </a:p>
      </dgm:t>
    </dgm:pt>
    <dgm:pt modelId="{42D0123D-2685-41D2-8B8F-D3DACCD826CA}">
      <dgm:prSet/>
      <dgm:spPr/>
      <dgm:t>
        <a:bodyPr/>
        <a:lstStyle/>
        <a:p>
          <a:r>
            <a:rPr lang="en-US" b="0" i="0" baseline="0"/>
            <a:t>Variations and multiple interpretations exist</a:t>
          </a:r>
          <a:endParaRPr lang="en-US"/>
        </a:p>
      </dgm:t>
    </dgm:pt>
    <dgm:pt modelId="{222547E5-EFCB-411F-9F3A-6AFEA465FDB9}" type="parTrans" cxnId="{0153F333-37A0-4C33-AB4C-5AA1AD0F5AC1}">
      <dgm:prSet/>
      <dgm:spPr/>
      <dgm:t>
        <a:bodyPr/>
        <a:lstStyle/>
        <a:p>
          <a:endParaRPr lang="en-US"/>
        </a:p>
      </dgm:t>
    </dgm:pt>
    <dgm:pt modelId="{999A5550-603F-4E74-BB30-E7077AFB1001}" type="sibTrans" cxnId="{0153F333-37A0-4C33-AB4C-5AA1AD0F5AC1}">
      <dgm:prSet/>
      <dgm:spPr/>
      <dgm:t>
        <a:bodyPr/>
        <a:lstStyle/>
        <a:p>
          <a:endParaRPr lang="en-US"/>
        </a:p>
      </dgm:t>
    </dgm:pt>
    <dgm:pt modelId="{6F20BE6B-0891-46DC-B895-94DE976843EB}">
      <dgm:prSet/>
      <dgm:spPr/>
      <dgm:t>
        <a:bodyPr/>
        <a:lstStyle/>
        <a:p>
          <a:r>
            <a:rPr lang="en-US" b="0" i="0" baseline="0"/>
            <a:t>On-premises and off-premises bridging</a:t>
          </a:r>
          <a:endParaRPr lang="en-US"/>
        </a:p>
      </dgm:t>
    </dgm:pt>
    <dgm:pt modelId="{377575CF-6728-46E4-94D1-424FE78B1F1C}" type="parTrans" cxnId="{CFCBF04E-6E38-4083-A372-2D179B3CB441}">
      <dgm:prSet/>
      <dgm:spPr/>
      <dgm:t>
        <a:bodyPr/>
        <a:lstStyle/>
        <a:p>
          <a:endParaRPr lang="en-US"/>
        </a:p>
      </dgm:t>
    </dgm:pt>
    <dgm:pt modelId="{36F4A84B-46B9-435D-9C19-E8AD28857F87}" type="sibTrans" cxnId="{CFCBF04E-6E38-4083-A372-2D179B3CB441}">
      <dgm:prSet/>
      <dgm:spPr/>
      <dgm:t>
        <a:bodyPr/>
        <a:lstStyle/>
        <a:p>
          <a:endParaRPr lang="en-US"/>
        </a:p>
      </dgm:t>
    </dgm:pt>
    <dgm:pt modelId="{673F3105-395F-464B-AB33-B9D7808FBABF}">
      <dgm:prSet/>
      <dgm:spPr/>
      <dgm:t>
        <a:bodyPr/>
        <a:lstStyle/>
        <a:p>
          <a:r>
            <a:rPr lang="en-US" b="0" i="0" baseline="0"/>
            <a:t>Most common scenario today</a:t>
          </a:r>
          <a:endParaRPr lang="en-US"/>
        </a:p>
      </dgm:t>
    </dgm:pt>
    <dgm:pt modelId="{FD02901F-32E7-4304-8EC0-15619D0D3880}" type="parTrans" cxnId="{38DE263B-1878-4279-B4C3-765DCE53CB4A}">
      <dgm:prSet/>
      <dgm:spPr/>
      <dgm:t>
        <a:bodyPr/>
        <a:lstStyle/>
        <a:p>
          <a:endParaRPr lang="en-US"/>
        </a:p>
      </dgm:t>
    </dgm:pt>
    <dgm:pt modelId="{89D17303-25F6-4530-8EB9-42F3E3C44E92}" type="sibTrans" cxnId="{38DE263B-1878-4279-B4C3-765DCE53CB4A}">
      <dgm:prSet/>
      <dgm:spPr/>
      <dgm:t>
        <a:bodyPr/>
        <a:lstStyle/>
        <a:p>
          <a:endParaRPr lang="en-US"/>
        </a:p>
      </dgm:t>
    </dgm:pt>
    <dgm:pt modelId="{289D719C-761E-49C3-B064-17CF26A4DA38}">
      <dgm:prSet/>
      <dgm:spPr/>
      <dgm:t>
        <a:bodyPr/>
        <a:lstStyle/>
        <a:p>
          <a:r>
            <a:rPr lang="en-US" b="0" i="0" baseline="0"/>
            <a:t>Especially for large enterprises</a:t>
          </a:r>
          <a:endParaRPr lang="en-US"/>
        </a:p>
      </dgm:t>
    </dgm:pt>
    <dgm:pt modelId="{378E76C5-6E6A-4A10-A6A9-B06EC9CA6E45}" type="parTrans" cxnId="{E6811C82-2300-4465-8DE0-1F336B14F30F}">
      <dgm:prSet/>
      <dgm:spPr/>
      <dgm:t>
        <a:bodyPr/>
        <a:lstStyle/>
        <a:p>
          <a:endParaRPr lang="en-US"/>
        </a:p>
      </dgm:t>
    </dgm:pt>
    <dgm:pt modelId="{1C0F5E24-E9DE-4063-9B18-E5257F047F66}" type="sibTrans" cxnId="{E6811C82-2300-4465-8DE0-1F336B14F30F}">
      <dgm:prSet/>
      <dgm:spPr/>
      <dgm:t>
        <a:bodyPr/>
        <a:lstStyle/>
        <a:p>
          <a:endParaRPr lang="en-US"/>
        </a:p>
      </dgm:t>
    </dgm:pt>
    <dgm:pt modelId="{DBC4E42A-1BC6-41D4-B247-BECDCA47865F}">
      <dgm:prSet/>
      <dgm:spPr/>
      <dgm:t>
        <a:bodyPr/>
        <a:lstStyle/>
        <a:p>
          <a:r>
            <a:rPr lang="en-US" b="0" i="0" baseline="0"/>
            <a:t>More than a deployment / delivery model</a:t>
          </a:r>
          <a:endParaRPr lang="en-US"/>
        </a:p>
      </dgm:t>
    </dgm:pt>
    <dgm:pt modelId="{F5149C38-CE2C-49DF-BC23-3C404FA48883}" type="parTrans" cxnId="{B7BE671C-0439-4D5D-890A-D21C09B7A1FC}">
      <dgm:prSet/>
      <dgm:spPr/>
      <dgm:t>
        <a:bodyPr/>
        <a:lstStyle/>
        <a:p>
          <a:endParaRPr lang="en-US"/>
        </a:p>
      </dgm:t>
    </dgm:pt>
    <dgm:pt modelId="{D298CA76-7076-4AE6-8055-70F5DA3F9AC0}" type="sibTrans" cxnId="{B7BE671C-0439-4D5D-890A-D21C09B7A1FC}">
      <dgm:prSet/>
      <dgm:spPr/>
      <dgm:t>
        <a:bodyPr/>
        <a:lstStyle/>
        <a:p>
          <a:endParaRPr lang="en-US"/>
        </a:p>
      </dgm:t>
    </dgm:pt>
    <dgm:pt modelId="{D92F224D-38AB-48D1-8D86-DDF79A0D9EAB}">
      <dgm:prSet/>
      <dgm:spPr/>
      <dgm:t>
        <a:bodyPr/>
        <a:lstStyle/>
        <a:p>
          <a:r>
            <a:rPr lang="en-US" b="0" i="0" baseline="0"/>
            <a:t>Application design, architectural model</a:t>
          </a:r>
          <a:endParaRPr lang="en-US"/>
        </a:p>
      </dgm:t>
    </dgm:pt>
    <dgm:pt modelId="{D73C2754-B66B-453D-AB68-DB0C4F3EC94F}" type="parTrans" cxnId="{A7EAC438-E3E2-48E0-87F3-5E73D2C662BC}">
      <dgm:prSet/>
      <dgm:spPr/>
      <dgm:t>
        <a:bodyPr/>
        <a:lstStyle/>
        <a:p>
          <a:endParaRPr lang="en-US"/>
        </a:p>
      </dgm:t>
    </dgm:pt>
    <dgm:pt modelId="{529ED2C7-2BFF-4B40-B8DF-C37F93F8ADF1}" type="sibTrans" cxnId="{A7EAC438-E3E2-48E0-87F3-5E73D2C662BC}">
      <dgm:prSet/>
      <dgm:spPr/>
      <dgm:t>
        <a:bodyPr/>
        <a:lstStyle/>
        <a:p>
          <a:endParaRPr lang="en-US"/>
        </a:p>
      </dgm:t>
    </dgm:pt>
    <dgm:pt modelId="{066AE48B-11BA-423E-9D55-4297DEE0A3EE}" type="pres">
      <dgm:prSet presAssocID="{31BFD298-5AE7-4A09-8908-4E67BFD49D67}" presName="linear" presStyleCnt="0">
        <dgm:presLayoutVars>
          <dgm:animLvl val="lvl"/>
          <dgm:resizeHandles val="exact"/>
        </dgm:presLayoutVars>
      </dgm:prSet>
      <dgm:spPr/>
    </dgm:pt>
    <dgm:pt modelId="{496F1339-395A-4217-BA13-7BF5D77E546D}" type="pres">
      <dgm:prSet presAssocID="{F35E0A87-DC39-43E8-8FD8-BEE03219FB6F}" presName="parentText" presStyleLbl="node1" presStyleIdx="0" presStyleCnt="3">
        <dgm:presLayoutVars>
          <dgm:chMax val="0"/>
          <dgm:bulletEnabled val="1"/>
        </dgm:presLayoutVars>
      </dgm:prSet>
      <dgm:spPr/>
    </dgm:pt>
    <dgm:pt modelId="{E6531B77-DE7D-4B27-93A1-73B7ECC50CCF}" type="pres">
      <dgm:prSet presAssocID="{F35E0A87-DC39-43E8-8FD8-BEE03219FB6F}" presName="childText" presStyleLbl="revTx" presStyleIdx="0" presStyleCnt="3">
        <dgm:presLayoutVars>
          <dgm:bulletEnabled val="1"/>
        </dgm:presLayoutVars>
      </dgm:prSet>
      <dgm:spPr/>
    </dgm:pt>
    <dgm:pt modelId="{657CE1DD-6EB7-4B98-A825-8833841CD078}" type="pres">
      <dgm:prSet presAssocID="{6F20BE6B-0891-46DC-B895-94DE976843EB}" presName="parentText" presStyleLbl="node1" presStyleIdx="1" presStyleCnt="3">
        <dgm:presLayoutVars>
          <dgm:chMax val="0"/>
          <dgm:bulletEnabled val="1"/>
        </dgm:presLayoutVars>
      </dgm:prSet>
      <dgm:spPr/>
    </dgm:pt>
    <dgm:pt modelId="{BD827AC3-4D9D-42E4-AD98-6AB2D0F185FB}" type="pres">
      <dgm:prSet presAssocID="{6F20BE6B-0891-46DC-B895-94DE976843EB}" presName="childText" presStyleLbl="revTx" presStyleIdx="1" presStyleCnt="3">
        <dgm:presLayoutVars>
          <dgm:bulletEnabled val="1"/>
        </dgm:presLayoutVars>
      </dgm:prSet>
      <dgm:spPr/>
    </dgm:pt>
    <dgm:pt modelId="{540E87F2-9F3B-4FFD-A811-8B375DBBE15D}" type="pres">
      <dgm:prSet presAssocID="{DBC4E42A-1BC6-41D4-B247-BECDCA47865F}" presName="parentText" presStyleLbl="node1" presStyleIdx="2" presStyleCnt="3">
        <dgm:presLayoutVars>
          <dgm:chMax val="0"/>
          <dgm:bulletEnabled val="1"/>
        </dgm:presLayoutVars>
      </dgm:prSet>
      <dgm:spPr/>
    </dgm:pt>
    <dgm:pt modelId="{FB27CB58-1F74-4EAC-8CBD-EDBADC0EA624}" type="pres">
      <dgm:prSet presAssocID="{DBC4E42A-1BC6-41D4-B247-BECDCA47865F}" presName="childText" presStyleLbl="revTx" presStyleIdx="2" presStyleCnt="3">
        <dgm:presLayoutVars>
          <dgm:bulletEnabled val="1"/>
        </dgm:presLayoutVars>
      </dgm:prSet>
      <dgm:spPr/>
    </dgm:pt>
  </dgm:ptLst>
  <dgm:cxnLst>
    <dgm:cxn modelId="{B7BE671C-0439-4D5D-890A-D21C09B7A1FC}" srcId="{31BFD298-5AE7-4A09-8908-4E67BFD49D67}" destId="{DBC4E42A-1BC6-41D4-B247-BECDCA47865F}" srcOrd="2" destOrd="0" parTransId="{F5149C38-CE2C-49DF-BC23-3C404FA48883}" sibTransId="{D298CA76-7076-4AE6-8055-70F5DA3F9AC0}"/>
    <dgm:cxn modelId="{0153F333-37A0-4C33-AB4C-5AA1AD0F5AC1}" srcId="{F35E0A87-DC39-43E8-8FD8-BEE03219FB6F}" destId="{42D0123D-2685-41D2-8B8F-D3DACCD826CA}" srcOrd="0" destOrd="0" parTransId="{222547E5-EFCB-411F-9F3A-6AFEA465FDB9}" sibTransId="{999A5550-603F-4E74-BB30-E7077AFB1001}"/>
    <dgm:cxn modelId="{A7EAC438-E3E2-48E0-87F3-5E73D2C662BC}" srcId="{DBC4E42A-1BC6-41D4-B247-BECDCA47865F}" destId="{D92F224D-38AB-48D1-8D86-DDF79A0D9EAB}" srcOrd="0" destOrd="0" parTransId="{D73C2754-B66B-453D-AB68-DB0C4F3EC94F}" sibTransId="{529ED2C7-2BFF-4B40-B8DF-C37F93F8ADF1}"/>
    <dgm:cxn modelId="{38DE263B-1878-4279-B4C3-765DCE53CB4A}" srcId="{6F20BE6B-0891-46DC-B895-94DE976843EB}" destId="{673F3105-395F-464B-AB33-B9D7808FBABF}" srcOrd="0" destOrd="0" parTransId="{FD02901F-32E7-4304-8EC0-15619D0D3880}" sibTransId="{89D17303-25F6-4530-8EB9-42F3E3C44E92}"/>
    <dgm:cxn modelId="{84901847-018B-4CBE-864F-2CC071BD7DC6}" type="presOf" srcId="{289D719C-761E-49C3-B064-17CF26A4DA38}" destId="{BD827AC3-4D9D-42E4-AD98-6AB2D0F185FB}" srcOrd="0" destOrd="1" presId="urn:microsoft.com/office/officeart/2005/8/layout/vList2"/>
    <dgm:cxn modelId="{FF811C4B-A9B5-4037-BEEB-E00F0FC2943C}" srcId="{31BFD298-5AE7-4A09-8908-4E67BFD49D67}" destId="{F35E0A87-DC39-43E8-8FD8-BEE03219FB6F}" srcOrd="0" destOrd="0" parTransId="{9DA0173F-1E94-4FA6-A00A-CA8E77988DA0}" sibTransId="{A4816D33-71A0-4EE0-BE61-9E58C48AEF5A}"/>
    <dgm:cxn modelId="{CFCBF04E-6E38-4083-A372-2D179B3CB441}" srcId="{31BFD298-5AE7-4A09-8908-4E67BFD49D67}" destId="{6F20BE6B-0891-46DC-B895-94DE976843EB}" srcOrd="1" destOrd="0" parTransId="{377575CF-6728-46E4-94D1-424FE78B1F1C}" sibTransId="{36F4A84B-46B9-435D-9C19-E8AD28857F87}"/>
    <dgm:cxn modelId="{4552FC73-013A-491E-9388-C7F9F267465F}" type="presOf" srcId="{673F3105-395F-464B-AB33-B9D7808FBABF}" destId="{BD827AC3-4D9D-42E4-AD98-6AB2D0F185FB}" srcOrd="0" destOrd="0" presId="urn:microsoft.com/office/officeart/2005/8/layout/vList2"/>
    <dgm:cxn modelId="{9CFC3F75-F71E-4681-B496-B1044424D7E4}" type="presOf" srcId="{6F20BE6B-0891-46DC-B895-94DE976843EB}" destId="{657CE1DD-6EB7-4B98-A825-8833841CD078}" srcOrd="0" destOrd="0" presId="urn:microsoft.com/office/officeart/2005/8/layout/vList2"/>
    <dgm:cxn modelId="{E6811C82-2300-4465-8DE0-1F336B14F30F}" srcId="{6F20BE6B-0891-46DC-B895-94DE976843EB}" destId="{289D719C-761E-49C3-B064-17CF26A4DA38}" srcOrd="1" destOrd="0" parTransId="{378E76C5-6E6A-4A10-A6A9-B06EC9CA6E45}" sibTransId="{1C0F5E24-E9DE-4063-9B18-E5257F047F66}"/>
    <dgm:cxn modelId="{90FFD4C3-8F9A-404D-A614-BEF09B247D54}" type="presOf" srcId="{DBC4E42A-1BC6-41D4-B247-BECDCA47865F}" destId="{540E87F2-9F3B-4FFD-A811-8B375DBBE15D}" srcOrd="0" destOrd="0" presId="urn:microsoft.com/office/officeart/2005/8/layout/vList2"/>
    <dgm:cxn modelId="{F7DABADB-F897-4787-B281-92E9048DB2C6}" type="presOf" srcId="{31BFD298-5AE7-4A09-8908-4E67BFD49D67}" destId="{066AE48B-11BA-423E-9D55-4297DEE0A3EE}" srcOrd="0" destOrd="0" presId="urn:microsoft.com/office/officeart/2005/8/layout/vList2"/>
    <dgm:cxn modelId="{D99AD6E7-746C-4AC8-B42C-1E186A3FADC3}" type="presOf" srcId="{D92F224D-38AB-48D1-8D86-DDF79A0D9EAB}" destId="{FB27CB58-1F74-4EAC-8CBD-EDBADC0EA624}" srcOrd="0" destOrd="0" presId="urn:microsoft.com/office/officeart/2005/8/layout/vList2"/>
    <dgm:cxn modelId="{FE97E0E7-30CD-4FF0-A372-9AD05AABEEFA}" type="presOf" srcId="{42D0123D-2685-41D2-8B8F-D3DACCD826CA}" destId="{E6531B77-DE7D-4B27-93A1-73B7ECC50CCF}" srcOrd="0" destOrd="0" presId="urn:microsoft.com/office/officeart/2005/8/layout/vList2"/>
    <dgm:cxn modelId="{272058F9-21DA-4BE0-ACCC-7CDC238ABC33}" type="presOf" srcId="{F35E0A87-DC39-43E8-8FD8-BEE03219FB6F}" destId="{496F1339-395A-4217-BA13-7BF5D77E546D}" srcOrd="0" destOrd="0" presId="urn:microsoft.com/office/officeart/2005/8/layout/vList2"/>
    <dgm:cxn modelId="{3BE2C76B-9053-4019-8FF1-0DFAFF90BC05}" type="presParOf" srcId="{066AE48B-11BA-423E-9D55-4297DEE0A3EE}" destId="{496F1339-395A-4217-BA13-7BF5D77E546D}" srcOrd="0" destOrd="0" presId="urn:microsoft.com/office/officeart/2005/8/layout/vList2"/>
    <dgm:cxn modelId="{73182AEE-D6F6-45F7-B544-BE5773AD60BB}" type="presParOf" srcId="{066AE48B-11BA-423E-9D55-4297DEE0A3EE}" destId="{E6531B77-DE7D-4B27-93A1-73B7ECC50CCF}" srcOrd="1" destOrd="0" presId="urn:microsoft.com/office/officeart/2005/8/layout/vList2"/>
    <dgm:cxn modelId="{5D70B80C-F64D-4EC0-8940-6E445B52279E}" type="presParOf" srcId="{066AE48B-11BA-423E-9D55-4297DEE0A3EE}" destId="{657CE1DD-6EB7-4B98-A825-8833841CD078}" srcOrd="2" destOrd="0" presId="urn:microsoft.com/office/officeart/2005/8/layout/vList2"/>
    <dgm:cxn modelId="{8E1171D0-467D-4F8D-822E-050C0EA62647}" type="presParOf" srcId="{066AE48B-11BA-423E-9D55-4297DEE0A3EE}" destId="{BD827AC3-4D9D-42E4-AD98-6AB2D0F185FB}" srcOrd="3" destOrd="0" presId="urn:microsoft.com/office/officeart/2005/8/layout/vList2"/>
    <dgm:cxn modelId="{91F45111-8879-4E0D-B4CD-E986022D079F}" type="presParOf" srcId="{066AE48B-11BA-423E-9D55-4297DEE0A3EE}" destId="{540E87F2-9F3B-4FFD-A811-8B375DBBE15D}" srcOrd="4" destOrd="0" presId="urn:microsoft.com/office/officeart/2005/8/layout/vList2"/>
    <dgm:cxn modelId="{E3F1CDCC-50EC-4F1A-A899-F34C76F224FA}" type="presParOf" srcId="{066AE48B-11BA-423E-9D55-4297DEE0A3EE}" destId="{FB27CB58-1F74-4EAC-8CBD-EDBADC0EA62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C490D-C8C6-437B-A283-4FC0FF4D5ABB}">
      <dsp:nvSpPr>
        <dsp:cNvPr id="0" name=""/>
        <dsp:cNvSpPr/>
      </dsp:nvSpPr>
      <dsp:spPr>
        <a:xfrm>
          <a:off x="2134564" y="916674"/>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5954CA48-ECC7-40D1-920A-97D473E1F369}">
      <dsp:nvSpPr>
        <dsp:cNvPr id="0" name=""/>
        <dsp:cNvSpPr/>
      </dsp:nvSpPr>
      <dsp:spPr>
        <a:xfrm>
          <a:off x="2048936" y="0"/>
          <a:ext cx="1345578" cy="7200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Powerful multi-core processors</a:t>
          </a:r>
        </a:p>
      </dsp:txBody>
      <dsp:txXfrm>
        <a:off x="2048936" y="0"/>
        <a:ext cx="1345578" cy="720090"/>
      </dsp:txXfrm>
    </dsp:sp>
    <dsp:sp modelId="{21B435CA-C29D-49FF-8030-CF89B042DC11}">
      <dsp:nvSpPr>
        <dsp:cNvPr id="0" name=""/>
        <dsp:cNvSpPr/>
      </dsp:nvSpPr>
      <dsp:spPr>
        <a:xfrm>
          <a:off x="2479032"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3E129A05-3A15-4EAD-BD82-9C6441031163}">
      <dsp:nvSpPr>
        <dsp:cNvPr id="0" name=""/>
        <dsp:cNvSpPr/>
      </dsp:nvSpPr>
      <dsp:spPr>
        <a:xfrm>
          <a:off x="3798188" y="684085"/>
          <a:ext cx="127218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General purpose graphic processors</a:t>
          </a:r>
        </a:p>
      </dsp:txBody>
      <dsp:txXfrm>
        <a:off x="3798188" y="684085"/>
        <a:ext cx="1272183" cy="792099"/>
      </dsp:txXfrm>
    </dsp:sp>
    <dsp:sp modelId="{0BD53F68-EA1D-478A-904F-FC930C3688DB}">
      <dsp:nvSpPr>
        <dsp:cNvPr id="0" name=""/>
        <dsp:cNvSpPr/>
      </dsp:nvSpPr>
      <dsp:spPr>
        <a:xfrm>
          <a:off x="2563681"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8F9AABFF-DC9C-419D-9FC9-628638A3FB53}">
      <dsp:nvSpPr>
        <dsp:cNvPr id="0" name=""/>
        <dsp:cNvSpPr/>
      </dsp:nvSpPr>
      <dsp:spPr>
        <a:xfrm>
          <a:off x="3740405" y="1692211"/>
          <a:ext cx="1607934"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 Superior software methodologies</a:t>
          </a:r>
        </a:p>
      </dsp:txBody>
      <dsp:txXfrm>
        <a:off x="3740405" y="1692211"/>
        <a:ext cx="1607934" cy="846105"/>
      </dsp:txXfrm>
    </dsp:sp>
    <dsp:sp modelId="{6125E1DE-9BE3-4FEE-84DD-4E76212D1552}">
      <dsp:nvSpPr>
        <dsp:cNvPr id="0" name=""/>
        <dsp:cNvSpPr/>
      </dsp:nvSpPr>
      <dsp:spPr>
        <a:xfrm>
          <a:off x="2325392"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BF9F8B58-43EA-4167-829B-D7E6E4BF62A8}">
      <dsp:nvSpPr>
        <dsp:cNvPr id="0" name=""/>
        <dsp:cNvSpPr/>
      </dsp:nvSpPr>
      <dsp:spPr>
        <a:xfrm>
          <a:off x="3382282" y="2826353"/>
          <a:ext cx="1345578"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Virtualization leveraging the powerful hardware</a:t>
          </a:r>
        </a:p>
      </dsp:txBody>
      <dsp:txXfrm>
        <a:off x="3382282" y="2826353"/>
        <a:ext cx="1345578" cy="774096"/>
      </dsp:txXfrm>
    </dsp:sp>
    <dsp:sp modelId="{6FB96284-9759-423F-8140-26547B56FC97}">
      <dsp:nvSpPr>
        <dsp:cNvPr id="0" name=""/>
        <dsp:cNvSpPr/>
      </dsp:nvSpPr>
      <dsp:spPr>
        <a:xfrm>
          <a:off x="1943737"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78D247BB-86C7-4135-9352-F033ABA1AC51}">
      <dsp:nvSpPr>
        <dsp:cNvPr id="0" name=""/>
        <dsp:cNvSpPr/>
      </dsp:nvSpPr>
      <dsp:spPr>
        <a:xfrm>
          <a:off x="490590" y="2826353"/>
          <a:ext cx="1795579"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Wider bandwidth for communication</a:t>
          </a:r>
        </a:p>
      </dsp:txBody>
      <dsp:txXfrm>
        <a:off x="490590" y="2826353"/>
        <a:ext cx="1795579" cy="774096"/>
      </dsp:txXfrm>
    </dsp:sp>
    <dsp:sp modelId="{5A8EF223-5419-4811-B922-D0DCD12E86D3}">
      <dsp:nvSpPr>
        <dsp:cNvPr id="0" name=""/>
        <dsp:cNvSpPr/>
      </dsp:nvSpPr>
      <dsp:spPr>
        <a:xfrm>
          <a:off x="1705447"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2F16DBF3-D8A8-4465-8189-0D8C0E67C5D4}">
      <dsp:nvSpPr>
        <dsp:cNvPr id="0" name=""/>
        <dsp:cNvSpPr/>
      </dsp:nvSpPr>
      <dsp:spPr>
        <a:xfrm>
          <a:off x="275220" y="1692211"/>
          <a:ext cx="1247717"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Proliferation of devices</a:t>
          </a:r>
        </a:p>
      </dsp:txBody>
      <dsp:txXfrm>
        <a:off x="275220" y="1692211"/>
        <a:ext cx="1247717" cy="846105"/>
      </dsp:txXfrm>
    </dsp:sp>
    <dsp:sp modelId="{235C7AB8-3470-4627-A835-9AE3442891D0}">
      <dsp:nvSpPr>
        <dsp:cNvPr id="0" name=""/>
        <dsp:cNvSpPr/>
      </dsp:nvSpPr>
      <dsp:spPr>
        <a:xfrm>
          <a:off x="1790096"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6F6C9674-C589-4C12-BA7E-BF6D7D7F1D10}">
      <dsp:nvSpPr>
        <dsp:cNvPr id="0" name=""/>
        <dsp:cNvSpPr/>
      </dsp:nvSpPr>
      <dsp:spPr>
        <a:xfrm>
          <a:off x="427835" y="684085"/>
          <a:ext cx="116267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Explosion of domain applications</a:t>
          </a:r>
        </a:p>
      </dsp:txBody>
      <dsp:txXfrm>
        <a:off x="427835" y="684085"/>
        <a:ext cx="1162673" cy="792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B1FC0-AF3E-4ABF-890E-7CA5E8D5BE9D}">
      <dsp:nvSpPr>
        <dsp:cNvPr id="0" name=""/>
        <dsp:cNvSpPr/>
      </dsp:nvSpPr>
      <dsp:spPr>
        <a:xfrm>
          <a:off x="2464" y="114122"/>
          <a:ext cx="2402978" cy="76072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dirty="0"/>
            <a:t>Essential Characteristics</a:t>
          </a:r>
          <a:endParaRPr lang="en-US" sz="2100" kern="1200" dirty="0"/>
        </a:p>
      </dsp:txBody>
      <dsp:txXfrm>
        <a:off x="2464" y="114122"/>
        <a:ext cx="2402978" cy="760721"/>
      </dsp:txXfrm>
    </dsp:sp>
    <dsp:sp modelId="{FA838C4F-4A78-4CCF-A311-F965653B6243}">
      <dsp:nvSpPr>
        <dsp:cNvPr id="0" name=""/>
        <dsp:cNvSpPr/>
      </dsp:nvSpPr>
      <dsp:spPr>
        <a:xfrm>
          <a:off x="2464" y="874843"/>
          <a:ext cx="2402978" cy="282460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dirty="0"/>
            <a:t>On-demand self-service</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Broad network access</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Resource pooling</a:t>
          </a:r>
          <a:endParaRPr lang="en-US" sz="2100" kern="1200" dirty="0"/>
        </a:p>
        <a:p>
          <a:pPr marL="228600" lvl="1" indent="-228600" algn="l" defTabSz="933450">
            <a:lnSpc>
              <a:spcPct val="90000"/>
            </a:lnSpc>
            <a:spcBef>
              <a:spcPct val="0"/>
            </a:spcBef>
            <a:spcAft>
              <a:spcPct val="15000"/>
            </a:spcAft>
            <a:buChar char="•"/>
          </a:pPr>
          <a:r>
            <a:rPr lang="en-US" sz="2100" b="0" i="0" kern="1200" baseline="0"/>
            <a:t>Rapid elasticity</a:t>
          </a:r>
          <a:endParaRPr lang="en-US" sz="2100" kern="1200"/>
        </a:p>
        <a:p>
          <a:pPr marL="228600" lvl="1" indent="-228600" algn="l" defTabSz="933450">
            <a:lnSpc>
              <a:spcPct val="90000"/>
            </a:lnSpc>
            <a:spcBef>
              <a:spcPct val="0"/>
            </a:spcBef>
            <a:spcAft>
              <a:spcPct val="15000"/>
            </a:spcAft>
            <a:buChar char="•"/>
          </a:pPr>
          <a:r>
            <a:rPr lang="en-US" sz="2100" b="0" i="0" kern="1200" baseline="0" dirty="0"/>
            <a:t>Measured service</a:t>
          </a:r>
          <a:endParaRPr lang="en-US" sz="2100" kern="1200" dirty="0"/>
        </a:p>
      </dsp:txBody>
      <dsp:txXfrm>
        <a:off x="2464" y="874843"/>
        <a:ext cx="2402978" cy="2824605"/>
      </dsp:txXfrm>
    </dsp:sp>
    <dsp:sp modelId="{A9D3C2F7-6BA4-4F93-BB0D-3381F29D5CAB}">
      <dsp:nvSpPr>
        <dsp:cNvPr id="0" name=""/>
        <dsp:cNvSpPr/>
      </dsp:nvSpPr>
      <dsp:spPr>
        <a:xfrm>
          <a:off x="2741860" y="114122"/>
          <a:ext cx="2402978" cy="760721"/>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Service Models</a:t>
          </a:r>
          <a:endParaRPr lang="en-US" sz="2100" kern="1200"/>
        </a:p>
      </dsp:txBody>
      <dsp:txXfrm>
        <a:off x="2741860" y="114122"/>
        <a:ext cx="2402978" cy="760721"/>
      </dsp:txXfrm>
    </dsp:sp>
    <dsp:sp modelId="{D60F0530-D3D7-4E1E-8153-42F581EFF62E}">
      <dsp:nvSpPr>
        <dsp:cNvPr id="0" name=""/>
        <dsp:cNvSpPr/>
      </dsp:nvSpPr>
      <dsp:spPr>
        <a:xfrm>
          <a:off x="2741860" y="874843"/>
          <a:ext cx="2402978" cy="282460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Software as a Service</a:t>
          </a:r>
          <a:endParaRPr lang="en-US" sz="2100" kern="1200"/>
        </a:p>
        <a:p>
          <a:pPr marL="228600" lvl="1" indent="-228600" algn="l" defTabSz="933450">
            <a:lnSpc>
              <a:spcPct val="90000"/>
            </a:lnSpc>
            <a:spcBef>
              <a:spcPct val="0"/>
            </a:spcBef>
            <a:spcAft>
              <a:spcPct val="15000"/>
            </a:spcAft>
            <a:buChar char="•"/>
          </a:pPr>
          <a:r>
            <a:rPr lang="en-US" sz="2100" b="0" i="0" kern="1200" baseline="0"/>
            <a:t>Platform as a Service</a:t>
          </a:r>
          <a:endParaRPr lang="en-US" sz="2100" kern="1200"/>
        </a:p>
        <a:p>
          <a:pPr marL="228600" lvl="1" indent="-228600" algn="l" defTabSz="933450">
            <a:lnSpc>
              <a:spcPct val="90000"/>
            </a:lnSpc>
            <a:spcBef>
              <a:spcPct val="0"/>
            </a:spcBef>
            <a:spcAft>
              <a:spcPct val="15000"/>
            </a:spcAft>
            <a:buChar char="•"/>
          </a:pPr>
          <a:r>
            <a:rPr lang="en-US" sz="2100" b="0" i="0" kern="1200" baseline="0"/>
            <a:t>Infrastructure as a Service</a:t>
          </a:r>
          <a:endParaRPr lang="en-US" sz="2100" kern="1200"/>
        </a:p>
      </dsp:txBody>
      <dsp:txXfrm>
        <a:off x="2741860" y="874843"/>
        <a:ext cx="2402978" cy="2824605"/>
      </dsp:txXfrm>
    </dsp:sp>
    <dsp:sp modelId="{F6E01EC8-BFB2-40A3-B754-8DAE0CFA0DBC}">
      <dsp:nvSpPr>
        <dsp:cNvPr id="0" name=""/>
        <dsp:cNvSpPr/>
      </dsp:nvSpPr>
      <dsp:spPr>
        <a:xfrm>
          <a:off x="5481256" y="114122"/>
          <a:ext cx="2402978" cy="760721"/>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Deployment Models</a:t>
          </a:r>
          <a:endParaRPr lang="en-US" sz="2100" kern="1200"/>
        </a:p>
      </dsp:txBody>
      <dsp:txXfrm>
        <a:off x="5481256" y="114122"/>
        <a:ext cx="2402978" cy="760721"/>
      </dsp:txXfrm>
    </dsp:sp>
    <dsp:sp modelId="{E996DBD3-623F-4FC4-BE84-37ADBDF4B5F3}">
      <dsp:nvSpPr>
        <dsp:cNvPr id="0" name=""/>
        <dsp:cNvSpPr/>
      </dsp:nvSpPr>
      <dsp:spPr>
        <a:xfrm>
          <a:off x="5481256" y="874843"/>
          <a:ext cx="2402978" cy="282460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Private</a:t>
          </a:r>
          <a:endParaRPr lang="en-US" sz="2100" kern="1200"/>
        </a:p>
        <a:p>
          <a:pPr marL="228600" lvl="1" indent="-228600" algn="l" defTabSz="933450">
            <a:lnSpc>
              <a:spcPct val="90000"/>
            </a:lnSpc>
            <a:spcBef>
              <a:spcPct val="0"/>
            </a:spcBef>
            <a:spcAft>
              <a:spcPct val="15000"/>
            </a:spcAft>
            <a:buChar char="•"/>
          </a:pPr>
          <a:r>
            <a:rPr lang="en-US" sz="2100" b="0" i="0" kern="1200" baseline="0"/>
            <a:t>Public</a:t>
          </a:r>
          <a:endParaRPr lang="en-US" sz="2100" kern="1200"/>
        </a:p>
        <a:p>
          <a:pPr marL="228600" lvl="1" indent="-228600" algn="l" defTabSz="933450">
            <a:lnSpc>
              <a:spcPct val="90000"/>
            </a:lnSpc>
            <a:spcBef>
              <a:spcPct val="0"/>
            </a:spcBef>
            <a:spcAft>
              <a:spcPct val="15000"/>
            </a:spcAft>
            <a:buChar char="•"/>
          </a:pPr>
          <a:r>
            <a:rPr lang="en-US" sz="2100" b="0" i="0" kern="1200" baseline="0"/>
            <a:t>Hybrid</a:t>
          </a:r>
          <a:endParaRPr lang="en-US" sz="2100" kern="1200"/>
        </a:p>
        <a:p>
          <a:pPr marL="228600" lvl="1" indent="-228600" algn="l" defTabSz="933450">
            <a:lnSpc>
              <a:spcPct val="90000"/>
            </a:lnSpc>
            <a:spcBef>
              <a:spcPct val="0"/>
            </a:spcBef>
            <a:spcAft>
              <a:spcPct val="15000"/>
            </a:spcAft>
            <a:buChar char="•"/>
          </a:pPr>
          <a:r>
            <a:rPr lang="en-US" sz="2100" b="0" i="0" kern="1200" baseline="0"/>
            <a:t>Community</a:t>
          </a:r>
          <a:endParaRPr lang="en-US" sz="2100" kern="1200"/>
        </a:p>
      </dsp:txBody>
      <dsp:txXfrm>
        <a:off x="5481256" y="874843"/>
        <a:ext cx="2402978" cy="28246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79B84-9AE0-4279-A13C-060454EA870C}">
      <dsp:nvSpPr>
        <dsp:cNvPr id="0" name=""/>
        <dsp:cNvSpPr/>
      </dsp:nvSpPr>
      <dsp:spPr>
        <a:xfrm>
          <a:off x="0" y="613"/>
          <a:ext cx="8039528" cy="1436563"/>
        </a:xfrm>
        <a:prstGeom prst="roundRect">
          <a:avLst>
            <a:gd name="adj" fmla="val 10000"/>
          </a:avLst>
        </a:prstGeom>
        <a:solidFill>
          <a:srgbClr val="09C642"/>
        </a:solidFill>
        <a:ln>
          <a:noFill/>
        </a:ln>
        <a:effectLst/>
      </dsp:spPr>
      <dsp:style>
        <a:lnRef idx="0">
          <a:scrgbClr r="0" g="0" b="0"/>
        </a:lnRef>
        <a:fillRef idx="1">
          <a:scrgbClr r="0" g="0" b="0"/>
        </a:fillRef>
        <a:effectRef idx="0">
          <a:scrgbClr r="0" g="0" b="0"/>
        </a:effectRef>
        <a:fontRef idx="minor"/>
      </dsp:style>
    </dsp:sp>
    <dsp:sp modelId="{F140F83B-39FF-4535-98DA-889723426976}">
      <dsp:nvSpPr>
        <dsp:cNvPr id="0" name=""/>
        <dsp:cNvSpPr/>
      </dsp:nvSpPr>
      <dsp:spPr>
        <a:xfrm>
          <a:off x="434560" y="323840"/>
          <a:ext cx="790109" cy="7901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9568F-B0A5-46FD-AAE0-1BD1AACD63DC}">
      <dsp:nvSpPr>
        <dsp:cNvPr id="0" name=""/>
        <dsp:cNvSpPr/>
      </dsp:nvSpPr>
      <dsp:spPr>
        <a:xfrm>
          <a:off x="1659230" y="613"/>
          <a:ext cx="638029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Implementation of cloud services on resources that are shared between many customers, managed off-premises</a:t>
          </a:r>
          <a:endParaRPr lang="en-US" sz="1600" kern="1200" dirty="0"/>
        </a:p>
      </dsp:txBody>
      <dsp:txXfrm>
        <a:off x="1659230" y="613"/>
        <a:ext cx="6380297" cy="1436563"/>
      </dsp:txXfrm>
    </dsp:sp>
    <dsp:sp modelId="{DC2D6D5B-8E1C-45D6-A7C2-A98FD2A2FD1C}">
      <dsp:nvSpPr>
        <dsp:cNvPr id="0" name=""/>
        <dsp:cNvSpPr/>
      </dsp:nvSpPr>
      <dsp:spPr>
        <a:xfrm>
          <a:off x="0" y="1796318"/>
          <a:ext cx="8039528" cy="1436563"/>
        </a:xfrm>
        <a:prstGeom prst="roundRect">
          <a:avLst>
            <a:gd name="adj" fmla="val 10000"/>
          </a:avLst>
        </a:prstGeom>
        <a:solidFill>
          <a:srgbClr val="FFFF00"/>
        </a:solidFill>
        <a:ln>
          <a:noFill/>
        </a:ln>
        <a:effectLst/>
      </dsp:spPr>
      <dsp:style>
        <a:lnRef idx="0">
          <a:scrgbClr r="0" g="0" b="0"/>
        </a:lnRef>
        <a:fillRef idx="1">
          <a:scrgbClr r="0" g="0" b="0"/>
        </a:fillRef>
        <a:effectRef idx="0">
          <a:scrgbClr r="0" g="0" b="0"/>
        </a:effectRef>
        <a:fontRef idx="minor"/>
      </dsp:style>
    </dsp:sp>
    <dsp:sp modelId="{E3B15964-4AD6-42E9-9A19-A191B3C91AC9}">
      <dsp:nvSpPr>
        <dsp:cNvPr id="0" name=""/>
        <dsp:cNvSpPr/>
      </dsp:nvSpPr>
      <dsp:spPr>
        <a:xfrm>
          <a:off x="434560" y="2119545"/>
          <a:ext cx="790109" cy="7901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7B00F0-A7BC-411C-B025-B5D42C89DAA8}">
      <dsp:nvSpPr>
        <dsp:cNvPr id="0" name=""/>
        <dsp:cNvSpPr/>
      </dsp:nvSpPr>
      <dsp:spPr>
        <a:xfrm>
          <a:off x="1659230" y="1796318"/>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Typically, cloud provider owns and controls the resources/assets, definition of services, costs and risks</a:t>
          </a:r>
          <a:endParaRPr lang="en-US" sz="1600" kern="1200" dirty="0"/>
        </a:p>
      </dsp:txBody>
      <dsp:txXfrm>
        <a:off x="1659230" y="1796318"/>
        <a:ext cx="3617787" cy="1436563"/>
      </dsp:txXfrm>
    </dsp:sp>
    <dsp:sp modelId="{2DA35396-599D-41DE-8DBC-8295F7B760E6}">
      <dsp:nvSpPr>
        <dsp:cNvPr id="0" name=""/>
        <dsp:cNvSpPr/>
      </dsp:nvSpPr>
      <dsp:spPr>
        <a:xfrm>
          <a:off x="5277018" y="1796318"/>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Variations exist – such as </a:t>
          </a:r>
          <a:r>
            <a:rPr lang="en-US" sz="1600" b="0" i="0" kern="1200" baseline="0" dirty="0" err="1"/>
            <a:t>hosters</a:t>
          </a:r>
          <a:r>
            <a:rPr lang="en-US" sz="1600" b="0" i="0" kern="1200" baseline="0" dirty="0"/>
            <a:t> and integrated cloud platforms</a:t>
          </a:r>
          <a:endParaRPr lang="en-US" sz="1600" kern="1200" dirty="0"/>
        </a:p>
      </dsp:txBody>
      <dsp:txXfrm>
        <a:off x="5277018" y="1796318"/>
        <a:ext cx="2762509" cy="1436563"/>
      </dsp:txXfrm>
    </dsp:sp>
    <dsp:sp modelId="{FCF96CC4-48AF-42E7-B95F-FCF93E780AA8}">
      <dsp:nvSpPr>
        <dsp:cNvPr id="0" name=""/>
        <dsp:cNvSpPr/>
      </dsp:nvSpPr>
      <dsp:spPr>
        <a:xfrm>
          <a:off x="0" y="3592022"/>
          <a:ext cx="8039528" cy="1436563"/>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D86E8853-D7B2-45ED-AADD-AFC7AC1A486E}">
      <dsp:nvSpPr>
        <dsp:cNvPr id="0" name=""/>
        <dsp:cNvSpPr/>
      </dsp:nvSpPr>
      <dsp:spPr>
        <a:xfrm>
          <a:off x="434560" y="3915249"/>
          <a:ext cx="790109" cy="7901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14E0E7-DBB5-4667-9117-049F00872B15}">
      <dsp:nvSpPr>
        <dsp:cNvPr id="0" name=""/>
        <dsp:cNvSpPr/>
      </dsp:nvSpPr>
      <dsp:spPr>
        <a:xfrm>
          <a:off x="1659230" y="3592022"/>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Cloud solutions</a:t>
          </a:r>
          <a:endParaRPr lang="en-US" sz="1600" kern="1200" dirty="0"/>
        </a:p>
      </dsp:txBody>
      <dsp:txXfrm>
        <a:off x="1659230" y="3592022"/>
        <a:ext cx="3617787" cy="1436563"/>
      </dsp:txXfrm>
    </dsp:sp>
    <dsp:sp modelId="{0F43586F-3987-4602-80ED-9517B23A0FE5}">
      <dsp:nvSpPr>
        <dsp:cNvPr id="0" name=""/>
        <dsp:cNvSpPr/>
      </dsp:nvSpPr>
      <dsp:spPr>
        <a:xfrm>
          <a:off x="5277018" y="3592022"/>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Office 365 (SaaS)</a:t>
          </a:r>
          <a:endParaRPr lang="en-US" sz="1400" kern="1200" dirty="0"/>
        </a:p>
        <a:p>
          <a:pPr marL="0" lvl="0" indent="0" algn="l" defTabSz="622300">
            <a:lnSpc>
              <a:spcPct val="100000"/>
            </a:lnSpc>
            <a:spcBef>
              <a:spcPct val="0"/>
            </a:spcBef>
            <a:spcAft>
              <a:spcPct val="35000"/>
            </a:spcAft>
            <a:buNone/>
          </a:pPr>
          <a:r>
            <a:rPr lang="en-US" sz="1400" b="0" i="0" kern="1200" baseline="0" dirty="0"/>
            <a:t>Dynamics CRM Online (SaaS)</a:t>
          </a:r>
          <a:endParaRPr lang="en-US" sz="1400" kern="1200" dirty="0"/>
        </a:p>
        <a:p>
          <a:pPr marL="0" lvl="0" indent="0" algn="l" defTabSz="622300">
            <a:lnSpc>
              <a:spcPct val="100000"/>
            </a:lnSpc>
            <a:spcBef>
              <a:spcPct val="0"/>
            </a:spcBef>
            <a:spcAft>
              <a:spcPct val="35000"/>
            </a:spcAft>
            <a:buNone/>
          </a:pPr>
          <a:r>
            <a:rPr lang="en-US" sz="1400" kern="1200" dirty="0"/>
            <a:t>EC2, RDS</a:t>
          </a:r>
        </a:p>
        <a:p>
          <a:pPr marL="0" lvl="0" indent="0" algn="l" defTabSz="622300">
            <a:lnSpc>
              <a:spcPct val="100000"/>
            </a:lnSpc>
            <a:spcBef>
              <a:spcPct val="0"/>
            </a:spcBef>
            <a:spcAft>
              <a:spcPct val="35000"/>
            </a:spcAft>
            <a:buNone/>
          </a:pPr>
          <a:r>
            <a:rPr lang="en-US" sz="1400" b="0" i="0" kern="1200" baseline="0" dirty="0"/>
            <a:t>Windows Azure platform (PaaS)</a:t>
          </a:r>
          <a:endParaRPr lang="en-US" sz="1400" kern="1200" dirty="0"/>
        </a:p>
      </dsp:txBody>
      <dsp:txXfrm>
        <a:off x="5277018" y="3592022"/>
        <a:ext cx="2762509" cy="1436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3333F-A3BA-4D8D-B128-B99039B606C1}">
      <dsp:nvSpPr>
        <dsp:cNvPr id="0" name=""/>
        <dsp:cNvSpPr/>
      </dsp:nvSpPr>
      <dsp:spPr>
        <a:xfrm>
          <a:off x="0" y="3882"/>
          <a:ext cx="8345658" cy="12508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BA585-33A5-49BA-9065-EB788BA97D5F}">
      <dsp:nvSpPr>
        <dsp:cNvPr id="0" name=""/>
        <dsp:cNvSpPr/>
      </dsp:nvSpPr>
      <dsp:spPr>
        <a:xfrm>
          <a:off x="378383" y="285324"/>
          <a:ext cx="687969" cy="68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966879-EC03-41A0-806A-819B8664C1B3}">
      <dsp:nvSpPr>
        <dsp:cNvPr id="0" name=""/>
        <dsp:cNvSpPr/>
      </dsp:nvSpPr>
      <dsp:spPr>
        <a:xfrm>
          <a:off x="1444735" y="3882"/>
          <a:ext cx="6899510"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Implementation of cloud services on resources that are dedicated to your organization, whether they exist on-premises or off-premises</a:t>
          </a:r>
          <a:endParaRPr lang="en-US" sz="1600" kern="1200" dirty="0"/>
        </a:p>
      </dsp:txBody>
      <dsp:txXfrm>
        <a:off x="1444735" y="3882"/>
        <a:ext cx="6899510" cy="1250853"/>
      </dsp:txXfrm>
    </dsp:sp>
    <dsp:sp modelId="{CCFBCD70-F518-4400-9EE1-C9AACCCA42EE}">
      <dsp:nvSpPr>
        <dsp:cNvPr id="0" name=""/>
        <dsp:cNvSpPr/>
      </dsp:nvSpPr>
      <dsp:spPr>
        <a:xfrm>
          <a:off x="0" y="1567449"/>
          <a:ext cx="8345658" cy="125085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AB702-9EF2-44DF-B841-663BD0F13D07}">
      <dsp:nvSpPr>
        <dsp:cNvPr id="0" name=""/>
        <dsp:cNvSpPr/>
      </dsp:nvSpPr>
      <dsp:spPr>
        <a:xfrm>
          <a:off x="378383" y="1848891"/>
          <a:ext cx="687969" cy="68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BB3254-C857-4B69-8F68-98DF4D8EA94B}">
      <dsp:nvSpPr>
        <dsp:cNvPr id="0" name=""/>
        <dsp:cNvSpPr/>
      </dsp:nvSpPr>
      <dsp:spPr>
        <a:xfrm>
          <a:off x="1444735" y="1567449"/>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Typically, your organization owns and controls the resources/assets, definition of services, costs and risks</a:t>
          </a:r>
          <a:endParaRPr lang="en-US" sz="1600" kern="1200" dirty="0"/>
        </a:p>
      </dsp:txBody>
      <dsp:txXfrm>
        <a:off x="1444735" y="1567449"/>
        <a:ext cx="3755546" cy="1250853"/>
      </dsp:txXfrm>
    </dsp:sp>
    <dsp:sp modelId="{3D244797-72A0-41D4-88FB-3779112173A1}">
      <dsp:nvSpPr>
        <dsp:cNvPr id="0" name=""/>
        <dsp:cNvSpPr/>
      </dsp:nvSpPr>
      <dsp:spPr>
        <a:xfrm>
          <a:off x="5200281" y="1567449"/>
          <a:ext cx="3143963"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Variations exist – such as hosted and virtual private clouds</a:t>
          </a:r>
          <a:endParaRPr lang="en-US" sz="1600" kern="1200" dirty="0"/>
        </a:p>
      </dsp:txBody>
      <dsp:txXfrm>
        <a:off x="5200281" y="1567449"/>
        <a:ext cx="3143963" cy="1250853"/>
      </dsp:txXfrm>
    </dsp:sp>
    <dsp:sp modelId="{60E0ECBE-E6D5-447D-8E61-E487BACB17BF}">
      <dsp:nvSpPr>
        <dsp:cNvPr id="0" name=""/>
        <dsp:cNvSpPr/>
      </dsp:nvSpPr>
      <dsp:spPr>
        <a:xfrm>
          <a:off x="0" y="3168746"/>
          <a:ext cx="8345658" cy="125085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0615A-2942-4470-9AC8-2BBB6E2054B3}">
      <dsp:nvSpPr>
        <dsp:cNvPr id="0" name=""/>
        <dsp:cNvSpPr/>
      </dsp:nvSpPr>
      <dsp:spPr>
        <a:xfrm>
          <a:off x="378383" y="3429382"/>
          <a:ext cx="687969" cy="68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611A1-4D97-442D-8305-EA312DF060F4}">
      <dsp:nvSpPr>
        <dsp:cNvPr id="0" name=""/>
        <dsp:cNvSpPr/>
      </dsp:nvSpPr>
      <dsp:spPr>
        <a:xfrm>
          <a:off x="1444735" y="3147940"/>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Cloud solutions</a:t>
          </a:r>
          <a:endParaRPr lang="en-US" sz="1600" kern="1200" dirty="0"/>
        </a:p>
      </dsp:txBody>
      <dsp:txXfrm>
        <a:off x="1444735" y="3147940"/>
        <a:ext cx="3755546" cy="1250853"/>
      </dsp:txXfrm>
    </dsp:sp>
    <dsp:sp modelId="{B8030A26-7A7D-4CBB-93F2-1886A439C9B7}">
      <dsp:nvSpPr>
        <dsp:cNvPr id="0" name=""/>
        <dsp:cNvSpPr/>
      </dsp:nvSpPr>
      <dsp:spPr>
        <a:xfrm>
          <a:off x="5200281" y="3131016"/>
          <a:ext cx="3143963" cy="1284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Windows Server 2008 R2 Hyper-V, System Center (IaaS)</a:t>
          </a:r>
          <a:endParaRPr lang="en-US" sz="1600" kern="1200" dirty="0"/>
        </a:p>
        <a:p>
          <a:pPr marL="0" lvl="0" indent="0" algn="l" defTabSz="711200">
            <a:lnSpc>
              <a:spcPct val="90000"/>
            </a:lnSpc>
            <a:spcBef>
              <a:spcPct val="0"/>
            </a:spcBef>
            <a:spcAft>
              <a:spcPct val="35000"/>
            </a:spcAft>
            <a:buNone/>
          </a:pPr>
          <a:r>
            <a:rPr lang="en-US" sz="1600" b="0" i="0" kern="1200" baseline="0" dirty="0"/>
            <a:t>Windows Azure Appliance (PaaS)</a:t>
          </a:r>
        </a:p>
        <a:p>
          <a:pPr marL="0" lvl="0" indent="0" algn="l" defTabSz="711200">
            <a:lnSpc>
              <a:spcPct val="90000"/>
            </a:lnSpc>
            <a:spcBef>
              <a:spcPct val="0"/>
            </a:spcBef>
            <a:spcAft>
              <a:spcPct val="35000"/>
            </a:spcAft>
            <a:buNone/>
          </a:pPr>
          <a:r>
            <a:rPr lang="en-US" sz="1600" b="0" i="0" kern="1200" baseline="0" dirty="0"/>
            <a:t>Database Services</a:t>
          </a:r>
          <a:endParaRPr lang="en-US" sz="1600" kern="1200" dirty="0"/>
        </a:p>
      </dsp:txBody>
      <dsp:txXfrm>
        <a:off x="5200281" y="3131016"/>
        <a:ext cx="3143963" cy="12847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F1339-395A-4217-BA13-7BF5D77E546D}">
      <dsp:nvSpPr>
        <dsp:cNvPr id="0" name=""/>
        <dsp:cNvSpPr/>
      </dsp:nvSpPr>
      <dsp:spPr>
        <a:xfrm>
          <a:off x="0" y="48385"/>
          <a:ext cx="5756377" cy="9547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Mixed/blended model of private and public clouds</a:t>
          </a:r>
          <a:endParaRPr lang="en-US" sz="2400" kern="1200"/>
        </a:p>
      </dsp:txBody>
      <dsp:txXfrm>
        <a:off x="46606" y="94991"/>
        <a:ext cx="5663165" cy="861507"/>
      </dsp:txXfrm>
    </dsp:sp>
    <dsp:sp modelId="{E6531B77-DE7D-4B27-93A1-73B7ECC50CCF}">
      <dsp:nvSpPr>
        <dsp:cNvPr id="0" name=""/>
        <dsp:cNvSpPr/>
      </dsp:nvSpPr>
      <dsp:spPr>
        <a:xfrm>
          <a:off x="0" y="100310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Variations and multiple interpretations exist</a:t>
          </a:r>
          <a:endParaRPr lang="en-US" sz="1900" kern="1200"/>
        </a:p>
      </dsp:txBody>
      <dsp:txXfrm>
        <a:off x="0" y="1003105"/>
        <a:ext cx="5756377" cy="397440"/>
      </dsp:txXfrm>
    </dsp:sp>
    <dsp:sp modelId="{657CE1DD-6EB7-4B98-A825-8833841CD078}">
      <dsp:nvSpPr>
        <dsp:cNvPr id="0" name=""/>
        <dsp:cNvSpPr/>
      </dsp:nvSpPr>
      <dsp:spPr>
        <a:xfrm>
          <a:off x="0" y="1400545"/>
          <a:ext cx="5756377" cy="954719"/>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On-premises and off-premises bridging</a:t>
          </a:r>
          <a:endParaRPr lang="en-US" sz="2400" kern="1200"/>
        </a:p>
      </dsp:txBody>
      <dsp:txXfrm>
        <a:off x="46606" y="1447151"/>
        <a:ext cx="5663165" cy="861507"/>
      </dsp:txXfrm>
    </dsp:sp>
    <dsp:sp modelId="{BD827AC3-4D9D-42E4-AD98-6AB2D0F185FB}">
      <dsp:nvSpPr>
        <dsp:cNvPr id="0" name=""/>
        <dsp:cNvSpPr/>
      </dsp:nvSpPr>
      <dsp:spPr>
        <a:xfrm>
          <a:off x="0" y="2355264"/>
          <a:ext cx="575637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Most common scenario today</a:t>
          </a:r>
          <a:endParaRPr lang="en-US" sz="1900" kern="1200"/>
        </a:p>
        <a:p>
          <a:pPr marL="171450" lvl="1" indent="-171450" algn="l" defTabSz="844550">
            <a:lnSpc>
              <a:spcPct val="90000"/>
            </a:lnSpc>
            <a:spcBef>
              <a:spcPct val="0"/>
            </a:spcBef>
            <a:spcAft>
              <a:spcPct val="20000"/>
            </a:spcAft>
            <a:buChar char="•"/>
          </a:pPr>
          <a:r>
            <a:rPr lang="en-US" sz="1900" b="0" i="0" kern="1200" baseline="0"/>
            <a:t>Especially for large enterprises</a:t>
          </a:r>
          <a:endParaRPr lang="en-US" sz="1900" kern="1200"/>
        </a:p>
      </dsp:txBody>
      <dsp:txXfrm>
        <a:off x="0" y="2355264"/>
        <a:ext cx="5756377" cy="658260"/>
      </dsp:txXfrm>
    </dsp:sp>
    <dsp:sp modelId="{540E87F2-9F3B-4FFD-A811-8B375DBBE15D}">
      <dsp:nvSpPr>
        <dsp:cNvPr id="0" name=""/>
        <dsp:cNvSpPr/>
      </dsp:nvSpPr>
      <dsp:spPr>
        <a:xfrm>
          <a:off x="0" y="3013525"/>
          <a:ext cx="5756377" cy="95471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More than a deployment / delivery model</a:t>
          </a:r>
          <a:endParaRPr lang="en-US" sz="2400" kern="1200"/>
        </a:p>
      </dsp:txBody>
      <dsp:txXfrm>
        <a:off x="46606" y="3060131"/>
        <a:ext cx="5663165" cy="861507"/>
      </dsp:txXfrm>
    </dsp:sp>
    <dsp:sp modelId="{FB27CB58-1F74-4EAC-8CBD-EDBADC0EA624}">
      <dsp:nvSpPr>
        <dsp:cNvPr id="0" name=""/>
        <dsp:cNvSpPr/>
      </dsp:nvSpPr>
      <dsp:spPr>
        <a:xfrm>
          <a:off x="0" y="396824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Application design, architectural model</a:t>
          </a:r>
          <a:endParaRPr lang="en-US" sz="1900" kern="1200"/>
        </a:p>
      </dsp:txBody>
      <dsp:txXfrm>
        <a:off x="0" y="3968245"/>
        <a:ext cx="5756377" cy="3974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66637F-F6D5-DF92-7241-E58EEECAED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9DB9B2C9-6755-DE90-6284-B7053D57961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E3FBCDA9-6A73-48F0-9102-36FBC2E303C6}" type="datetimeFigureOut">
              <a:rPr lang="en-IN"/>
              <a:pPr>
                <a:defRPr/>
              </a:pPr>
              <a:t>01-10-2022</a:t>
            </a:fld>
            <a:endParaRPr lang="en-IN"/>
          </a:p>
        </p:txBody>
      </p:sp>
      <p:sp>
        <p:nvSpPr>
          <p:cNvPr id="4" name="Slide Image Placeholder 3">
            <a:extLst>
              <a:ext uri="{FF2B5EF4-FFF2-40B4-BE49-F238E27FC236}">
                <a16:creationId xmlns:a16="http://schemas.microsoft.com/office/drawing/2014/main" id="{6CAB590A-20DC-3A5E-3086-1F2F398B325F}"/>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B8F82775-0BA7-C0A3-652C-27F48CD6399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446C8E30-D608-613F-7E6B-A6D7EDD5603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828E6191-6FA1-0411-C5A4-7C338CB7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D2749A65-DBBE-4AAF-B4AC-1D88BD92DCCF}"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63FCCE1C-286E-0F65-6265-A2F3490F419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53563C5F-3399-1BC7-2758-938D724BAE3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1.1</a:t>
            </a:r>
          </a:p>
        </p:txBody>
      </p:sp>
      <p:sp>
        <p:nvSpPr>
          <p:cNvPr id="22532" name="Slide Number Placeholder 3">
            <a:extLst>
              <a:ext uri="{FF2B5EF4-FFF2-40B4-BE49-F238E27FC236}">
                <a16:creationId xmlns:a16="http://schemas.microsoft.com/office/drawing/2014/main" id="{2C2CEE04-89C5-1663-21E7-7E064B5501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C9EAF7-CF40-4E3C-9212-40D3171E8BAF}" type="slidenum">
              <a:rPr lang="en-IN" altLang="en-US"/>
              <a:pPr/>
              <a:t>4</a:t>
            </a:fld>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A2CEDF16-D4FC-3080-C4F7-7CB5BB6ADA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AF1284D5-9F19-367D-32F0-95BF38CB95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7044" name="Slide Number Placeholder 3">
            <a:extLst>
              <a:ext uri="{FF2B5EF4-FFF2-40B4-BE49-F238E27FC236}">
                <a16:creationId xmlns:a16="http://schemas.microsoft.com/office/drawing/2014/main" id="{5BB91F2A-DE05-62BE-EAFE-9BAF1D242C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3BE8991-016D-4520-9AA8-ED3D0565C835}" type="slidenum">
              <a:rPr lang="en-US" altLang="en-US"/>
              <a:pPr/>
              <a:t>58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C63D9C41-683F-1D81-1FB7-55AFF267A3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785F86CF-061C-8320-1985-720E506CD8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cs typeface="Calibri" panose="020F0502020204030204" pitchFamily="34" charset="0"/>
            </a:endParaRPr>
          </a:p>
        </p:txBody>
      </p:sp>
      <p:sp>
        <p:nvSpPr>
          <p:cNvPr id="89092" name="Slide Number Placeholder 3">
            <a:extLst>
              <a:ext uri="{FF2B5EF4-FFF2-40B4-BE49-F238E27FC236}">
                <a16:creationId xmlns:a16="http://schemas.microsoft.com/office/drawing/2014/main" id="{06D80B6B-1C57-E303-72C5-323593075F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87C65B3-1419-47C5-87D6-6741F0D76473}" type="slidenum">
              <a:rPr lang="en-US" altLang="en-US"/>
              <a:pPr/>
              <a:t>59</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969CED89-543A-BBCA-C73D-7746DBDFAC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DB7A8CD1-6842-6647-E2DD-F2AF2D7146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1140" name="Slide Number Placeholder 3">
            <a:extLst>
              <a:ext uri="{FF2B5EF4-FFF2-40B4-BE49-F238E27FC236}">
                <a16:creationId xmlns:a16="http://schemas.microsoft.com/office/drawing/2014/main" id="{4D55262E-0416-8793-B533-F10E8D1E1B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72930FD-CCCD-4605-A4CC-EC6391D1DC9C}" type="slidenum">
              <a:rPr lang="en-US" altLang="en-US"/>
              <a:pPr/>
              <a:t>60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78E960B7-CDFE-2E3A-507B-67D09D8F50B9}"/>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34310FDB-0277-2316-AEF8-F07CEFE57A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DD243286-B8F0-323E-E758-16BFC80DB2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237A4002-CAF9-F537-5FF8-8F96598FC3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1.2</a:t>
            </a:r>
          </a:p>
        </p:txBody>
      </p:sp>
      <p:sp>
        <p:nvSpPr>
          <p:cNvPr id="29700" name="Slide Number Placeholder 3">
            <a:extLst>
              <a:ext uri="{FF2B5EF4-FFF2-40B4-BE49-F238E27FC236}">
                <a16:creationId xmlns:a16="http://schemas.microsoft.com/office/drawing/2014/main" id="{F9741E7E-DDA4-1380-863A-2DD6B9718F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E74070E-DA9D-48F2-9862-9BF3EED57A8F}" type="slidenum">
              <a:rPr lang="en-IN" altLang="en-US"/>
              <a:pPr/>
              <a:t>9</a:t>
            </a:fld>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F88A5097-6233-CEFA-84B1-ADD233A503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E717D3A2-5241-AF43-A0F5-12760E2773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7892" name="Slide Number Placeholder 3">
            <a:extLst>
              <a:ext uri="{FF2B5EF4-FFF2-40B4-BE49-F238E27FC236}">
                <a16:creationId xmlns:a16="http://schemas.microsoft.com/office/drawing/2014/main" id="{7554538B-791B-E653-9C7B-096E03DE11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D48FA3-108E-4980-BFCA-A2977759431A}" type="slidenum">
              <a:rPr lang="en-IN" altLang="en-US"/>
              <a:pPr/>
              <a:t>16</a:t>
            </a:fld>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85FC96C6-18A6-D426-DD6D-A343C921DD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BF5C5593-EDD1-A134-F995-A5CE33A8C1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XaaS is Anything as a service</a:t>
            </a:r>
          </a:p>
          <a:p>
            <a:pPr>
              <a:spcBef>
                <a:spcPct val="0"/>
              </a:spcBef>
            </a:pPr>
            <a:r>
              <a:rPr lang="en-IN" altLang="en-US"/>
              <a:t>[http://www.definethecloud.net/cloud-types/]</a:t>
            </a:r>
          </a:p>
        </p:txBody>
      </p:sp>
      <p:sp>
        <p:nvSpPr>
          <p:cNvPr id="44036" name="Slide Number Placeholder 3">
            <a:extLst>
              <a:ext uri="{FF2B5EF4-FFF2-40B4-BE49-F238E27FC236}">
                <a16:creationId xmlns:a16="http://schemas.microsoft.com/office/drawing/2014/main" id="{4D5480FA-168B-14BB-5C29-FA474BBE03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4D58D8-D2AC-465C-9897-006172BDC6D3}" type="slidenum">
              <a:rPr lang="en-IN" altLang="en-US">
                <a:solidFill>
                  <a:srgbClr val="000000"/>
                </a:solidFill>
              </a:rPr>
              <a:pPr/>
              <a:t>21</a:t>
            </a:fld>
            <a:endParaRPr lang="en-IN"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C18C92A2-A6B8-9E24-5099-1F4DB0A6A6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C0BDDC79-15F5-9289-37BC-0619186BD6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2" name="Slide Number Placeholder 3">
            <a:extLst>
              <a:ext uri="{FF2B5EF4-FFF2-40B4-BE49-F238E27FC236}">
                <a16:creationId xmlns:a16="http://schemas.microsoft.com/office/drawing/2014/main" id="{F6AD51A4-87B6-15A9-200A-E8F1ECC576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31D198A-95E2-4E59-BE5A-008C23F78666}" type="slidenum">
              <a:rPr lang="en-IN" altLang="en-US"/>
              <a:pPr/>
              <a:t>24</a:t>
            </a:fld>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A471B446-9377-92EB-57BF-9F442C2742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A2B13639-A96C-AA5C-09F8-94E1800939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1.3</a:t>
            </a:r>
          </a:p>
        </p:txBody>
      </p:sp>
      <p:sp>
        <p:nvSpPr>
          <p:cNvPr id="51204" name="Slide Number Placeholder 3">
            <a:extLst>
              <a:ext uri="{FF2B5EF4-FFF2-40B4-BE49-F238E27FC236}">
                <a16:creationId xmlns:a16="http://schemas.microsoft.com/office/drawing/2014/main" id="{1C7F6CA8-08A6-F26A-8DAF-152109BE27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06D6201-68F2-4DA4-BEB0-2013DC22E8FC}" type="slidenum">
              <a:rPr lang="en-IN" altLang="en-US"/>
              <a:pPr/>
              <a:t>26</a:t>
            </a:fld>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956C27D7-BF58-79B1-C743-C79C3DE385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6C185DE1-C5E4-46E7-81D8-58B86C25FF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Virtualization is simulating a hardware platform, operating system, storage device or network resources</a:t>
            </a:r>
          </a:p>
        </p:txBody>
      </p:sp>
      <p:sp>
        <p:nvSpPr>
          <p:cNvPr id="57348" name="Slide Number Placeholder 3">
            <a:extLst>
              <a:ext uri="{FF2B5EF4-FFF2-40B4-BE49-F238E27FC236}">
                <a16:creationId xmlns:a16="http://schemas.microsoft.com/office/drawing/2014/main" id="{2BE1EB8A-A40E-3424-2D23-0C9D72C508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0073B75-C3F3-4DB2-AF6E-E6313CFD3706}" type="slidenum">
              <a:rPr lang="en-IN" altLang="en-US">
                <a:solidFill>
                  <a:srgbClr val="000000"/>
                </a:solidFill>
              </a:rPr>
              <a:pPr/>
              <a:t>31</a:t>
            </a:fld>
            <a:endParaRPr lang="en-IN" altLang="en-US">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3C8A7E88-CFEB-85D6-DE24-35BD8D0220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27B18B62-B3E8-7346-D995-EEC837CDD04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1863">
              <a:spcBef>
                <a:spcPct val="0"/>
              </a:spcBef>
            </a:pPr>
            <a:r>
              <a:rPr lang="en-US" altLang="en-US">
                <a:solidFill>
                  <a:srgbClr val="000000"/>
                </a:solidFill>
                <a:latin typeface="Times New Roman" panose="02020603050405020304" pitchFamily="18" charset="0"/>
                <a:cs typeface="Times New Roman" panose="02020603050405020304" pitchFamily="18" charset="0"/>
              </a:rPr>
              <a:t>Distributed Management of Virtual Machines</a:t>
            </a:r>
          </a:p>
          <a:p>
            <a:pPr defTabSz="931863">
              <a:spcBef>
                <a:spcPct val="0"/>
              </a:spcBef>
            </a:pPr>
            <a:r>
              <a:rPr lang="en-IN" altLang="en-US">
                <a:latin typeface="Times New Roman" panose="02020603050405020304" pitchFamily="18" charset="0"/>
                <a:cs typeface="Times New Roman" panose="02020603050405020304" pitchFamily="18" charset="0"/>
              </a:rPr>
              <a:t>Managing VMs need to set up </a:t>
            </a:r>
            <a:r>
              <a:rPr lang="en-US" altLang="en-US">
                <a:latin typeface="Times New Roman" panose="02020603050405020304" pitchFamily="18" charset="0"/>
                <a:cs typeface="Times New Roman" panose="02020603050405020304" pitchFamily="18" charset="0"/>
              </a:rPr>
              <a:t>custom software environments for VMs, setting up and managing networking for interrelated VMs, and reducing the various overheads involved in using VMs. Thus, VI managers must be able to efficiently orchestrate all these different tasks.</a:t>
            </a:r>
          </a:p>
          <a:p>
            <a:pPr defTabSz="931863">
              <a:spcBef>
                <a:spcPct val="0"/>
              </a:spcBef>
            </a:pPr>
            <a:endParaRPr lang="en-US" altLang="en-US"/>
          </a:p>
          <a:p>
            <a:pPr defTabSz="931863">
              <a:spcBef>
                <a:spcPct val="0"/>
              </a:spcBef>
            </a:pPr>
            <a:r>
              <a:rPr lang="en-US" altLang="en-US"/>
              <a:t>Reservation-Based Provisioning of Virtualized Resources</a:t>
            </a:r>
            <a:endParaRPr lang="en-IN" altLang="en-US"/>
          </a:p>
          <a:p>
            <a:pPr defTabSz="931863">
              <a:spcBef>
                <a:spcPct val="0"/>
              </a:spcBef>
            </a:pPr>
            <a:r>
              <a:rPr lang="en-US" altLang="en-US"/>
              <a:t>Determination of the demand for resources is known beforehand so that </a:t>
            </a:r>
            <a:r>
              <a:rPr lang="en-IN" altLang="en-US"/>
              <a:t>the computational resources </a:t>
            </a:r>
            <a:r>
              <a:rPr lang="en-US" altLang="en-US"/>
              <a:t>must be available at exactly that time to process the data produced by the </a:t>
            </a:r>
            <a:r>
              <a:rPr lang="en-IN" altLang="en-US"/>
              <a:t>equipment</a:t>
            </a:r>
          </a:p>
          <a:p>
            <a:pPr defTabSz="931863">
              <a:spcBef>
                <a:spcPct val="0"/>
              </a:spcBef>
            </a:pPr>
            <a:endParaRPr lang="en-IN" altLang="en-US"/>
          </a:p>
          <a:p>
            <a:pPr defTabSz="931863">
              <a:spcBef>
                <a:spcPct val="0"/>
              </a:spcBef>
            </a:pPr>
            <a:r>
              <a:rPr lang="en-US" altLang="en-US"/>
              <a:t>Provisioning to Meet SLA Commitments</a:t>
            </a:r>
          </a:p>
          <a:p>
            <a:pPr defTabSz="931863">
              <a:spcBef>
                <a:spcPct val="0"/>
              </a:spcBef>
            </a:pPr>
            <a:r>
              <a:rPr lang="en-US" altLang="en-US"/>
              <a:t>IaaS clouds can be used to deploy services that will be consumed by users other than the one that deployed the services. cloud providers are typically not directly exposed to the service semantics or the SLAs that service owners may contract with their end users. The capacity requirements are, thus, less predictable and more elastic.</a:t>
            </a:r>
            <a:endParaRPr lang="en-IN" altLang="en-US"/>
          </a:p>
        </p:txBody>
      </p:sp>
      <p:sp>
        <p:nvSpPr>
          <p:cNvPr id="60420" name="Slide Number Placeholder 3">
            <a:extLst>
              <a:ext uri="{FF2B5EF4-FFF2-40B4-BE49-F238E27FC236}">
                <a16:creationId xmlns:a16="http://schemas.microsoft.com/office/drawing/2014/main" id="{34463DA1-A302-82D9-C255-0B14CA55D2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B2B01D-2FEC-4590-B7BA-51BE2C774253}" type="slidenum">
              <a:rPr lang="en-IN" altLang="en-US">
                <a:solidFill>
                  <a:srgbClr val="000000"/>
                </a:solidFill>
              </a:rPr>
              <a:pPr/>
              <a:t>33</a:t>
            </a:fld>
            <a:endParaRPr lang="en-I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9CCBE-7482-DDBB-C4CF-65EF68F7BF43}"/>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D7349DCE-A67B-DFE5-87AE-CED99AD7E7A1}"/>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041A3504-2B13-F405-A17E-5FE9E5EF0413}"/>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C881D751-FDD7-8347-F96C-443694960212}"/>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499A1EDA-08A6-B6A9-123A-B9646B2FDCBB}"/>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2A7AA5E-AD34-498F-817E-97408221A7A6}"/>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12">
            <a:extLst>
              <a:ext uri="{FF2B5EF4-FFF2-40B4-BE49-F238E27FC236}">
                <a16:creationId xmlns:a16="http://schemas.microsoft.com/office/drawing/2014/main" id="{C4019A89-C38D-BD15-193C-0998E679021E}"/>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23539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05E7AF74-0D28-03F5-742C-D6D5C96110D8}"/>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0061D262-23C4-FF5C-BDF1-20871C6B5D4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F4B4A2BE-BD0D-3DBA-6FEC-DC043A0656F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BA3141E-6E02-B3D9-9F04-0EBBEB7EC2D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5B641686-0DF7-9E45-A8B6-D4009912035B}"/>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333F8A21-6255-9823-018F-A68169FC2DF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04D4560-3D73-8893-A0A6-935B010AD3C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EE5820CE-63BC-4C52-02EE-852FAA614FB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125496B5-292C-E5EF-0A1E-9CB9D40D043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E3DC5845-B9FE-91AD-8422-0B84E80AB6EB}"/>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82642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E539E8AA-BB28-AF05-3869-53BC44713E30}"/>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F197A39B-8DC2-2C0F-3F7D-FB077FA2128B}"/>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974307F-DCDE-223B-E7E1-B6B99762AEB4}"/>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E94DFDF6-61C3-1813-D52C-460F8847CB5E}"/>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A0FEA4C5-6A24-9C36-C227-43B140B70156}"/>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1B68454B-9BF2-2646-352E-A6AAF5C293BF}"/>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8212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6">
            <a:extLst>
              <a:ext uri="{FF2B5EF4-FFF2-40B4-BE49-F238E27FC236}">
                <a16:creationId xmlns:a16="http://schemas.microsoft.com/office/drawing/2014/main" id="{876D9FE1-7401-6209-4691-BBFBE7A06908}"/>
              </a:ext>
            </a:extLst>
          </p:cNvPr>
          <p:cNvSpPr>
            <a:spLocks noGrp="1" noChangeArrowheads="1"/>
          </p:cNvSpPr>
          <p:nvPr>
            <p:ph type="ftr" idx="10"/>
          </p:nvPr>
        </p:nvSpPr>
        <p:spPr/>
        <p:txBody>
          <a:bodyPr/>
          <a:lstStyle>
            <a:lvl1pPr>
              <a:defRPr/>
            </a:lvl1pPr>
          </a:lstStyle>
          <a:p>
            <a:pPr>
              <a:defRPr/>
            </a:pPr>
            <a:r>
              <a:rPr lang="en-US" altLang="en-US"/>
              <a:t>AWS Technical Essentials 3.6 ILT </a:t>
            </a:r>
          </a:p>
        </p:txBody>
      </p:sp>
    </p:spTree>
    <p:extLst>
      <p:ext uri="{BB962C8B-B14F-4D97-AF65-F5344CB8AC3E}">
        <p14:creationId xmlns:p14="http://schemas.microsoft.com/office/powerpoint/2010/main" val="1833990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921F960F-7185-068C-9783-C178C2EB0F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34256" b="54709"/>
          <a:stretch>
            <a:fillRect/>
          </a:stretch>
        </p:blipFill>
        <p:spPr bwMode="auto">
          <a:xfrm>
            <a:off x="0" y="0"/>
            <a:ext cx="91440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FC638F6D-D3DC-647F-DA54-3B1DC889E932}"/>
              </a:ext>
            </a:extLst>
          </p:cNvPr>
          <p:cNvSpPr/>
          <p:nvPr userDrawn="1"/>
        </p:nvSpPr>
        <p:spPr>
          <a:xfrm>
            <a:off x="8585200" y="6040438"/>
            <a:ext cx="481013" cy="6397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750" dirty="0"/>
          </a:p>
        </p:txBody>
      </p:sp>
      <p:sp>
        <p:nvSpPr>
          <p:cNvPr id="5" name="Rectangle 6">
            <a:extLst>
              <a:ext uri="{FF2B5EF4-FFF2-40B4-BE49-F238E27FC236}">
                <a16:creationId xmlns:a16="http://schemas.microsoft.com/office/drawing/2014/main" id="{5149CB71-19B4-87AF-FB48-65C38AD6ADD8}"/>
              </a:ext>
            </a:extLst>
          </p:cNvPr>
          <p:cNvSpPr>
            <a:spLocks noChangeArrowheads="1"/>
          </p:cNvSpPr>
          <p:nvPr userDrawn="1"/>
        </p:nvSpPr>
        <p:spPr bwMode="black">
          <a:xfrm>
            <a:off x="7589838" y="6537325"/>
            <a:ext cx="1371600" cy="184150"/>
          </a:xfrm>
          <a:prstGeom prst="rect">
            <a:avLst/>
          </a:prstGeom>
          <a:noFill/>
          <a:ln>
            <a:noFill/>
          </a:ln>
        </p:spPr>
        <p:txBody>
          <a:bodyPr lIns="69056" tIns="34529" rIns="69056" bIns="34529"/>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eaLnBrk="1" hangingPunct="1">
              <a:defRPr/>
            </a:pPr>
            <a:r>
              <a:rPr lang="en-US" altLang="en-US" sz="600" dirty="0">
                <a:solidFill>
                  <a:schemeClr val="tx1"/>
                </a:solidFill>
              </a:rPr>
              <a:t>© 2016 IBM Corporation</a:t>
            </a:r>
            <a:endParaRPr lang="en-US" altLang="en-US" sz="1350" dirty="0">
              <a:solidFill>
                <a:schemeClr val="tx1"/>
              </a:solidFill>
            </a:endParaRPr>
          </a:p>
        </p:txBody>
      </p:sp>
      <p:pic>
        <p:nvPicPr>
          <p:cNvPr id="6" name="Picture 9" descr="R120_G137_B251-200">
            <a:extLst>
              <a:ext uri="{FF2B5EF4-FFF2-40B4-BE49-F238E27FC236}">
                <a16:creationId xmlns:a16="http://schemas.microsoft.com/office/drawing/2014/main" id="{997B8AD7-B055-01A1-7DAD-5B3C6BE932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31225" y="268288"/>
            <a:ext cx="44132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4215" y="131003"/>
            <a:ext cx="7811255" cy="748058"/>
          </a:xfrm>
        </p:spPr>
        <p:txBody>
          <a:bodyPr/>
          <a:lstStyle>
            <a:lvl1pPr>
              <a:defRPr sz="2700">
                <a:solidFill>
                  <a:schemeClr val="accent1">
                    <a:lumMod val="20000"/>
                    <a:lumOff val="80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2963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003810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BAE239F4-4333-E353-363D-CED89FB9B1E9}"/>
              </a:ext>
            </a:extLst>
          </p:cNvPr>
          <p:cNvGrpSpPr>
            <a:grpSpLocks/>
          </p:cNvGrpSpPr>
          <p:nvPr userDrawn="1"/>
        </p:nvGrpSpPr>
        <p:grpSpPr bwMode="auto">
          <a:xfrm>
            <a:off x="-57150" y="-76200"/>
            <a:ext cx="9258300" cy="7010400"/>
            <a:chOff x="-91440" y="-91440"/>
            <a:chExt cx="14813280" cy="8412480"/>
          </a:xfrm>
        </p:grpSpPr>
        <p:cxnSp>
          <p:nvCxnSpPr>
            <p:cNvPr id="5" name="Straight Connector 4">
              <a:extLst>
                <a:ext uri="{FF2B5EF4-FFF2-40B4-BE49-F238E27FC236}">
                  <a16:creationId xmlns:a16="http://schemas.microsoft.com/office/drawing/2014/main" id="{9293DF79-079F-2510-33B2-699A94E0F745}"/>
                </a:ext>
              </a:extLst>
            </p:cNvPr>
            <p:cNvCxnSpPr/>
            <p:nvPr userDrawn="1"/>
          </p:nvCxnSpPr>
          <p:spPr>
            <a:xfrm>
              <a:off x="-9144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A6B5332-0491-7253-2AF1-DA3BB9010389}"/>
                </a:ext>
              </a:extLst>
            </p:cNvPr>
            <p:cNvCxnSpPr/>
            <p:nvPr userDrawn="1"/>
          </p:nvCxnSpPr>
          <p:spPr>
            <a:xfrm>
              <a:off x="-9144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C96D664-1EDB-F221-CB03-B7CA63FEA8CB}"/>
                </a:ext>
              </a:extLst>
            </p:cNvPr>
            <p:cNvCxnSpPr/>
            <p:nvPr userDrawn="1"/>
          </p:nvCxnSpPr>
          <p:spPr>
            <a:xfrm>
              <a:off x="-9144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8333F3-0D67-52AE-29C2-EF505F00DFF3}"/>
                </a:ext>
              </a:extLst>
            </p:cNvPr>
            <p:cNvCxnSpPr/>
            <p:nvPr userDrawn="1"/>
          </p:nvCxnSpPr>
          <p:spPr>
            <a:xfrm>
              <a:off x="1467612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F54CDBD-1560-C39B-997D-7A6D526917A2}"/>
                </a:ext>
              </a:extLst>
            </p:cNvPr>
            <p:cNvCxnSpPr/>
            <p:nvPr userDrawn="1"/>
          </p:nvCxnSpPr>
          <p:spPr>
            <a:xfrm>
              <a:off x="1467612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70709F2-BF0F-29CA-C022-D67620FF4CC1}"/>
                </a:ext>
              </a:extLst>
            </p:cNvPr>
            <p:cNvCxnSpPr/>
            <p:nvPr userDrawn="1"/>
          </p:nvCxnSpPr>
          <p:spPr>
            <a:xfrm>
              <a:off x="1467612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63539C7-46EF-3320-53BD-197458B736C5}"/>
                </a:ext>
              </a:extLst>
            </p:cNvPr>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88783B7-5B30-5FFD-96DC-F89FCA44DD08}"/>
                </a:ext>
              </a:extLst>
            </p:cNvPr>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D658D6E-78E4-6C4D-E761-3B519574CCE7}"/>
                </a:ext>
              </a:extLst>
            </p:cNvPr>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8AE2315-2D6A-334A-C7AD-05EF06E62409}"/>
                </a:ext>
              </a:extLst>
            </p:cNvPr>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AD3A200-851F-34C8-7A29-3D39130FEA28}"/>
                </a:ext>
              </a:extLst>
            </p:cNvPr>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27165B6-03B9-2F64-16A0-6F660AFB0DED}"/>
                </a:ext>
              </a:extLst>
            </p:cNvPr>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F65FEF8-897B-DDFC-1618-410355616FD3}"/>
                </a:ext>
              </a:extLst>
            </p:cNvPr>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80A8639-A498-7A6A-3C55-1DCC7C8D3FE0}"/>
                </a:ext>
              </a:extLst>
            </p:cNvPr>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1BE75AA-4859-FB08-F34D-652EAEA94106}"/>
                </a:ext>
              </a:extLst>
            </p:cNvPr>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2D74BA9-04DC-35D5-D80E-A0105F6C4ADC}"/>
                </a:ext>
              </a:extLst>
            </p:cNvPr>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6D3DDB3-C845-B302-6C63-D2B7BC712E9E}"/>
                </a:ext>
              </a:extLst>
            </p:cNvPr>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F2E5161-5D2E-4230-4483-9B30ED4C8901}"/>
                </a:ext>
              </a:extLst>
            </p:cNvPr>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DA0390C-CFB8-FBA4-E99B-9DB0DA8049FA}"/>
                </a:ext>
              </a:extLst>
            </p:cNvPr>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ABEEF20-0396-6EDA-0DF9-508E7C27C5A0}"/>
                </a:ext>
              </a:extLst>
            </p:cNvPr>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A4F7F72-4847-42C9-AF2D-429A666159EE}"/>
                </a:ext>
              </a:extLst>
            </p:cNvPr>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57CFFDA-C214-12B6-A646-4AC1F08350B6}"/>
                </a:ext>
              </a:extLst>
            </p:cNvPr>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07C5CFC-33D4-2ACF-4052-DD2D91436047}"/>
                </a:ext>
              </a:extLst>
            </p:cNvPr>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E932E75-2040-EBA9-C338-032FD8246499}"/>
                </a:ext>
              </a:extLst>
            </p:cNvPr>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9147143-201C-4504-8C07-529B04DD8C02}"/>
                </a:ext>
              </a:extLst>
            </p:cNvPr>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48630CE-6B9C-E7C4-02F1-8267AF922F5D}"/>
                </a:ext>
              </a:extLst>
            </p:cNvPr>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8F37CF12-FBB0-9B8B-AA67-2A62D19DA699}"/>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FD2B5F2-F80B-B789-7CB6-977B7F5A18AD}"/>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34" name="Text Box 115">
            <a:extLst>
              <a:ext uri="{FF2B5EF4-FFF2-40B4-BE49-F238E27FC236}">
                <a16:creationId xmlns:a16="http://schemas.microsoft.com/office/drawing/2014/main" id="{D79D893D-59EE-7AAC-9921-E9A9A5464D21}"/>
              </a:ext>
            </a:extLst>
          </p:cNvPr>
          <p:cNvSpPr txBox="1">
            <a:spLocks noChangeArrowheads="1"/>
          </p:cNvSpPr>
          <p:nvPr userDrawn="1"/>
        </p:nvSpPr>
        <p:spPr bwMode="auto">
          <a:xfrm>
            <a:off x="7434263" y="6316663"/>
            <a:ext cx="1023937" cy="228600"/>
          </a:xfrm>
          <a:prstGeom prst="rect">
            <a:avLst/>
          </a:prstGeom>
          <a:noFill/>
          <a:ln w="9525">
            <a:noFill/>
            <a:miter lim="800000"/>
            <a:headEnd/>
            <a:tailEnd/>
          </a:ln>
          <a:effectLst/>
        </p:spPr>
        <p:txBody>
          <a:bodyPr wrap="none" lIns="0" tIns="0" rIns="0" bIns="0" anchor="ctr"/>
          <a:lstStyle/>
          <a:p>
            <a:pPr algn="r" defTabSz="512961" eaLnBrk="1" hangingPunct="1">
              <a:spcBef>
                <a:spcPct val="50000"/>
              </a:spcBef>
              <a:defRPr/>
            </a:pPr>
            <a:fld id="{03C7D0F0-10D5-4191-B6F4-99306F468FEF}" type="datetime4">
              <a:rPr lang="en-US" sz="688"/>
              <a:pPr algn="r" defTabSz="512961" eaLnBrk="1" hangingPunct="1">
                <a:spcBef>
                  <a:spcPct val="50000"/>
                </a:spcBef>
                <a:defRPr/>
              </a:pPr>
              <a:t>October 1, 2022</a:t>
            </a:fld>
            <a:endParaRPr lang="en-US" sz="688"/>
          </a:p>
        </p:txBody>
      </p:sp>
      <p:sp>
        <p:nvSpPr>
          <p:cNvPr id="35" name="Text Box 115">
            <a:extLst>
              <a:ext uri="{FF2B5EF4-FFF2-40B4-BE49-F238E27FC236}">
                <a16:creationId xmlns:a16="http://schemas.microsoft.com/office/drawing/2014/main" id="{E23A5546-E0F0-95AA-11B6-D417CA111937}"/>
              </a:ext>
            </a:extLst>
          </p:cNvPr>
          <p:cNvSpPr txBox="1">
            <a:spLocks noChangeArrowheads="1"/>
          </p:cNvSpPr>
          <p:nvPr userDrawn="1"/>
        </p:nvSpPr>
        <p:spPr bwMode="auto">
          <a:xfrm>
            <a:off x="8458200" y="6316663"/>
            <a:ext cx="257175" cy="228600"/>
          </a:xfrm>
          <a:prstGeom prst="rect">
            <a:avLst/>
          </a:prstGeom>
          <a:noFill/>
          <a:ln w="9525">
            <a:noFill/>
            <a:miter lim="800000"/>
            <a:headEnd/>
            <a:tailEnd/>
          </a:ln>
          <a:effectLst/>
        </p:spPr>
        <p:txBody>
          <a:bodyPr lIns="0" tIns="0" rIns="0" bIns="0" anchor="ctr"/>
          <a:lstStyle/>
          <a:p>
            <a:pPr algn="r" defTabSz="512961" eaLnBrk="1" hangingPunct="1">
              <a:spcBef>
                <a:spcPct val="50000"/>
              </a:spcBef>
              <a:defRPr/>
            </a:pPr>
            <a:fld id="{3E86D1EB-2080-4448-B187-008D539ED44F}" type="slidenum">
              <a:rPr lang="en-US" sz="688" b="1"/>
              <a:pPr algn="r" defTabSz="512961" eaLnBrk="1" hangingPunct="1">
                <a:spcBef>
                  <a:spcPct val="50000"/>
                </a:spcBef>
                <a:defRPr/>
              </a:pPr>
              <a:t>‹#›</a:t>
            </a:fld>
            <a:endParaRPr lang="en-US" sz="688" b="1"/>
          </a:p>
        </p:txBody>
      </p:sp>
      <p:sp>
        <p:nvSpPr>
          <p:cNvPr id="36" name="Footer Placeholder 4">
            <a:extLst>
              <a:ext uri="{FF2B5EF4-FFF2-40B4-BE49-F238E27FC236}">
                <a16:creationId xmlns:a16="http://schemas.microsoft.com/office/drawing/2014/main" id="{84329AD2-B73A-D08C-0F27-92C83953B9B3}"/>
              </a:ext>
            </a:extLst>
          </p:cNvPr>
          <p:cNvSpPr txBox="1">
            <a:spLocks/>
          </p:cNvSpPr>
          <p:nvPr userDrawn="1"/>
        </p:nvSpPr>
        <p:spPr>
          <a:xfrm>
            <a:off x="1857375" y="6316663"/>
            <a:ext cx="2571750" cy="228600"/>
          </a:xfrm>
          <a:prstGeom prst="rect">
            <a:avLst/>
          </a:prstGeom>
          <a:noFill/>
        </p:spPr>
        <p:txBody>
          <a:bodyPr wrap="none" lIns="0" tIns="0" rIns="0" bIns="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688"/>
              <a:t>© 2021 DXC Technology Company. All rights reserved.</a:t>
            </a:r>
          </a:p>
        </p:txBody>
      </p:sp>
      <p:pic>
        <p:nvPicPr>
          <p:cNvPr id="37" name="Graphic 38">
            <a:extLst>
              <a:ext uri="{FF2B5EF4-FFF2-40B4-BE49-F238E27FC236}">
                <a16:creationId xmlns:a16="http://schemas.microsoft.com/office/drawing/2014/main" id="{F2302AC1-FBB5-E774-C294-8128CAA8BA8F}"/>
              </a:ext>
            </a:extLst>
          </p:cNvPr>
          <p:cNvPicPr>
            <a:picLocks noChangeAspect="1"/>
          </p:cNvPicPr>
          <p:nvPr userDrawn="1"/>
        </p:nvPicPr>
        <p:blipFill>
          <a:blip r:embed="rId2"/>
          <a:stretch>
            <a:fillRect/>
          </a:stretch>
        </p:blipFill>
        <p:spPr>
          <a:xfrm>
            <a:off x="428625" y="6316663"/>
            <a:ext cx="1428750" cy="215900"/>
          </a:xfrm>
          <a:prstGeom prst="rect">
            <a:avLst/>
          </a:prstGeom>
        </p:spPr>
      </p:pic>
      <p:sp>
        <p:nvSpPr>
          <p:cNvPr id="9" name="Picture Placeholder 8"/>
          <p:cNvSpPr>
            <a:spLocks noGrp="1"/>
          </p:cNvSpPr>
          <p:nvPr>
            <p:ph type="pic" sz="quarter" idx="13"/>
          </p:nvPr>
        </p:nvSpPr>
        <p:spPr>
          <a:xfrm>
            <a:off x="4572000" y="0"/>
            <a:ext cx="4572000" cy="6858000"/>
          </a:xfrm>
          <a:solidFill>
            <a:schemeClr val="bg1">
              <a:lumMod val="85000"/>
            </a:schemeClr>
          </a:solidFill>
        </p:spPr>
        <p:txBody>
          <a:bodyPr anchor="ctr">
            <a:normAutofit/>
          </a:bodyPr>
          <a:lstStyle>
            <a:lvl1pPr algn="ctr">
              <a:defRPr sz="1000" b="0"/>
            </a:lvl1pPr>
          </a:lstStyle>
          <a:p>
            <a:pPr lvl="0"/>
            <a:r>
              <a:rPr lang="en-US" noProof="0"/>
              <a:t>Click icon to add picture</a:t>
            </a:r>
          </a:p>
        </p:txBody>
      </p:sp>
      <p:sp>
        <p:nvSpPr>
          <p:cNvPr id="4" name="Title 3"/>
          <p:cNvSpPr>
            <a:spLocks noGrp="1"/>
          </p:cNvSpPr>
          <p:nvPr>
            <p:ph type="title"/>
          </p:nvPr>
        </p:nvSpPr>
        <p:spPr>
          <a:xfrm>
            <a:off x="428625" y="533136"/>
            <a:ext cx="4000500" cy="1181363"/>
          </a:xfrm>
        </p:spPr>
        <p:txBody>
          <a:bodyPr/>
          <a:lstStyle/>
          <a:p>
            <a:r>
              <a:rPr lang="en-US"/>
              <a:t>Click to edit Master title style</a:t>
            </a:r>
          </a:p>
        </p:txBody>
      </p:sp>
      <p:sp>
        <p:nvSpPr>
          <p:cNvPr id="3" name="Content Placeholder 2"/>
          <p:cNvSpPr>
            <a:spLocks noGrp="1"/>
          </p:cNvSpPr>
          <p:nvPr>
            <p:ph sz="quarter" idx="14"/>
          </p:nvPr>
        </p:nvSpPr>
        <p:spPr>
          <a:xfrm>
            <a:off x="428625" y="1714499"/>
            <a:ext cx="4000500" cy="42677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32287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44CE6B-255D-4803-5B1F-BDC0BC76883D}"/>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1CC4AB1A-E226-8A29-DD5E-E0B70C8BA423}"/>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09866FF-CC23-6CB5-E128-83BAA17E2932}"/>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17488FB-94EF-5C2A-9490-2B7FE9126F43}"/>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1CFD0895-3047-3058-3D39-5EAFB84526B8}"/>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EC6BF09-0F00-DD74-1DCB-FBDD447AF646}"/>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F8D00BE3-1E67-7432-3CBA-D4EB5340DE64}"/>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4661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2028832C-3796-97AF-78E8-633E02797AE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736D85C-14A8-66C8-635C-8F2C0588DE00}"/>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10403B24-196F-6A2F-AE74-B679E678DEDF}"/>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6C60548F-945B-E504-BAE3-E6DCCEE4F2A1}"/>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B64946A-C77D-E2AD-A33B-D5869B6516CE}"/>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A133B4AC-5097-54CE-38AE-44F480390477}"/>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04E9912-250D-2F17-E9F7-AD3E950B8BD7}"/>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3">
            <a:extLst>
              <a:ext uri="{FF2B5EF4-FFF2-40B4-BE49-F238E27FC236}">
                <a16:creationId xmlns:a16="http://schemas.microsoft.com/office/drawing/2014/main" id="{2D480C74-4A32-55CE-E96D-EA4216AC454E}"/>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9171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B98739B-F08F-0606-013D-77C44230633C}"/>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78326066-054C-28AC-DA05-F5F6862B5CCA}"/>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D8EDD865-800A-9F26-049D-61501A85E115}"/>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1EBF5D07-5C09-25FD-DD81-C2E2D2FBD672}"/>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E69104D5-EBC8-7496-44DD-51CA9EEBC4B4}"/>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49CD5321-328B-718C-A63D-C4B835FE0D1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5412EE20-232B-7AAE-8A40-B6596A3788EF}"/>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0B404DBF-B232-02AD-7D30-998EDAC8E9D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D1A1BAE4-8B19-B5F0-F09A-7719A385884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D373758-8ED5-A9BE-BA67-3C83DFA7B43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04DD6F5B-E708-F4DE-024D-3831D5F0465D}"/>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21BAFB0F-3EFB-3360-75BE-754EA8B9BCC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0F1E6F77-3025-58FB-7D20-62D76103905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0F46B101-B3D2-F647-21F9-3B552558BCE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6941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3C18792D-1C20-0F8E-BA29-687C6E9AC9B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EA0E9871-D91A-4193-228F-1435FBB9E170}"/>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29304A5E-A739-E55C-D7E1-D57E712E176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E988FA7-F91B-A2AD-B17D-42A05800109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F0976DA8-3A51-012E-6889-71719F8DDD8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2BB571B3-A1D2-49BE-1AE1-89E0CB7BF0B6}"/>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F6071331-95DE-6A96-66F9-C6283FE2B71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2A8B5858-C1B4-AA7C-9899-012335821EF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E079D14A-3BE6-063F-6A12-66A5D26B199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5">
            <a:extLst>
              <a:ext uri="{FF2B5EF4-FFF2-40B4-BE49-F238E27FC236}">
                <a16:creationId xmlns:a16="http://schemas.microsoft.com/office/drawing/2014/main" id="{876BC335-0749-6C8B-B02A-B8946FE66B95}"/>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6405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F2F11241-1DED-8FAD-74EB-869996E599D7}"/>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3B6AC031-EAA7-47EA-B137-DC4A641392D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348E2354-9537-F334-332E-EF21E842907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02123193-A383-3B42-4CB1-E2805694146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9F91146D-AD66-B2B7-4BBF-433C9BC56036}"/>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C6F96A94-F49D-5B52-E4C6-E1EFB59BB20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C5FD025D-EB5D-955D-0674-2EE0F6A067A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B2A8B82C-90A7-C430-E9B8-E7A5A9A7B02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D45CC4E4-EA5D-52B6-6C97-AA88D992C47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B57A94E-7AC9-42C5-5912-11905C039D7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58441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B66F3549-FBB8-E684-954D-0070B0E5387B}"/>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A243BE06-7158-9F97-A3B5-01068BB71B8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430132A8-579B-9283-DA19-144EE61AF7A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2C6D94C-DA11-86FD-66B9-A2C5ADD8150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96F72C83-C622-FF71-4ACD-24B7BDB8F268}"/>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7A784F63-5A17-4227-2A08-D2CF1E5466D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F0B86AA2-FA22-2384-C57F-330309E2F5D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BA6D3413-2973-1853-7F03-FAEC2960880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5DAE8661-555E-80CA-642D-5B4CC15D81D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19DA4F50-058D-07CE-5C50-BBD9EAAEE8E4}"/>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571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05DBBD87-E377-7C22-C8D1-4721D5FCBCA3}"/>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E21281C8-A061-5152-7243-676CC0497DB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A74AA1D6-AEA0-BECB-F30D-5E5F9B24BFC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EE1D12FC-BD1E-5C81-71D9-95D343BB0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005C8B29-F82A-2BCF-937F-79488A08D1B8}"/>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307085A7-5E01-BD18-ABE9-4BB50A6E646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D9A82F4F-C9F9-9913-CF4D-74D9A7740C4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3C86251-0815-72BE-B16A-3FCBCEE475C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0674A93C-A452-AF63-D9AB-1EA71DE4572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a:extLst>
              <a:ext uri="{FF2B5EF4-FFF2-40B4-BE49-F238E27FC236}">
                <a16:creationId xmlns:a16="http://schemas.microsoft.com/office/drawing/2014/main" id="{B3C00B98-5C43-F8BE-1DA6-4D255B3F9B7E}"/>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29246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4576FDD5-7929-E90F-B012-A5C529DCECE9}"/>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6A07AAAC-8422-DB72-3820-1C0100F6326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F738F859-EAF1-0F27-6495-2E80A94E84D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7EA0B22-4858-E84C-A370-452812F301C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55476FC4-7D07-BACA-91F1-DD27865D41E6}"/>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2BDE5594-E852-54E1-25A4-23F7F0F9FB7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8F65C9F7-7DCA-9DF1-0C6F-4D2F9D54A83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DB6FE418-9A71-777A-0B34-F6FDE1B8B7E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C26CF44C-4C17-D6F3-8F1D-B239E7A0C6B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605E017B-03F3-6591-B95E-EC6716B5E6C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4495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D2D443-0125-1FB6-8A6E-05102BB9C875}"/>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9CCB9AC0-CDF0-6BA0-3F87-E36C609DC07E}"/>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F5D6A03-4947-375C-773D-D716C87302F0}"/>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570D22EA-F1EF-4647-B9ED-4953D6775C43}" type="datetimeFigureOut">
              <a:rPr lang="en-US"/>
              <a:pPr>
                <a:defRPr/>
              </a:pPr>
              <a:t>10/1/2022</a:t>
            </a:fld>
            <a:endParaRPr lang="en-US"/>
          </a:p>
        </p:txBody>
      </p:sp>
      <p:sp>
        <p:nvSpPr>
          <p:cNvPr id="5" name="Footer Placeholder 4">
            <a:extLst>
              <a:ext uri="{FF2B5EF4-FFF2-40B4-BE49-F238E27FC236}">
                <a16:creationId xmlns:a16="http://schemas.microsoft.com/office/drawing/2014/main" id="{73D718C6-2BD1-B576-D294-AFDC36D7B211}"/>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DB627D1E-BF78-EC51-8990-C1E6AAC821DB}"/>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EC65C913-07FD-4174-A156-74119ED907A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34.png"/><Relationship Id="rId21" Type="http://schemas.openxmlformats.org/officeDocument/2006/relationships/tags" Target="../tags/tag21.xml"/><Relationship Id="rId34" Type="http://schemas.openxmlformats.org/officeDocument/2006/relationships/image" Target="../media/image29.emf"/><Relationship Id="rId42" Type="http://schemas.openxmlformats.org/officeDocument/2006/relationships/image" Target="../media/image37.emf"/><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27.emf"/><Relationship Id="rId37" Type="http://schemas.openxmlformats.org/officeDocument/2006/relationships/image" Target="../media/image32.png"/><Relationship Id="rId40" Type="http://schemas.openxmlformats.org/officeDocument/2006/relationships/image" Target="../media/image35.emf"/><Relationship Id="rId45" Type="http://schemas.openxmlformats.org/officeDocument/2006/relationships/image" Target="../media/image40.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26.png"/><Relationship Id="rId44" Type="http://schemas.openxmlformats.org/officeDocument/2006/relationships/image" Target="../media/image39.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image" Target="../media/image25.png"/><Relationship Id="rId35" Type="http://schemas.openxmlformats.org/officeDocument/2006/relationships/image" Target="../media/image30.emf"/><Relationship Id="rId43" Type="http://schemas.openxmlformats.org/officeDocument/2006/relationships/image" Target="../media/image38.emf"/><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28.png"/><Relationship Id="rId38" Type="http://schemas.openxmlformats.org/officeDocument/2006/relationships/image" Target="../media/image33.png"/><Relationship Id="rId20" Type="http://schemas.openxmlformats.org/officeDocument/2006/relationships/tags" Target="../tags/tag20.xml"/><Relationship Id="rId41"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aws.amazon.com/" TargetMode="External"/><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comments" Target="../comments/comment1.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Service-oriented_architecture#cite_note-:0-1" TargetMode="External"/><Relationship Id="rId2" Type="http://schemas.openxmlformats.org/officeDocument/2006/relationships/hyperlink" Target="https://en.wikipedia.org/wiki/Software_engineering" TargetMode="External"/><Relationship Id="rId1" Type="http://schemas.openxmlformats.org/officeDocument/2006/relationships/slideLayout" Target="../slideLayouts/slideLayout7.xml"/><Relationship Id="rId6" Type="http://schemas.openxmlformats.org/officeDocument/2006/relationships/hyperlink" Target="https://en.wikipedia.org/wiki/Communications_protocol" TargetMode="External"/><Relationship Id="rId5" Type="http://schemas.openxmlformats.org/officeDocument/2006/relationships/hyperlink" Target="https://en.wikipedia.org/wiki/Application_components" TargetMode="External"/><Relationship Id="rId4" Type="http://schemas.openxmlformats.org/officeDocument/2006/relationships/hyperlink" Target="https://en.wikipedia.org/wiki/Software_desig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116D49-58A2-CFD9-58BD-17143ED74735}"/>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3230A8D5-08A1-BF7B-B12E-282F961CEC69}"/>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54A78C1B-6872-6F82-4360-1E61FAA63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585913"/>
            <a:ext cx="6237287" cy="3398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3" name="TextBox 4">
            <a:extLst>
              <a:ext uri="{FF2B5EF4-FFF2-40B4-BE49-F238E27FC236}">
                <a16:creationId xmlns:a16="http://schemas.microsoft.com/office/drawing/2014/main" id="{6289DFB1-BE3C-84F9-64BC-C6C961E7C898}"/>
              </a:ext>
            </a:extLst>
          </p:cNvPr>
          <p:cNvSpPr txBox="1">
            <a:spLocks noChangeArrowheads="1"/>
          </p:cNvSpPr>
          <p:nvPr/>
        </p:nvSpPr>
        <p:spPr bwMode="auto">
          <a:xfrm>
            <a:off x="914400" y="228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a:t>Cloud Computing </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
            <a:extLst>
              <a:ext uri="{FF2B5EF4-FFF2-40B4-BE49-F238E27FC236}">
                <a16:creationId xmlns:a16="http://schemas.microsoft.com/office/drawing/2014/main" id="{F127780D-E38A-225A-B855-338DC5471571}"/>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Transformation Journey</a:t>
            </a:r>
            <a:endParaRPr lang="en-IN" altLang="en-US"/>
          </a:p>
        </p:txBody>
      </p:sp>
      <p:sp>
        <p:nvSpPr>
          <p:cNvPr id="5" name="Rectangle 4">
            <a:extLst>
              <a:ext uri="{FF2B5EF4-FFF2-40B4-BE49-F238E27FC236}">
                <a16:creationId xmlns:a16="http://schemas.microsoft.com/office/drawing/2014/main" id="{301B4D6F-BF58-4CED-7384-C68594BD262E}"/>
              </a:ext>
            </a:extLst>
          </p:cNvPr>
          <p:cNvSpPr/>
          <p:nvPr/>
        </p:nvSpPr>
        <p:spPr>
          <a:xfrm>
            <a:off x="630238" y="2282825"/>
            <a:ext cx="715962" cy="777875"/>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6" name="Rectangle 5">
            <a:extLst>
              <a:ext uri="{FF2B5EF4-FFF2-40B4-BE49-F238E27FC236}">
                <a16:creationId xmlns:a16="http://schemas.microsoft.com/office/drawing/2014/main" id="{CF24C3EA-A5B3-3AD6-7616-F3FBD4EB2435}"/>
              </a:ext>
            </a:extLst>
          </p:cNvPr>
          <p:cNvSpPr/>
          <p:nvPr/>
        </p:nvSpPr>
        <p:spPr>
          <a:xfrm>
            <a:off x="1447800" y="2298700"/>
            <a:ext cx="684213" cy="78740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7" name="Rectangle 6">
            <a:extLst>
              <a:ext uri="{FF2B5EF4-FFF2-40B4-BE49-F238E27FC236}">
                <a16:creationId xmlns:a16="http://schemas.microsoft.com/office/drawing/2014/main" id="{FDEF8583-04D2-5975-BAD4-8F3869635CEC}"/>
              </a:ext>
            </a:extLst>
          </p:cNvPr>
          <p:cNvSpPr/>
          <p:nvPr/>
        </p:nvSpPr>
        <p:spPr>
          <a:xfrm>
            <a:off x="2259013" y="2317750"/>
            <a:ext cx="693737" cy="76835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8" name="Rectangle: Rounded Corners 7">
            <a:extLst>
              <a:ext uri="{FF2B5EF4-FFF2-40B4-BE49-F238E27FC236}">
                <a16:creationId xmlns:a16="http://schemas.microsoft.com/office/drawing/2014/main" id="{68C2E113-E105-A8DC-6D1A-CD1FE59DBA6B}"/>
              </a:ext>
            </a:extLst>
          </p:cNvPr>
          <p:cNvSpPr/>
          <p:nvPr/>
        </p:nvSpPr>
        <p:spPr>
          <a:xfrm>
            <a:off x="5497513" y="2282825"/>
            <a:ext cx="2998787" cy="67468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Rounded Corners 8">
            <a:extLst>
              <a:ext uri="{FF2B5EF4-FFF2-40B4-BE49-F238E27FC236}">
                <a16:creationId xmlns:a16="http://schemas.microsoft.com/office/drawing/2014/main" id="{BE91DDB6-3C32-C102-B070-614FB831AF52}"/>
              </a:ext>
            </a:extLst>
          </p:cNvPr>
          <p:cNvSpPr/>
          <p:nvPr/>
        </p:nvSpPr>
        <p:spPr>
          <a:xfrm>
            <a:off x="3154363" y="2339975"/>
            <a:ext cx="2130425" cy="71913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pic>
        <p:nvPicPr>
          <p:cNvPr id="31752" name="Picture 8" descr="Google Cloud icon, Google Cloud Platform Cloud computing Amazon Web  Services Virtual private cloud, cloud computing, text, trademark png |  PNGEgg">
            <a:extLst>
              <a:ext uri="{FF2B5EF4-FFF2-40B4-BE49-F238E27FC236}">
                <a16:creationId xmlns:a16="http://schemas.microsoft.com/office/drawing/2014/main" id="{6A696E84-8185-C7A0-5500-2A0D96319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063" y="2379663"/>
            <a:ext cx="566737"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4" descr="icon-cloud-aws - Alion Science">
            <a:extLst>
              <a:ext uri="{FF2B5EF4-FFF2-40B4-BE49-F238E27FC236}">
                <a16:creationId xmlns:a16="http://schemas.microsoft.com/office/drawing/2014/main" id="{2377208E-6041-5400-82CF-33C8C28C5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350" y="2462213"/>
            <a:ext cx="8921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6" descr="Microsoft Azure Offers and Pricing UnifyCloud's CSP Portal">
            <a:extLst>
              <a:ext uri="{FF2B5EF4-FFF2-40B4-BE49-F238E27FC236}">
                <a16:creationId xmlns:a16="http://schemas.microsoft.com/office/drawing/2014/main" id="{4B5D3D69-CC62-5336-E802-74489D060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950" y="2420938"/>
            <a:ext cx="8905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descr="Cloud outline">
            <a:extLst>
              <a:ext uri="{FF2B5EF4-FFF2-40B4-BE49-F238E27FC236}">
                <a16:creationId xmlns:a16="http://schemas.microsoft.com/office/drawing/2014/main" id="{9922D924-9349-2503-8A33-F9F206E27A01}"/>
              </a:ext>
            </a:extLst>
          </p:cNvPr>
          <p:cNvPicPr>
            <a:picLocks noChangeAspect="1"/>
          </p:cNvPicPr>
          <p:nvPr/>
        </p:nvPicPr>
        <p:blipFill>
          <a:blip r:embed="rId5"/>
          <a:stretch>
            <a:fillRect/>
          </a:stretch>
        </p:blipFill>
        <p:spPr>
          <a:xfrm>
            <a:off x="3205163" y="2174875"/>
            <a:ext cx="1055687" cy="1052513"/>
          </a:xfrm>
          <a:prstGeom prst="rect">
            <a:avLst/>
          </a:prstGeom>
        </p:spPr>
      </p:pic>
      <p:sp>
        <p:nvSpPr>
          <p:cNvPr id="14" name="TextBox 13">
            <a:extLst>
              <a:ext uri="{FF2B5EF4-FFF2-40B4-BE49-F238E27FC236}">
                <a16:creationId xmlns:a16="http://schemas.microsoft.com/office/drawing/2014/main" id="{0104B1B3-8F92-93AF-E0C2-47582237DAD4}"/>
              </a:ext>
            </a:extLst>
          </p:cNvPr>
          <p:cNvSpPr txBox="1"/>
          <p:nvPr/>
        </p:nvSpPr>
        <p:spPr>
          <a:xfrm>
            <a:off x="3359150" y="2693988"/>
            <a:ext cx="811213" cy="282575"/>
          </a:xfrm>
          <a:prstGeom prst="rect">
            <a:avLst/>
          </a:prstGeom>
          <a:noFill/>
        </p:spPr>
        <p:txBody>
          <a:bodyPr>
            <a:spAutoFit/>
          </a:bodyPr>
          <a:lstStyle/>
          <a:p>
            <a:pPr eaLnBrk="1" hangingPunct="1">
              <a:lnSpc>
                <a:spcPct val="90000"/>
              </a:lnSpc>
              <a:spcAft>
                <a:spcPts val="250"/>
              </a:spcAft>
              <a:defRPr/>
            </a:pPr>
            <a:r>
              <a:rPr lang="en-US" sz="688" dirty="0"/>
              <a:t>On-Prem Private Cloud</a:t>
            </a:r>
            <a:endParaRPr lang="en-IN" sz="688" dirty="0"/>
          </a:p>
        </p:txBody>
      </p:sp>
      <p:pic>
        <p:nvPicPr>
          <p:cNvPr id="15" name="Graphic 14" descr="Cloud outline">
            <a:extLst>
              <a:ext uri="{FF2B5EF4-FFF2-40B4-BE49-F238E27FC236}">
                <a16:creationId xmlns:a16="http://schemas.microsoft.com/office/drawing/2014/main" id="{A87C85FB-67C5-EA81-269B-04D71134293A}"/>
              </a:ext>
            </a:extLst>
          </p:cNvPr>
          <p:cNvPicPr>
            <a:picLocks noChangeAspect="1"/>
          </p:cNvPicPr>
          <p:nvPr/>
        </p:nvPicPr>
        <p:blipFill>
          <a:blip r:embed="rId5"/>
          <a:stretch>
            <a:fillRect/>
          </a:stretch>
        </p:blipFill>
        <p:spPr>
          <a:xfrm>
            <a:off x="4221163" y="2209800"/>
            <a:ext cx="1055687" cy="1052513"/>
          </a:xfrm>
          <a:prstGeom prst="rect">
            <a:avLst/>
          </a:prstGeom>
        </p:spPr>
      </p:pic>
      <p:sp>
        <p:nvSpPr>
          <p:cNvPr id="16" name="TextBox 15">
            <a:extLst>
              <a:ext uri="{FF2B5EF4-FFF2-40B4-BE49-F238E27FC236}">
                <a16:creationId xmlns:a16="http://schemas.microsoft.com/office/drawing/2014/main" id="{2CAF89A2-5532-3306-8EB9-76C23E607F75}"/>
              </a:ext>
            </a:extLst>
          </p:cNvPr>
          <p:cNvSpPr txBox="1"/>
          <p:nvPr/>
        </p:nvSpPr>
        <p:spPr>
          <a:xfrm>
            <a:off x="4419600" y="2632075"/>
            <a:ext cx="690563" cy="415925"/>
          </a:xfrm>
          <a:prstGeom prst="rect">
            <a:avLst/>
          </a:prstGeom>
          <a:noFill/>
        </p:spPr>
        <p:txBody>
          <a:bodyPr>
            <a:spAutoFit/>
          </a:bodyPr>
          <a:lstStyle/>
          <a:p>
            <a:pPr eaLnBrk="1" hangingPunct="1">
              <a:lnSpc>
                <a:spcPct val="90000"/>
              </a:lnSpc>
              <a:spcAft>
                <a:spcPts val="250"/>
              </a:spcAft>
              <a:defRPr/>
            </a:pPr>
            <a:r>
              <a:rPr lang="en-US" sz="688" dirty="0"/>
              <a:t>CSP Hosted</a:t>
            </a:r>
          </a:p>
          <a:p>
            <a:pPr eaLnBrk="1" hangingPunct="1">
              <a:lnSpc>
                <a:spcPct val="90000"/>
              </a:lnSpc>
              <a:spcAft>
                <a:spcPts val="250"/>
              </a:spcAft>
              <a:defRPr/>
            </a:pPr>
            <a:r>
              <a:rPr lang="en-US" sz="688" dirty="0"/>
              <a:t> Private Cloud</a:t>
            </a:r>
            <a:endParaRPr lang="en-IN" sz="688" dirty="0"/>
          </a:p>
        </p:txBody>
      </p:sp>
      <p:sp>
        <p:nvSpPr>
          <p:cNvPr id="17" name="TextBox 16">
            <a:extLst>
              <a:ext uri="{FF2B5EF4-FFF2-40B4-BE49-F238E27FC236}">
                <a16:creationId xmlns:a16="http://schemas.microsoft.com/office/drawing/2014/main" id="{F03CB5FC-A7DA-69AE-C07C-272E2392C26B}"/>
              </a:ext>
            </a:extLst>
          </p:cNvPr>
          <p:cNvSpPr txBox="1"/>
          <p:nvPr/>
        </p:nvSpPr>
        <p:spPr>
          <a:xfrm>
            <a:off x="660400" y="3043238"/>
            <a:ext cx="2616200" cy="265112"/>
          </a:xfrm>
          <a:prstGeom prst="rect">
            <a:avLst/>
          </a:prstGeom>
          <a:noFill/>
        </p:spPr>
        <p:txBody>
          <a:bodyPr>
            <a:spAutoFit/>
          </a:bodyPr>
          <a:lstStyle/>
          <a:p>
            <a:pPr eaLnBrk="1" hangingPunct="1">
              <a:lnSpc>
                <a:spcPct val="90000"/>
              </a:lnSpc>
              <a:spcAft>
                <a:spcPts val="250"/>
              </a:spcAft>
              <a:defRPr/>
            </a:pPr>
            <a:r>
              <a:rPr lang="en-US" sz="1250" dirty="0"/>
              <a:t>Dedicated IT Infrastructure</a:t>
            </a:r>
            <a:endParaRPr lang="en-IN" sz="1250" dirty="0"/>
          </a:p>
        </p:txBody>
      </p:sp>
      <p:sp>
        <p:nvSpPr>
          <p:cNvPr id="18" name="TextBox 17">
            <a:extLst>
              <a:ext uri="{FF2B5EF4-FFF2-40B4-BE49-F238E27FC236}">
                <a16:creationId xmlns:a16="http://schemas.microsoft.com/office/drawing/2014/main" id="{D9303B42-08D8-E785-2CC2-8E068507E2D8}"/>
              </a:ext>
            </a:extLst>
          </p:cNvPr>
          <p:cNvSpPr txBox="1"/>
          <p:nvPr/>
        </p:nvSpPr>
        <p:spPr>
          <a:xfrm>
            <a:off x="636588" y="1778000"/>
            <a:ext cx="2722562" cy="476250"/>
          </a:xfrm>
          <a:prstGeom prst="rect">
            <a:avLst/>
          </a:prstGeom>
          <a:noFill/>
        </p:spPr>
        <p:txBody>
          <a:bodyPr>
            <a:spAutoFit/>
          </a:bodyPr>
          <a:lstStyle/>
          <a:p>
            <a:pPr eaLnBrk="1" hangingPunct="1">
              <a:lnSpc>
                <a:spcPct val="90000"/>
              </a:lnSpc>
              <a:spcAft>
                <a:spcPts val="250"/>
              </a:spcAft>
              <a:defRPr/>
            </a:pPr>
            <a:r>
              <a:rPr lang="en-US" sz="1250" dirty="0"/>
              <a:t>Legacy Data Centre </a:t>
            </a:r>
          </a:p>
          <a:p>
            <a:pPr eaLnBrk="1" hangingPunct="1">
              <a:lnSpc>
                <a:spcPct val="90000"/>
              </a:lnSpc>
              <a:spcAft>
                <a:spcPts val="250"/>
              </a:spcAft>
              <a:defRPr/>
            </a:pPr>
            <a:r>
              <a:rPr lang="en-US" sz="1250" dirty="0"/>
              <a:t>              Static</a:t>
            </a:r>
            <a:endParaRPr lang="en-IN" sz="1250" dirty="0"/>
          </a:p>
        </p:txBody>
      </p:sp>
      <p:sp>
        <p:nvSpPr>
          <p:cNvPr id="19" name="TextBox 18">
            <a:extLst>
              <a:ext uri="{FF2B5EF4-FFF2-40B4-BE49-F238E27FC236}">
                <a16:creationId xmlns:a16="http://schemas.microsoft.com/office/drawing/2014/main" id="{A24589C3-4F55-9388-9CC2-D6955DE3E3BF}"/>
              </a:ext>
            </a:extLst>
          </p:cNvPr>
          <p:cNvSpPr txBox="1"/>
          <p:nvPr/>
        </p:nvSpPr>
        <p:spPr>
          <a:xfrm>
            <a:off x="4387850" y="1768475"/>
            <a:ext cx="2614613" cy="476250"/>
          </a:xfrm>
          <a:prstGeom prst="rect">
            <a:avLst/>
          </a:prstGeom>
          <a:noFill/>
        </p:spPr>
        <p:txBody>
          <a:bodyPr>
            <a:spAutoFit/>
          </a:bodyPr>
          <a:lstStyle/>
          <a:p>
            <a:pPr eaLnBrk="1" hangingPunct="1">
              <a:lnSpc>
                <a:spcPct val="90000"/>
              </a:lnSpc>
              <a:spcAft>
                <a:spcPts val="250"/>
              </a:spcAft>
              <a:defRPr/>
            </a:pPr>
            <a:r>
              <a:rPr lang="en-US" sz="1250" dirty="0"/>
              <a:t>Modern Data Centre </a:t>
            </a:r>
          </a:p>
          <a:p>
            <a:pPr eaLnBrk="1" hangingPunct="1">
              <a:lnSpc>
                <a:spcPct val="90000"/>
              </a:lnSpc>
              <a:spcAft>
                <a:spcPts val="250"/>
              </a:spcAft>
              <a:defRPr/>
            </a:pPr>
            <a:r>
              <a:rPr lang="en-US" sz="1250" dirty="0"/>
              <a:t>              Dynamic</a:t>
            </a:r>
            <a:endParaRPr lang="en-IN" sz="1250" dirty="0"/>
          </a:p>
        </p:txBody>
      </p:sp>
      <p:sp>
        <p:nvSpPr>
          <p:cNvPr id="20" name="TextBox 19">
            <a:extLst>
              <a:ext uri="{FF2B5EF4-FFF2-40B4-BE49-F238E27FC236}">
                <a16:creationId xmlns:a16="http://schemas.microsoft.com/office/drawing/2014/main" id="{E3BDF75C-61A7-B61F-6B47-AA761A231FD8}"/>
              </a:ext>
            </a:extLst>
          </p:cNvPr>
          <p:cNvSpPr txBox="1"/>
          <p:nvPr/>
        </p:nvSpPr>
        <p:spPr>
          <a:xfrm>
            <a:off x="3452813" y="3055938"/>
            <a:ext cx="2614612" cy="266700"/>
          </a:xfrm>
          <a:prstGeom prst="rect">
            <a:avLst/>
          </a:prstGeom>
          <a:noFill/>
        </p:spPr>
        <p:txBody>
          <a:bodyPr>
            <a:spAutoFit/>
          </a:bodyPr>
          <a:lstStyle/>
          <a:p>
            <a:pPr eaLnBrk="1" hangingPunct="1">
              <a:lnSpc>
                <a:spcPct val="90000"/>
              </a:lnSpc>
              <a:spcAft>
                <a:spcPts val="250"/>
              </a:spcAft>
              <a:defRPr/>
            </a:pPr>
            <a:r>
              <a:rPr lang="en-US" sz="1250" dirty="0"/>
              <a:t>System of Records</a:t>
            </a:r>
            <a:endParaRPr lang="en-IN" sz="1250" dirty="0"/>
          </a:p>
        </p:txBody>
      </p:sp>
      <p:sp>
        <p:nvSpPr>
          <p:cNvPr id="21" name="TextBox 20">
            <a:extLst>
              <a:ext uri="{FF2B5EF4-FFF2-40B4-BE49-F238E27FC236}">
                <a16:creationId xmlns:a16="http://schemas.microsoft.com/office/drawing/2014/main" id="{A1D974F7-7F49-1144-A322-618DA53D785C}"/>
              </a:ext>
            </a:extLst>
          </p:cNvPr>
          <p:cNvSpPr txBox="1"/>
          <p:nvPr/>
        </p:nvSpPr>
        <p:spPr>
          <a:xfrm>
            <a:off x="5975350" y="3008313"/>
            <a:ext cx="2614613" cy="265112"/>
          </a:xfrm>
          <a:prstGeom prst="rect">
            <a:avLst/>
          </a:prstGeom>
          <a:noFill/>
        </p:spPr>
        <p:txBody>
          <a:bodyPr>
            <a:spAutoFit/>
          </a:bodyPr>
          <a:lstStyle/>
          <a:p>
            <a:pPr eaLnBrk="1" hangingPunct="1">
              <a:lnSpc>
                <a:spcPct val="90000"/>
              </a:lnSpc>
              <a:spcAft>
                <a:spcPts val="250"/>
              </a:spcAft>
              <a:defRPr/>
            </a:pPr>
            <a:r>
              <a:rPr lang="en-US" sz="1250" dirty="0"/>
              <a:t>System of Engagement</a:t>
            </a:r>
            <a:endParaRPr lang="en-IN" sz="1250" dirty="0"/>
          </a:p>
        </p:txBody>
      </p:sp>
      <p:sp>
        <p:nvSpPr>
          <p:cNvPr id="22" name="Rectangle: Rounded Corners 21">
            <a:extLst>
              <a:ext uri="{FF2B5EF4-FFF2-40B4-BE49-F238E27FC236}">
                <a16:creationId xmlns:a16="http://schemas.microsoft.com/office/drawing/2014/main" id="{CCB01CDA-53E0-D9E5-CDA7-3311CBFBFDA7}"/>
              </a:ext>
            </a:extLst>
          </p:cNvPr>
          <p:cNvSpPr/>
          <p:nvPr/>
        </p:nvSpPr>
        <p:spPr>
          <a:xfrm>
            <a:off x="6850063" y="4594225"/>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23" name="Straight Connector 22">
            <a:extLst>
              <a:ext uri="{FF2B5EF4-FFF2-40B4-BE49-F238E27FC236}">
                <a16:creationId xmlns:a16="http://schemas.microsoft.com/office/drawing/2014/main" id="{83050AC9-EE42-C799-6AD4-5EE37C757DCC}"/>
              </a:ext>
            </a:extLst>
          </p:cNvPr>
          <p:cNvCxnSpPr>
            <a:cxnSpLocks/>
          </p:cNvCxnSpPr>
          <p:nvPr/>
        </p:nvCxnSpPr>
        <p:spPr>
          <a:xfrm>
            <a:off x="841375" y="4264025"/>
            <a:ext cx="7561263" cy="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C60FB615-CA6D-54E6-CCB5-C89BA168BF84}"/>
              </a:ext>
            </a:extLst>
          </p:cNvPr>
          <p:cNvSpPr txBox="1"/>
          <p:nvPr/>
        </p:nvSpPr>
        <p:spPr>
          <a:xfrm>
            <a:off x="6607175" y="525303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Diversification</a:t>
            </a:r>
            <a:endParaRPr lang="en-IN" sz="1250" dirty="0">
              <a:solidFill>
                <a:srgbClr val="00A3E1"/>
              </a:solidFill>
            </a:endParaRPr>
          </a:p>
        </p:txBody>
      </p:sp>
      <p:sp>
        <p:nvSpPr>
          <p:cNvPr id="25" name="TextBox 24">
            <a:extLst>
              <a:ext uri="{FF2B5EF4-FFF2-40B4-BE49-F238E27FC236}">
                <a16:creationId xmlns:a16="http://schemas.microsoft.com/office/drawing/2014/main" id="{6F7A5646-1CBA-75EB-2D93-6A8B52466DF1}"/>
              </a:ext>
            </a:extLst>
          </p:cNvPr>
          <p:cNvSpPr txBox="1"/>
          <p:nvPr/>
        </p:nvSpPr>
        <p:spPr>
          <a:xfrm>
            <a:off x="6743700" y="5435600"/>
            <a:ext cx="1901825" cy="373063"/>
          </a:xfrm>
          <a:prstGeom prst="rect">
            <a:avLst/>
          </a:prstGeom>
          <a:noFill/>
        </p:spPr>
        <p:txBody>
          <a:bodyPr>
            <a:spAutoFit/>
          </a:bodyPr>
          <a:lstStyle/>
          <a:p>
            <a:pPr eaLnBrk="1" hangingPunct="1">
              <a:lnSpc>
                <a:spcPct val="90000"/>
              </a:lnSpc>
              <a:spcAft>
                <a:spcPts val="250"/>
              </a:spcAft>
              <a:defRPr/>
            </a:pPr>
            <a:r>
              <a:rPr lang="en-US" sz="875" dirty="0"/>
              <a:t>Avoid vendor-Lock-in</a:t>
            </a:r>
          </a:p>
          <a:p>
            <a:pPr eaLnBrk="1" hangingPunct="1">
              <a:lnSpc>
                <a:spcPct val="90000"/>
              </a:lnSpc>
              <a:spcAft>
                <a:spcPts val="250"/>
              </a:spcAft>
              <a:defRPr/>
            </a:pPr>
            <a:r>
              <a:rPr lang="en-US" sz="875" dirty="0"/>
              <a:t>Minimize Switching cost</a:t>
            </a:r>
            <a:endParaRPr lang="en-IN" sz="875" dirty="0"/>
          </a:p>
        </p:txBody>
      </p:sp>
      <p:sp>
        <p:nvSpPr>
          <p:cNvPr id="26" name="Rectangle: Rounded Corners 25">
            <a:extLst>
              <a:ext uri="{FF2B5EF4-FFF2-40B4-BE49-F238E27FC236}">
                <a16:creationId xmlns:a16="http://schemas.microsoft.com/office/drawing/2014/main" id="{B15F5366-BF23-7088-ECF2-654A2C7B4B34}"/>
              </a:ext>
            </a:extLst>
          </p:cNvPr>
          <p:cNvSpPr/>
          <p:nvPr/>
        </p:nvSpPr>
        <p:spPr>
          <a:xfrm>
            <a:off x="7305675" y="37068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7" name="TextBox 26">
            <a:extLst>
              <a:ext uri="{FF2B5EF4-FFF2-40B4-BE49-F238E27FC236}">
                <a16:creationId xmlns:a16="http://schemas.microsoft.com/office/drawing/2014/main" id="{E1D8BAE9-5412-BA64-F4A3-500848BFF66A}"/>
              </a:ext>
            </a:extLst>
          </p:cNvPr>
          <p:cNvSpPr txBox="1"/>
          <p:nvPr/>
        </p:nvSpPr>
        <p:spPr>
          <a:xfrm>
            <a:off x="7416800" y="3554413"/>
            <a:ext cx="642938" cy="439737"/>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28" name="Arrow: Right 27">
            <a:extLst>
              <a:ext uri="{FF2B5EF4-FFF2-40B4-BE49-F238E27FC236}">
                <a16:creationId xmlns:a16="http://schemas.microsoft.com/office/drawing/2014/main" id="{F07C7EC6-72C3-E2D2-D00B-423EAF507875}"/>
              </a:ext>
            </a:extLst>
          </p:cNvPr>
          <p:cNvSpPr/>
          <p:nvPr/>
        </p:nvSpPr>
        <p:spPr>
          <a:xfrm rot="3575168">
            <a:off x="6376194" y="3964781"/>
            <a:ext cx="884238" cy="409575"/>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9" name="Oval 28">
            <a:extLst>
              <a:ext uri="{FF2B5EF4-FFF2-40B4-BE49-F238E27FC236}">
                <a16:creationId xmlns:a16="http://schemas.microsoft.com/office/drawing/2014/main" id="{1FA94496-5066-F035-A603-A693C0710EDA}"/>
              </a:ext>
            </a:extLst>
          </p:cNvPr>
          <p:cNvSpPr/>
          <p:nvPr/>
        </p:nvSpPr>
        <p:spPr>
          <a:xfrm>
            <a:off x="3367088" y="3308350"/>
            <a:ext cx="2279650" cy="955675"/>
          </a:xfrm>
          <a:prstGeom prst="ellipse">
            <a:avLst/>
          </a:prstGeom>
          <a:solidFill>
            <a:schemeClr val="accent1">
              <a:lumMod val="20000"/>
              <a:lumOff val="80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0" name="Rectangle: Rounded Corners 29">
            <a:extLst>
              <a:ext uri="{FF2B5EF4-FFF2-40B4-BE49-F238E27FC236}">
                <a16:creationId xmlns:a16="http://schemas.microsoft.com/office/drawing/2014/main" id="{C8EAA3FB-6653-6EDE-E5CB-E7A797A4EBA0}"/>
              </a:ext>
            </a:extLst>
          </p:cNvPr>
          <p:cNvSpPr/>
          <p:nvPr/>
        </p:nvSpPr>
        <p:spPr>
          <a:xfrm>
            <a:off x="841375" y="3476625"/>
            <a:ext cx="865188" cy="285750"/>
          </a:xfrm>
          <a:prstGeom prst="roundRect">
            <a:avLst/>
          </a:prstGeom>
          <a:solidFill>
            <a:schemeClr val="accent5"/>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1" name="Rectangle: Rounded Corners 30">
            <a:extLst>
              <a:ext uri="{FF2B5EF4-FFF2-40B4-BE49-F238E27FC236}">
                <a16:creationId xmlns:a16="http://schemas.microsoft.com/office/drawing/2014/main" id="{098518C3-C3C6-3AEF-F2E6-C6EF0FD52AC4}"/>
              </a:ext>
            </a:extLst>
          </p:cNvPr>
          <p:cNvSpPr/>
          <p:nvPr/>
        </p:nvSpPr>
        <p:spPr>
          <a:xfrm>
            <a:off x="1217613" y="4603750"/>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2" name="Rectangle: Rounded Corners 31">
            <a:extLst>
              <a:ext uri="{FF2B5EF4-FFF2-40B4-BE49-F238E27FC236}">
                <a16:creationId xmlns:a16="http://schemas.microsoft.com/office/drawing/2014/main" id="{1B0C45B9-E85E-B8C0-35F6-6F2678186DF0}"/>
              </a:ext>
            </a:extLst>
          </p:cNvPr>
          <p:cNvSpPr/>
          <p:nvPr/>
        </p:nvSpPr>
        <p:spPr>
          <a:xfrm>
            <a:off x="3579813" y="3476625"/>
            <a:ext cx="865187" cy="285750"/>
          </a:xfrm>
          <a:prstGeom prst="roundRect">
            <a:avLst/>
          </a:prstGeom>
          <a:solidFill>
            <a:srgbClr val="92D05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3" name="Rectangle: Rounded Corners 32">
            <a:extLst>
              <a:ext uri="{FF2B5EF4-FFF2-40B4-BE49-F238E27FC236}">
                <a16:creationId xmlns:a16="http://schemas.microsoft.com/office/drawing/2014/main" id="{2649F016-7AF9-62A4-1810-66D706B05436}"/>
              </a:ext>
            </a:extLst>
          </p:cNvPr>
          <p:cNvSpPr/>
          <p:nvPr/>
        </p:nvSpPr>
        <p:spPr>
          <a:xfrm>
            <a:off x="4572000" y="3722688"/>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4" name="Rectangle: Rounded Corners 33">
            <a:extLst>
              <a:ext uri="{FF2B5EF4-FFF2-40B4-BE49-F238E27FC236}">
                <a16:creationId xmlns:a16="http://schemas.microsoft.com/office/drawing/2014/main" id="{23B6C791-3536-4758-36EF-1CA5F9989210}"/>
              </a:ext>
            </a:extLst>
          </p:cNvPr>
          <p:cNvSpPr/>
          <p:nvPr/>
        </p:nvSpPr>
        <p:spPr>
          <a:xfrm>
            <a:off x="5921375" y="3489325"/>
            <a:ext cx="865188" cy="285750"/>
          </a:xfrm>
          <a:prstGeom prst="roundRect">
            <a:avLst/>
          </a:prstGeom>
          <a:solidFill>
            <a:srgbClr val="6CC24A"/>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5" name="Rectangle: Rounded Corners 34">
            <a:extLst>
              <a:ext uri="{FF2B5EF4-FFF2-40B4-BE49-F238E27FC236}">
                <a16:creationId xmlns:a16="http://schemas.microsoft.com/office/drawing/2014/main" id="{EA1516B8-C768-61FF-24D4-A7D621A7BAEC}"/>
              </a:ext>
            </a:extLst>
          </p:cNvPr>
          <p:cNvSpPr/>
          <p:nvPr/>
        </p:nvSpPr>
        <p:spPr>
          <a:xfrm>
            <a:off x="4310063" y="4603750"/>
            <a:ext cx="863600"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6" name="TextBox 35">
            <a:extLst>
              <a:ext uri="{FF2B5EF4-FFF2-40B4-BE49-F238E27FC236}">
                <a16:creationId xmlns:a16="http://schemas.microsoft.com/office/drawing/2014/main" id="{5CA2958B-B129-8ECE-425C-3FC23BE9B5AB}"/>
              </a:ext>
            </a:extLst>
          </p:cNvPr>
          <p:cNvSpPr txBox="1"/>
          <p:nvPr/>
        </p:nvSpPr>
        <p:spPr>
          <a:xfrm>
            <a:off x="104775" y="4379913"/>
            <a:ext cx="1136650" cy="265112"/>
          </a:xfrm>
          <a:prstGeom prst="rect">
            <a:avLst/>
          </a:prstGeom>
          <a:noFill/>
        </p:spPr>
        <p:txBody>
          <a:bodyPr>
            <a:spAutoFit/>
          </a:bodyPr>
          <a:lstStyle/>
          <a:p>
            <a:pPr eaLnBrk="1" hangingPunct="1">
              <a:lnSpc>
                <a:spcPct val="90000"/>
              </a:lnSpc>
              <a:spcAft>
                <a:spcPts val="250"/>
              </a:spcAft>
              <a:defRPr/>
            </a:pPr>
            <a:r>
              <a:rPr lang="en-US" sz="1250" dirty="0"/>
              <a:t>On-Premise</a:t>
            </a:r>
            <a:endParaRPr lang="en-IN" sz="1250" dirty="0"/>
          </a:p>
        </p:txBody>
      </p:sp>
      <p:sp>
        <p:nvSpPr>
          <p:cNvPr id="37" name="TextBox 36">
            <a:extLst>
              <a:ext uri="{FF2B5EF4-FFF2-40B4-BE49-F238E27FC236}">
                <a16:creationId xmlns:a16="http://schemas.microsoft.com/office/drawing/2014/main" id="{0AEE5342-78AD-228D-D51B-50AC693779D3}"/>
              </a:ext>
            </a:extLst>
          </p:cNvPr>
          <p:cNvSpPr txBox="1"/>
          <p:nvPr/>
        </p:nvSpPr>
        <p:spPr>
          <a:xfrm>
            <a:off x="141288" y="3960813"/>
            <a:ext cx="1135062" cy="265112"/>
          </a:xfrm>
          <a:prstGeom prst="rect">
            <a:avLst/>
          </a:prstGeom>
          <a:noFill/>
        </p:spPr>
        <p:txBody>
          <a:bodyPr>
            <a:spAutoFit/>
          </a:bodyPr>
          <a:lstStyle/>
          <a:p>
            <a:pPr eaLnBrk="1" hangingPunct="1">
              <a:lnSpc>
                <a:spcPct val="90000"/>
              </a:lnSpc>
              <a:spcAft>
                <a:spcPts val="250"/>
              </a:spcAft>
              <a:defRPr/>
            </a:pPr>
            <a:r>
              <a:rPr lang="en-US" sz="1250" dirty="0"/>
              <a:t>Public Cloud</a:t>
            </a:r>
            <a:endParaRPr lang="en-IN" sz="1250" dirty="0"/>
          </a:p>
        </p:txBody>
      </p:sp>
      <p:sp>
        <p:nvSpPr>
          <p:cNvPr id="38" name="TextBox 37">
            <a:extLst>
              <a:ext uri="{FF2B5EF4-FFF2-40B4-BE49-F238E27FC236}">
                <a16:creationId xmlns:a16="http://schemas.microsoft.com/office/drawing/2014/main" id="{623C4953-8A26-C189-990B-7D1C83CB33FD}"/>
              </a:ext>
            </a:extLst>
          </p:cNvPr>
          <p:cNvSpPr txBox="1"/>
          <p:nvPr/>
        </p:nvSpPr>
        <p:spPr>
          <a:xfrm>
            <a:off x="576263" y="3444875"/>
            <a:ext cx="495300" cy="266700"/>
          </a:xfrm>
          <a:prstGeom prst="rect">
            <a:avLst/>
          </a:prstGeom>
          <a:noFill/>
        </p:spPr>
        <p:txBody>
          <a:bodyPr>
            <a:spAutoFit/>
          </a:bodyPr>
          <a:lstStyle/>
          <a:p>
            <a:pPr eaLnBrk="1" hangingPunct="1">
              <a:lnSpc>
                <a:spcPct val="90000"/>
              </a:lnSpc>
              <a:spcAft>
                <a:spcPts val="250"/>
              </a:spcAft>
              <a:defRPr/>
            </a:pPr>
            <a:r>
              <a:rPr lang="en-US" sz="1250" dirty="0"/>
              <a:t>AI</a:t>
            </a:r>
            <a:endParaRPr lang="en-IN" sz="1250" dirty="0"/>
          </a:p>
        </p:txBody>
      </p:sp>
      <p:sp>
        <p:nvSpPr>
          <p:cNvPr id="39" name="TextBox 38">
            <a:extLst>
              <a:ext uri="{FF2B5EF4-FFF2-40B4-BE49-F238E27FC236}">
                <a16:creationId xmlns:a16="http://schemas.microsoft.com/office/drawing/2014/main" id="{2C4F5319-3975-7CEB-58E6-316015C10ECE}"/>
              </a:ext>
            </a:extLst>
          </p:cNvPr>
          <p:cNvSpPr txBox="1"/>
          <p:nvPr/>
        </p:nvSpPr>
        <p:spPr>
          <a:xfrm>
            <a:off x="2103438" y="3492500"/>
            <a:ext cx="992187" cy="265113"/>
          </a:xfrm>
          <a:prstGeom prst="rect">
            <a:avLst/>
          </a:prstGeom>
          <a:noFill/>
        </p:spPr>
        <p:txBody>
          <a:bodyPr>
            <a:spAutoFit/>
          </a:bodyPr>
          <a:lstStyle/>
          <a:p>
            <a:pPr eaLnBrk="1" hangingPunct="1">
              <a:lnSpc>
                <a:spcPct val="90000"/>
              </a:lnSpc>
              <a:spcAft>
                <a:spcPts val="250"/>
              </a:spcAft>
              <a:defRPr/>
            </a:pPr>
            <a:r>
              <a:rPr lang="en-US" sz="1250" dirty="0"/>
              <a:t>Front End</a:t>
            </a:r>
            <a:endParaRPr lang="en-IN" sz="1250" dirty="0"/>
          </a:p>
        </p:txBody>
      </p:sp>
      <p:sp>
        <p:nvSpPr>
          <p:cNvPr id="40" name="TextBox 39">
            <a:extLst>
              <a:ext uri="{FF2B5EF4-FFF2-40B4-BE49-F238E27FC236}">
                <a16:creationId xmlns:a16="http://schemas.microsoft.com/office/drawing/2014/main" id="{78471418-4D7F-28A7-6CF9-E89015CF63D8}"/>
              </a:ext>
            </a:extLst>
          </p:cNvPr>
          <p:cNvSpPr txBox="1"/>
          <p:nvPr/>
        </p:nvSpPr>
        <p:spPr>
          <a:xfrm>
            <a:off x="1238250" y="4978400"/>
            <a:ext cx="865188" cy="438150"/>
          </a:xfrm>
          <a:prstGeom prst="rect">
            <a:avLst/>
          </a:prstGeom>
          <a:noFill/>
        </p:spPr>
        <p:txBody>
          <a:bodyPr>
            <a:spAutoFit/>
          </a:bodyPr>
          <a:lstStyle/>
          <a:p>
            <a:pPr eaLnBrk="1" hangingPunct="1">
              <a:lnSpc>
                <a:spcPct val="90000"/>
              </a:lnSpc>
              <a:spcAft>
                <a:spcPts val="250"/>
              </a:spcAft>
              <a:defRPr/>
            </a:pPr>
            <a:r>
              <a:rPr lang="en-US" sz="1250" dirty="0"/>
              <a:t>Back End</a:t>
            </a:r>
            <a:endParaRPr lang="en-IN" sz="1250" dirty="0"/>
          </a:p>
        </p:txBody>
      </p:sp>
      <p:sp>
        <p:nvSpPr>
          <p:cNvPr id="41" name="TextBox 40">
            <a:extLst>
              <a:ext uri="{FF2B5EF4-FFF2-40B4-BE49-F238E27FC236}">
                <a16:creationId xmlns:a16="http://schemas.microsoft.com/office/drawing/2014/main" id="{DC491DBF-C719-46FD-4F04-307A9C6128A3}"/>
              </a:ext>
            </a:extLst>
          </p:cNvPr>
          <p:cNvSpPr txBox="1"/>
          <p:nvPr/>
        </p:nvSpPr>
        <p:spPr>
          <a:xfrm>
            <a:off x="1025525" y="5187950"/>
            <a:ext cx="1528763" cy="265113"/>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Integration</a:t>
            </a:r>
            <a:endParaRPr lang="en-IN" sz="1250" dirty="0">
              <a:solidFill>
                <a:srgbClr val="00A3E1"/>
              </a:solidFill>
            </a:endParaRPr>
          </a:p>
        </p:txBody>
      </p:sp>
      <p:cxnSp>
        <p:nvCxnSpPr>
          <p:cNvPr id="42" name="Straight Connector 41">
            <a:extLst>
              <a:ext uri="{FF2B5EF4-FFF2-40B4-BE49-F238E27FC236}">
                <a16:creationId xmlns:a16="http://schemas.microsoft.com/office/drawing/2014/main" id="{8F6BADBC-BC95-3082-6036-940ABF7E72D0}"/>
              </a:ext>
            </a:extLst>
          </p:cNvPr>
          <p:cNvCxnSpPr>
            <a:cxnSpLocks/>
          </p:cNvCxnSpPr>
          <p:nvPr/>
        </p:nvCxnSpPr>
        <p:spPr>
          <a:xfrm>
            <a:off x="1404938" y="3632200"/>
            <a:ext cx="1027112" cy="293688"/>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79E66B38-8057-4B17-A611-5C45DFDB63E6}"/>
              </a:ext>
            </a:extLst>
          </p:cNvPr>
          <p:cNvCxnSpPr>
            <a:cxnSpLocks/>
          </p:cNvCxnSpPr>
          <p:nvPr/>
        </p:nvCxnSpPr>
        <p:spPr>
          <a:xfrm flipH="1">
            <a:off x="1706563" y="3957638"/>
            <a:ext cx="733425" cy="779462"/>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AD8AF41A-673F-CA3C-FC17-7973616D119B}"/>
              </a:ext>
            </a:extLst>
          </p:cNvPr>
          <p:cNvSpPr txBox="1"/>
          <p:nvPr/>
        </p:nvSpPr>
        <p:spPr>
          <a:xfrm>
            <a:off x="4022725" y="523398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Aggregation</a:t>
            </a:r>
            <a:endParaRPr lang="en-IN" sz="1250" dirty="0">
              <a:solidFill>
                <a:srgbClr val="00A3E1"/>
              </a:solidFill>
            </a:endParaRPr>
          </a:p>
        </p:txBody>
      </p:sp>
      <p:sp>
        <p:nvSpPr>
          <p:cNvPr id="45" name="TextBox 44">
            <a:extLst>
              <a:ext uri="{FF2B5EF4-FFF2-40B4-BE49-F238E27FC236}">
                <a16:creationId xmlns:a16="http://schemas.microsoft.com/office/drawing/2014/main" id="{2C035387-72DD-F78F-6C5A-EF9024407E49}"/>
              </a:ext>
            </a:extLst>
          </p:cNvPr>
          <p:cNvSpPr txBox="1"/>
          <p:nvPr/>
        </p:nvSpPr>
        <p:spPr>
          <a:xfrm>
            <a:off x="1200150" y="5403850"/>
            <a:ext cx="1660525" cy="214313"/>
          </a:xfrm>
          <a:prstGeom prst="rect">
            <a:avLst/>
          </a:prstGeom>
          <a:noFill/>
        </p:spPr>
        <p:txBody>
          <a:bodyPr>
            <a:spAutoFit/>
          </a:bodyPr>
          <a:lstStyle/>
          <a:p>
            <a:pPr eaLnBrk="1" hangingPunct="1">
              <a:lnSpc>
                <a:spcPct val="90000"/>
              </a:lnSpc>
              <a:spcAft>
                <a:spcPts val="250"/>
              </a:spcAft>
              <a:defRPr/>
            </a:pPr>
            <a:r>
              <a:rPr lang="en-US" sz="875" dirty="0"/>
              <a:t>Single Application</a:t>
            </a:r>
            <a:endParaRPr lang="en-IN" sz="875" dirty="0"/>
          </a:p>
        </p:txBody>
      </p:sp>
      <p:sp>
        <p:nvSpPr>
          <p:cNvPr id="46" name="TextBox 45">
            <a:extLst>
              <a:ext uri="{FF2B5EF4-FFF2-40B4-BE49-F238E27FC236}">
                <a16:creationId xmlns:a16="http://schemas.microsoft.com/office/drawing/2014/main" id="{63F20986-8D34-3D19-31F3-6F5FBC13C9BD}"/>
              </a:ext>
            </a:extLst>
          </p:cNvPr>
          <p:cNvSpPr txBox="1"/>
          <p:nvPr/>
        </p:nvSpPr>
        <p:spPr>
          <a:xfrm>
            <a:off x="4022725" y="5408613"/>
            <a:ext cx="1901825" cy="212725"/>
          </a:xfrm>
          <a:prstGeom prst="rect">
            <a:avLst/>
          </a:prstGeom>
          <a:noFill/>
        </p:spPr>
        <p:txBody>
          <a:bodyPr>
            <a:spAutoFit/>
          </a:bodyPr>
          <a:lstStyle/>
          <a:p>
            <a:pPr eaLnBrk="1" hangingPunct="1">
              <a:lnSpc>
                <a:spcPct val="90000"/>
              </a:lnSpc>
              <a:spcAft>
                <a:spcPts val="250"/>
              </a:spcAft>
              <a:defRPr/>
            </a:pPr>
            <a:r>
              <a:rPr lang="en-US" sz="875" dirty="0"/>
              <a:t>High Availability and Global Reach</a:t>
            </a:r>
            <a:endParaRPr lang="en-IN" sz="875" dirty="0"/>
          </a:p>
        </p:txBody>
      </p:sp>
      <p:cxnSp>
        <p:nvCxnSpPr>
          <p:cNvPr id="47" name="Straight Connector 46">
            <a:extLst>
              <a:ext uri="{FF2B5EF4-FFF2-40B4-BE49-F238E27FC236}">
                <a16:creationId xmlns:a16="http://schemas.microsoft.com/office/drawing/2014/main" id="{0BF4E4E4-201A-2152-A73D-2CCEFB8CB77E}"/>
              </a:ext>
            </a:extLst>
          </p:cNvPr>
          <p:cNvCxnSpPr>
            <a:cxnSpLocks/>
          </p:cNvCxnSpPr>
          <p:nvPr/>
        </p:nvCxnSpPr>
        <p:spPr>
          <a:xfrm>
            <a:off x="4140200" y="3619500"/>
            <a:ext cx="863600" cy="284163"/>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B2162276-BB91-7B93-4DBD-687155E7A230}"/>
              </a:ext>
            </a:extLst>
          </p:cNvPr>
          <p:cNvCxnSpPr>
            <a:cxnSpLocks/>
          </p:cNvCxnSpPr>
          <p:nvPr/>
        </p:nvCxnSpPr>
        <p:spPr>
          <a:xfrm flipH="1">
            <a:off x="4660900" y="3856038"/>
            <a:ext cx="347663" cy="835025"/>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9" name="TextBox 48">
            <a:extLst>
              <a:ext uri="{FF2B5EF4-FFF2-40B4-BE49-F238E27FC236}">
                <a16:creationId xmlns:a16="http://schemas.microsoft.com/office/drawing/2014/main" id="{7D79C716-1043-BBEE-0E86-3D870F009D8E}"/>
              </a:ext>
            </a:extLst>
          </p:cNvPr>
          <p:cNvSpPr txBox="1"/>
          <p:nvPr/>
        </p:nvSpPr>
        <p:spPr>
          <a:xfrm>
            <a:off x="4759325" y="3476625"/>
            <a:ext cx="644525" cy="438150"/>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50" name="TextBox 49">
            <a:extLst>
              <a:ext uri="{FF2B5EF4-FFF2-40B4-BE49-F238E27FC236}">
                <a16:creationId xmlns:a16="http://schemas.microsoft.com/office/drawing/2014/main" id="{32EF0A83-3063-EFBD-271E-5FE3BD9290F1}"/>
              </a:ext>
            </a:extLst>
          </p:cNvPr>
          <p:cNvSpPr txBox="1"/>
          <p:nvPr/>
        </p:nvSpPr>
        <p:spPr>
          <a:xfrm>
            <a:off x="4419600" y="4946650"/>
            <a:ext cx="865188" cy="265113"/>
          </a:xfrm>
          <a:prstGeom prst="rect">
            <a:avLst/>
          </a:prstGeom>
          <a:noFill/>
        </p:spPr>
        <p:txBody>
          <a:bodyPr>
            <a:spAutoFit/>
          </a:bodyPr>
          <a:lstStyle/>
          <a:p>
            <a:pPr eaLnBrk="1" hangingPunct="1">
              <a:lnSpc>
                <a:spcPct val="90000"/>
              </a:lnSpc>
              <a:spcAft>
                <a:spcPts val="250"/>
              </a:spcAft>
              <a:defRPr/>
            </a:pPr>
            <a:r>
              <a:rPr lang="en-US" sz="1250" dirty="0"/>
              <a:t>Dev Env</a:t>
            </a:r>
            <a:endParaRPr lang="en-IN" sz="1250" dirty="0"/>
          </a:p>
        </p:txBody>
      </p:sp>
      <p:sp>
        <p:nvSpPr>
          <p:cNvPr id="51" name="TextBox 50">
            <a:extLst>
              <a:ext uri="{FF2B5EF4-FFF2-40B4-BE49-F238E27FC236}">
                <a16:creationId xmlns:a16="http://schemas.microsoft.com/office/drawing/2014/main" id="{AC5DE292-9C83-50DF-E9A9-B4E45E153A4F}"/>
              </a:ext>
            </a:extLst>
          </p:cNvPr>
          <p:cNvSpPr txBox="1"/>
          <p:nvPr/>
        </p:nvSpPr>
        <p:spPr>
          <a:xfrm>
            <a:off x="5646738" y="3335338"/>
            <a:ext cx="642937" cy="439737"/>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2" name="TextBox 51">
            <a:extLst>
              <a:ext uri="{FF2B5EF4-FFF2-40B4-BE49-F238E27FC236}">
                <a16:creationId xmlns:a16="http://schemas.microsoft.com/office/drawing/2014/main" id="{5DFEB8AE-9290-4BF4-8E00-A9C81C7719A1}"/>
              </a:ext>
            </a:extLst>
          </p:cNvPr>
          <p:cNvSpPr txBox="1"/>
          <p:nvPr/>
        </p:nvSpPr>
        <p:spPr>
          <a:xfrm>
            <a:off x="3675063" y="3327400"/>
            <a:ext cx="642937" cy="438150"/>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3" name="Arrow: Right 52">
            <a:extLst>
              <a:ext uri="{FF2B5EF4-FFF2-40B4-BE49-F238E27FC236}">
                <a16:creationId xmlns:a16="http://schemas.microsoft.com/office/drawing/2014/main" id="{E7C80735-0048-D15A-1600-3F42E245B478}"/>
              </a:ext>
            </a:extLst>
          </p:cNvPr>
          <p:cNvSpPr/>
          <p:nvPr/>
        </p:nvSpPr>
        <p:spPr>
          <a:xfrm rot="1654057">
            <a:off x="6689725" y="3521075"/>
            <a:ext cx="696913" cy="392113"/>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4" name="Rectangle: Rounded Corners 53">
            <a:extLst>
              <a:ext uri="{FF2B5EF4-FFF2-40B4-BE49-F238E27FC236}">
                <a16:creationId xmlns:a16="http://schemas.microsoft.com/office/drawing/2014/main" id="{E5CF3EF6-98B5-5F68-0561-194DC4994215}"/>
              </a:ext>
            </a:extLst>
          </p:cNvPr>
          <p:cNvSpPr/>
          <p:nvPr/>
        </p:nvSpPr>
        <p:spPr>
          <a:xfrm>
            <a:off x="2286000" y="37830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55" name="Straight Connector 54">
            <a:extLst>
              <a:ext uri="{FF2B5EF4-FFF2-40B4-BE49-F238E27FC236}">
                <a16:creationId xmlns:a16="http://schemas.microsoft.com/office/drawing/2014/main" id="{1CB57122-9A6C-D23B-9FDD-7BFC476901FA}"/>
              </a:ext>
            </a:extLst>
          </p:cNvPr>
          <p:cNvCxnSpPr/>
          <p:nvPr/>
        </p:nvCxnSpPr>
        <p:spPr>
          <a:xfrm flipV="1">
            <a:off x="355600" y="3240088"/>
            <a:ext cx="8302625" cy="3810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56" name="Arrow: Right 55">
            <a:extLst>
              <a:ext uri="{FF2B5EF4-FFF2-40B4-BE49-F238E27FC236}">
                <a16:creationId xmlns:a16="http://schemas.microsoft.com/office/drawing/2014/main" id="{E38F8318-3F4E-C630-14D5-BC4223CA71DC}"/>
              </a:ext>
            </a:extLst>
          </p:cNvPr>
          <p:cNvSpPr/>
          <p:nvPr/>
        </p:nvSpPr>
        <p:spPr>
          <a:xfrm>
            <a:off x="2363788" y="1778000"/>
            <a:ext cx="2055812" cy="306388"/>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7" name="Arrow: Right 56">
            <a:extLst>
              <a:ext uri="{FF2B5EF4-FFF2-40B4-BE49-F238E27FC236}">
                <a16:creationId xmlns:a16="http://schemas.microsoft.com/office/drawing/2014/main" id="{91A1E63A-4E66-7F1A-8436-D33FFEE67CBB}"/>
              </a:ext>
            </a:extLst>
          </p:cNvPr>
          <p:cNvSpPr/>
          <p:nvPr/>
        </p:nvSpPr>
        <p:spPr>
          <a:xfrm>
            <a:off x="2513013" y="5080000"/>
            <a:ext cx="1436687" cy="442913"/>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8" name="Arrow: Right 57">
            <a:extLst>
              <a:ext uri="{FF2B5EF4-FFF2-40B4-BE49-F238E27FC236}">
                <a16:creationId xmlns:a16="http://schemas.microsoft.com/office/drawing/2014/main" id="{3FF4F6AD-B0E7-5EED-5DFB-C2C7BBB66FCE}"/>
              </a:ext>
            </a:extLst>
          </p:cNvPr>
          <p:cNvSpPr/>
          <p:nvPr/>
        </p:nvSpPr>
        <p:spPr>
          <a:xfrm>
            <a:off x="5418138" y="5129213"/>
            <a:ext cx="1220787" cy="442912"/>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15A6EBE5-4DEC-EE41-76B5-B7407A5536C2}"/>
              </a:ext>
            </a:extLst>
          </p:cNvPr>
          <p:cNvSpPr txBox="1">
            <a:spLocks noChangeArrowheads="1"/>
          </p:cNvSpPr>
          <p:nvPr/>
        </p:nvSpPr>
        <p:spPr bwMode="auto">
          <a:xfrm>
            <a:off x="762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404040"/>
                </a:solidFill>
              </a:rPr>
              <a:t>Challenges Of the CIO</a:t>
            </a:r>
            <a:endParaRPr lang="en-IN" altLang="en-US"/>
          </a:p>
        </p:txBody>
      </p:sp>
      <p:pic>
        <p:nvPicPr>
          <p:cNvPr id="32771" name="Picture 2">
            <a:extLst>
              <a:ext uri="{FF2B5EF4-FFF2-40B4-BE49-F238E27FC236}">
                <a16:creationId xmlns:a16="http://schemas.microsoft.com/office/drawing/2014/main" id="{75D3A25F-B956-F5D5-93A0-8E71AD4F8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1387475"/>
            <a:ext cx="7242175" cy="4518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2772" name="Group 3">
            <a:extLst>
              <a:ext uri="{FF2B5EF4-FFF2-40B4-BE49-F238E27FC236}">
                <a16:creationId xmlns:a16="http://schemas.microsoft.com/office/drawing/2014/main" id="{392D8552-6236-63D3-5C6C-60C69DFF5ED6}"/>
              </a:ext>
            </a:extLst>
          </p:cNvPr>
          <p:cNvGrpSpPr>
            <a:grpSpLocks/>
          </p:cNvGrpSpPr>
          <p:nvPr/>
        </p:nvGrpSpPr>
        <p:grpSpPr bwMode="auto">
          <a:xfrm>
            <a:off x="833438" y="4295775"/>
            <a:ext cx="2260600" cy="855663"/>
            <a:chOff x="1401" y="5775"/>
            <a:chExt cx="3795" cy="1438"/>
          </a:xfrm>
        </p:grpSpPr>
        <p:sp>
          <p:nvSpPr>
            <p:cNvPr id="9" name="Rectangle 4">
              <a:extLst>
                <a:ext uri="{FF2B5EF4-FFF2-40B4-BE49-F238E27FC236}">
                  <a16:creationId xmlns:a16="http://schemas.microsoft.com/office/drawing/2014/main" id="{3937DCEF-0857-C3C7-0E20-04EB74605B8B}"/>
                </a:ext>
              </a:extLst>
            </p:cNvPr>
            <p:cNvSpPr>
              <a:spLocks noChangeArrowheads="1"/>
            </p:cNvSpPr>
            <p:nvPr/>
          </p:nvSpPr>
          <p:spPr bwMode="auto">
            <a:xfrm>
              <a:off x="1401" y="5775"/>
              <a:ext cx="2606" cy="1438"/>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a:solidFill>
                    <a:srgbClr val="0365C0"/>
                  </a:solidFill>
                  <a:latin typeface="Helvetica Light" charset="0"/>
                </a:rPr>
                <a:t>Complexity</a:t>
              </a:r>
            </a:p>
            <a:p>
              <a:pPr algn="r" eaLnBrk="1" hangingPunct="1">
                <a:lnSpc>
                  <a:spcPct val="110000"/>
                </a:lnSpc>
                <a:spcBef>
                  <a:spcPts val="75"/>
                </a:spcBef>
                <a:spcAft>
                  <a:spcPts val="75"/>
                </a:spcAft>
                <a:buClrTx/>
                <a:defRPr/>
              </a:pPr>
              <a:r>
                <a:rPr lang="en-ZA" altLang="en-US" sz="1050" b="1">
                  <a:solidFill>
                    <a:srgbClr val="0D0D0D"/>
                  </a:solidFill>
                  <a:latin typeface="Helvetica Light" charset="0"/>
                </a:rPr>
                <a:t>Technology disruption:</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Pace &amp; scope of change</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Ageing assets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Cost &amp; shortage of skills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Compliancy</a:t>
              </a:r>
            </a:p>
          </p:txBody>
        </p:sp>
        <p:sp>
          <p:nvSpPr>
            <p:cNvPr id="32789" name="Line 5">
              <a:extLst>
                <a:ext uri="{FF2B5EF4-FFF2-40B4-BE49-F238E27FC236}">
                  <a16:creationId xmlns:a16="http://schemas.microsoft.com/office/drawing/2014/main" id="{09C9D2F9-1CBC-050E-4B7E-8A287E32768A}"/>
                </a:ext>
              </a:extLst>
            </p:cNvPr>
            <p:cNvSpPr>
              <a:spLocks noChangeShapeType="1"/>
            </p:cNvSpPr>
            <p:nvPr/>
          </p:nvSpPr>
          <p:spPr bwMode="auto">
            <a:xfrm flipH="1" flipV="1">
              <a:off x="4186" y="6062"/>
              <a:ext cx="1011" cy="190"/>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3" name="Group 6">
            <a:extLst>
              <a:ext uri="{FF2B5EF4-FFF2-40B4-BE49-F238E27FC236}">
                <a16:creationId xmlns:a16="http://schemas.microsoft.com/office/drawing/2014/main" id="{3E7C6B37-C6D7-F2C8-EE8D-6A7CC5F98256}"/>
              </a:ext>
            </a:extLst>
          </p:cNvPr>
          <p:cNvGrpSpPr>
            <a:grpSpLocks/>
          </p:cNvGrpSpPr>
          <p:nvPr/>
        </p:nvGrpSpPr>
        <p:grpSpPr bwMode="auto">
          <a:xfrm>
            <a:off x="858838" y="2709863"/>
            <a:ext cx="2492375" cy="1006475"/>
            <a:chOff x="1443" y="3112"/>
            <a:chExt cx="4186" cy="1690"/>
          </a:xfrm>
        </p:grpSpPr>
        <p:sp>
          <p:nvSpPr>
            <p:cNvPr id="12" name="Rectangle 7">
              <a:extLst>
                <a:ext uri="{FF2B5EF4-FFF2-40B4-BE49-F238E27FC236}">
                  <a16:creationId xmlns:a16="http://schemas.microsoft.com/office/drawing/2014/main" id="{E1ADD691-39DC-58DC-0A6C-4DCD3AB663F8}"/>
                </a:ext>
              </a:extLst>
            </p:cNvPr>
            <p:cNvSpPr>
              <a:spLocks noChangeArrowheads="1"/>
            </p:cNvSpPr>
            <p:nvPr/>
          </p:nvSpPr>
          <p:spPr bwMode="auto">
            <a:xfrm>
              <a:off x="1443" y="3112"/>
              <a:ext cx="3159" cy="169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endParaRPr lang="en-ZA" altLang="en-US" sz="1200" b="1">
                <a:solidFill>
                  <a:srgbClr val="53585F"/>
                </a:solidFill>
                <a:latin typeface="Helvetica Light" charset="0"/>
              </a:endParaRPr>
            </a:p>
            <a:p>
              <a:pPr algn="r" eaLnBrk="1" hangingPunct="1">
                <a:lnSpc>
                  <a:spcPct val="110000"/>
                </a:lnSpc>
                <a:spcBef>
                  <a:spcPts val="75"/>
                </a:spcBef>
                <a:spcAft>
                  <a:spcPts val="75"/>
                </a:spcAft>
                <a:buClrTx/>
                <a:defRPr/>
              </a:pPr>
              <a:r>
                <a:rPr lang="en-ZA" altLang="en-US" sz="1200" b="1">
                  <a:solidFill>
                    <a:srgbClr val="0365C0"/>
                  </a:solidFill>
                  <a:latin typeface="Helvetica Light" charset="0"/>
                </a:rPr>
                <a:t>New models</a:t>
              </a:r>
            </a:p>
            <a:p>
              <a:pPr algn="r" eaLnBrk="1" hangingPunct="1">
                <a:lnSpc>
                  <a:spcPct val="110000"/>
                </a:lnSpc>
                <a:spcBef>
                  <a:spcPts val="75"/>
                </a:spcBef>
                <a:spcAft>
                  <a:spcPts val="75"/>
                </a:spcAft>
                <a:buClrTx/>
                <a:defRPr/>
              </a:pPr>
              <a:r>
                <a:rPr lang="en-ZA" altLang="en-US" sz="1050" b="1">
                  <a:solidFill>
                    <a:srgbClr val="53585F"/>
                  </a:solidFill>
                  <a:latin typeface="Helvetica Light" charset="0"/>
                </a:rPr>
                <a:t>Consumerisation &amp; cloud:</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GTM models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buying patterns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Shift of control</a:t>
              </a:r>
            </a:p>
          </p:txBody>
        </p:sp>
        <p:sp>
          <p:nvSpPr>
            <p:cNvPr id="32787" name="Line 8">
              <a:extLst>
                <a:ext uri="{FF2B5EF4-FFF2-40B4-BE49-F238E27FC236}">
                  <a16:creationId xmlns:a16="http://schemas.microsoft.com/office/drawing/2014/main" id="{A4B70AE7-7263-6D8B-F573-25B486CEFAB8}"/>
                </a:ext>
              </a:extLst>
            </p:cNvPr>
            <p:cNvSpPr>
              <a:spLocks noChangeShapeType="1"/>
            </p:cNvSpPr>
            <p:nvPr/>
          </p:nvSpPr>
          <p:spPr bwMode="auto">
            <a:xfrm flipH="1" flipV="1">
              <a:off x="4762" y="3657"/>
              <a:ext cx="868" cy="565"/>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4" name="Group 9">
            <a:extLst>
              <a:ext uri="{FF2B5EF4-FFF2-40B4-BE49-F238E27FC236}">
                <a16:creationId xmlns:a16="http://schemas.microsoft.com/office/drawing/2014/main" id="{E83EB527-847A-B85C-7156-3B0987A43F44}"/>
              </a:ext>
            </a:extLst>
          </p:cNvPr>
          <p:cNvGrpSpPr>
            <a:grpSpLocks/>
          </p:cNvGrpSpPr>
          <p:nvPr/>
        </p:nvGrpSpPr>
        <p:grpSpPr bwMode="auto">
          <a:xfrm>
            <a:off x="1119188" y="1547813"/>
            <a:ext cx="2919412" cy="1428750"/>
            <a:chOff x="1881" y="1159"/>
            <a:chExt cx="4902" cy="2402"/>
          </a:xfrm>
        </p:grpSpPr>
        <p:sp>
          <p:nvSpPr>
            <p:cNvPr id="15" name="Rectangle 10">
              <a:extLst>
                <a:ext uri="{FF2B5EF4-FFF2-40B4-BE49-F238E27FC236}">
                  <a16:creationId xmlns:a16="http://schemas.microsoft.com/office/drawing/2014/main" id="{46504038-B1BD-D4A7-33C4-45C5CB71F584}"/>
                </a:ext>
              </a:extLst>
            </p:cNvPr>
            <p:cNvSpPr>
              <a:spLocks noChangeArrowheads="1"/>
            </p:cNvSpPr>
            <p:nvPr/>
          </p:nvSpPr>
          <p:spPr bwMode="auto">
            <a:xfrm>
              <a:off x="1881" y="1159"/>
              <a:ext cx="3508" cy="1436"/>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dirty="0">
                  <a:solidFill>
                    <a:srgbClr val="0365C0"/>
                  </a:solidFill>
                  <a:latin typeface="Helvetica Light" charset="0"/>
                </a:rPr>
                <a:t>Globalisation</a:t>
              </a:r>
            </a:p>
            <a:p>
              <a:pPr algn="r" eaLnBrk="1" hangingPunct="1">
                <a:lnSpc>
                  <a:spcPct val="110000"/>
                </a:lnSpc>
                <a:spcBef>
                  <a:spcPts val="75"/>
                </a:spcBef>
                <a:spcAft>
                  <a:spcPts val="75"/>
                </a:spcAft>
                <a:buClrTx/>
                <a:defRPr/>
              </a:pPr>
              <a:r>
                <a:rPr lang="en-ZA" altLang="en-US" sz="1050" b="1" dirty="0">
                  <a:solidFill>
                    <a:srgbClr val="0D0D0D"/>
                  </a:solidFill>
                  <a:latin typeface="Helvetica Light" charset="0"/>
                </a:rPr>
                <a:t>New markets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Leveraging low-cost regions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Expanding into new geographies</a:t>
              </a:r>
            </a:p>
          </p:txBody>
        </p:sp>
        <p:sp>
          <p:nvSpPr>
            <p:cNvPr id="32785" name="Line 11">
              <a:extLst>
                <a:ext uri="{FF2B5EF4-FFF2-40B4-BE49-F238E27FC236}">
                  <a16:creationId xmlns:a16="http://schemas.microsoft.com/office/drawing/2014/main" id="{7A40C831-91BF-14C3-727B-727EE2CBBC61}"/>
                </a:ext>
              </a:extLst>
            </p:cNvPr>
            <p:cNvSpPr>
              <a:spLocks noChangeShapeType="1"/>
            </p:cNvSpPr>
            <p:nvPr/>
          </p:nvSpPr>
          <p:spPr bwMode="auto">
            <a:xfrm flipH="1" flipV="1">
              <a:off x="5743" y="1369"/>
              <a:ext cx="1041" cy="219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5" name="Group 12">
            <a:extLst>
              <a:ext uri="{FF2B5EF4-FFF2-40B4-BE49-F238E27FC236}">
                <a16:creationId xmlns:a16="http://schemas.microsoft.com/office/drawing/2014/main" id="{3200B37D-3FFB-1278-F577-7EF736010531}"/>
              </a:ext>
            </a:extLst>
          </p:cNvPr>
          <p:cNvGrpSpPr>
            <a:grpSpLocks/>
          </p:cNvGrpSpPr>
          <p:nvPr/>
        </p:nvGrpSpPr>
        <p:grpSpPr bwMode="auto">
          <a:xfrm>
            <a:off x="4346575" y="1546225"/>
            <a:ext cx="2249488" cy="1490663"/>
            <a:chOff x="7300" y="1158"/>
            <a:chExt cx="3778" cy="2503"/>
          </a:xfrm>
        </p:grpSpPr>
        <p:sp>
          <p:nvSpPr>
            <p:cNvPr id="18" name="Rectangle 13">
              <a:extLst>
                <a:ext uri="{FF2B5EF4-FFF2-40B4-BE49-F238E27FC236}">
                  <a16:creationId xmlns:a16="http://schemas.microsoft.com/office/drawing/2014/main" id="{1A30C924-31B3-4F4A-5F81-2BB045A4CD10}"/>
                </a:ext>
              </a:extLst>
            </p:cNvPr>
            <p:cNvSpPr>
              <a:spLocks noChangeArrowheads="1"/>
            </p:cNvSpPr>
            <p:nvPr/>
          </p:nvSpPr>
          <p:spPr bwMode="auto">
            <a:xfrm>
              <a:off x="7300" y="1158"/>
              <a:ext cx="3778" cy="1437"/>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Macro economics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Global economic slowdown:</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economic pressure</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corporate profits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IT budgets</a:t>
              </a:r>
            </a:p>
          </p:txBody>
        </p:sp>
        <p:sp>
          <p:nvSpPr>
            <p:cNvPr id="32783" name="Line 14">
              <a:extLst>
                <a:ext uri="{FF2B5EF4-FFF2-40B4-BE49-F238E27FC236}">
                  <a16:creationId xmlns:a16="http://schemas.microsoft.com/office/drawing/2014/main" id="{8022FB6E-9457-7C1C-D1CC-EFA4D3A89B0B}"/>
                </a:ext>
              </a:extLst>
            </p:cNvPr>
            <p:cNvSpPr>
              <a:spLocks noChangeShapeType="1"/>
            </p:cNvSpPr>
            <p:nvPr/>
          </p:nvSpPr>
          <p:spPr bwMode="auto">
            <a:xfrm flipV="1">
              <a:off x="8069" y="2790"/>
              <a:ext cx="125" cy="871"/>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6" name="Group 15">
            <a:extLst>
              <a:ext uri="{FF2B5EF4-FFF2-40B4-BE49-F238E27FC236}">
                <a16:creationId xmlns:a16="http://schemas.microsoft.com/office/drawing/2014/main" id="{F09CFDE8-A943-8540-8A17-FB464CF6D5BF}"/>
              </a:ext>
            </a:extLst>
          </p:cNvPr>
          <p:cNvGrpSpPr>
            <a:grpSpLocks/>
          </p:cNvGrpSpPr>
          <p:nvPr/>
        </p:nvGrpSpPr>
        <p:grpSpPr bwMode="auto">
          <a:xfrm>
            <a:off x="5127625" y="2576513"/>
            <a:ext cx="2482850" cy="1330325"/>
            <a:chOff x="8612" y="2889"/>
            <a:chExt cx="4170" cy="2234"/>
          </a:xfrm>
        </p:grpSpPr>
        <p:sp>
          <p:nvSpPr>
            <p:cNvPr id="21" name="Rectangle 16">
              <a:extLst>
                <a:ext uri="{FF2B5EF4-FFF2-40B4-BE49-F238E27FC236}">
                  <a16:creationId xmlns:a16="http://schemas.microsoft.com/office/drawing/2014/main" id="{13F8DC9B-1E7E-45A2-EB10-232E1E256D66}"/>
                </a:ext>
              </a:extLst>
            </p:cNvPr>
            <p:cNvSpPr>
              <a:spLocks noChangeArrowheads="1"/>
            </p:cNvSpPr>
            <p:nvPr/>
          </p:nvSpPr>
          <p:spPr bwMode="auto">
            <a:xfrm>
              <a:off x="10140" y="2889"/>
              <a:ext cx="2642" cy="2234"/>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IT a platform for business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Increasing demand for IT services: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models &amp; GTM</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units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offerings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channels</a:t>
              </a:r>
            </a:p>
          </p:txBody>
        </p:sp>
        <p:sp>
          <p:nvSpPr>
            <p:cNvPr id="32781" name="Line 17">
              <a:extLst>
                <a:ext uri="{FF2B5EF4-FFF2-40B4-BE49-F238E27FC236}">
                  <a16:creationId xmlns:a16="http://schemas.microsoft.com/office/drawing/2014/main" id="{D320832A-1026-6883-FD79-8284CBBC17B3}"/>
                </a:ext>
              </a:extLst>
            </p:cNvPr>
            <p:cNvSpPr>
              <a:spLocks noChangeShapeType="1"/>
            </p:cNvSpPr>
            <p:nvPr/>
          </p:nvSpPr>
          <p:spPr bwMode="auto">
            <a:xfrm flipV="1">
              <a:off x="8612" y="3110"/>
              <a:ext cx="1345" cy="114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7" name="Group 18">
            <a:extLst>
              <a:ext uri="{FF2B5EF4-FFF2-40B4-BE49-F238E27FC236}">
                <a16:creationId xmlns:a16="http://schemas.microsoft.com/office/drawing/2014/main" id="{595A609D-0112-8C6E-839E-58FBB0AD9AD2}"/>
              </a:ext>
            </a:extLst>
          </p:cNvPr>
          <p:cNvGrpSpPr>
            <a:grpSpLocks/>
          </p:cNvGrpSpPr>
          <p:nvPr/>
        </p:nvGrpSpPr>
        <p:grpSpPr bwMode="auto">
          <a:xfrm>
            <a:off x="5470525" y="4238625"/>
            <a:ext cx="2368550" cy="1249363"/>
            <a:chOff x="9189" y="5679"/>
            <a:chExt cx="3978" cy="2100"/>
          </a:xfrm>
        </p:grpSpPr>
        <p:sp>
          <p:nvSpPr>
            <p:cNvPr id="24" name="Rectangle 19">
              <a:extLst>
                <a:ext uri="{FF2B5EF4-FFF2-40B4-BE49-F238E27FC236}">
                  <a16:creationId xmlns:a16="http://schemas.microsoft.com/office/drawing/2014/main" id="{65162495-1995-98E2-88CC-55056C95DFE3}"/>
                </a:ext>
              </a:extLst>
            </p:cNvPr>
            <p:cNvSpPr>
              <a:spLocks noChangeArrowheads="1"/>
            </p:cNvSpPr>
            <p:nvPr/>
          </p:nvSpPr>
          <p:spPr bwMode="auto">
            <a:xfrm>
              <a:off x="10559" y="5679"/>
              <a:ext cx="2608" cy="210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Competitive landscape</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Time-to-market:</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age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Cost-to-market</a:t>
              </a:r>
            </a:p>
          </p:txBody>
        </p:sp>
        <p:sp>
          <p:nvSpPr>
            <p:cNvPr id="32779" name="Line 20">
              <a:extLst>
                <a:ext uri="{FF2B5EF4-FFF2-40B4-BE49-F238E27FC236}">
                  <a16:creationId xmlns:a16="http://schemas.microsoft.com/office/drawing/2014/main" id="{CBBA352B-ED39-CC88-5CB9-81EFB5D90650}"/>
                </a:ext>
              </a:extLst>
            </p:cNvPr>
            <p:cNvSpPr>
              <a:spLocks noChangeShapeType="1"/>
            </p:cNvSpPr>
            <p:nvPr/>
          </p:nvSpPr>
          <p:spPr bwMode="auto">
            <a:xfrm flipV="1">
              <a:off x="9189" y="5786"/>
              <a:ext cx="1151" cy="662"/>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311072-B045-9CD6-B1EA-852506C1EE9B}"/>
              </a:ext>
            </a:extLst>
          </p:cNvPr>
          <p:cNvSpPr>
            <a:spLocks noGrp="1"/>
          </p:cNvSpPr>
          <p:nvPr>
            <p:ph sz="quarter" idx="10"/>
          </p:nvPr>
        </p:nvSpPr>
        <p:spPr/>
        <p:txBody>
          <a:bodyPr/>
          <a:lstStyle/>
          <a:p>
            <a:pPr>
              <a:defRPr/>
            </a:pPr>
            <a:r>
              <a:rPr lang="en-US" dirty="0"/>
              <a:t>Drivers for the new Platform</a:t>
            </a:r>
          </a:p>
        </p:txBody>
      </p:sp>
      <p:pic>
        <p:nvPicPr>
          <p:cNvPr id="33795" name="Picture 4" descr="image">
            <a:extLst>
              <a:ext uri="{FF2B5EF4-FFF2-40B4-BE49-F238E27FC236}">
                <a16:creationId xmlns:a16="http://schemas.microsoft.com/office/drawing/2014/main" id="{25B843A0-BF1B-765A-5242-9F0594E52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36750"/>
            <a:ext cx="6880225"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a:extLst>
              <a:ext uri="{FF2B5EF4-FFF2-40B4-BE49-F238E27FC236}">
                <a16:creationId xmlns:a16="http://schemas.microsoft.com/office/drawing/2014/main" id="{62FE1707-9AA5-E88D-AAB1-65EACBB4FAE5}"/>
              </a:ext>
            </a:extLst>
          </p:cNvPr>
          <p:cNvSpPr>
            <a:spLocks noChangeArrowheads="1"/>
          </p:cNvSpPr>
          <p:nvPr/>
        </p:nvSpPr>
        <p:spPr bwMode="auto">
          <a:xfrm>
            <a:off x="646113" y="5368925"/>
            <a:ext cx="61976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900">
                <a:solidFill>
                  <a:srgbClr val="000000"/>
                </a:solidFill>
                <a:latin typeface="Times New Roman" panose="02020603050405020304" pitchFamily="18" charset="0"/>
                <a:cs typeface="Times New Roman" panose="02020603050405020304" pitchFamily="18" charset="0"/>
              </a:rPr>
              <a:t>http://blogs.technet.com/b/yungchou/archive/2011/03/03/chou-s-theories-of-cloud-computing-the-5-3-2-principle.aspx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A353134-D879-350D-3CE7-C01EA11FE430}"/>
              </a:ext>
            </a:extLst>
          </p:cNvPr>
          <p:cNvSpPr txBox="1">
            <a:spLocks/>
          </p:cNvSpPr>
          <p:nvPr/>
        </p:nvSpPr>
        <p:spPr>
          <a:xfrm>
            <a:off x="457200" y="274638"/>
            <a:ext cx="8229600" cy="1143000"/>
          </a:xfrm>
          <a:prstGeom prst="rect">
            <a:avLst/>
          </a:prstGeom>
        </p:spPr>
        <p:txBody>
          <a:bodyPr anchor="ctr">
            <a:normAutofit fontScale="90000" lnSpcReduction="10000"/>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GB"/>
              <a:t>																</a:t>
            </a:r>
            <a:endParaRPr lang="en-GB" dirty="0"/>
          </a:p>
        </p:txBody>
      </p:sp>
      <p:sp>
        <p:nvSpPr>
          <p:cNvPr id="6" name="Rounded Rectangle 2">
            <a:extLst>
              <a:ext uri="{FF2B5EF4-FFF2-40B4-BE49-F238E27FC236}">
                <a16:creationId xmlns:a16="http://schemas.microsoft.com/office/drawing/2014/main" id="{ECEB4D1F-C336-3AA7-4AC6-D23E0AD1243C}"/>
              </a:ext>
            </a:extLst>
          </p:cNvPr>
          <p:cNvSpPr/>
          <p:nvPr/>
        </p:nvSpPr>
        <p:spPr>
          <a:xfrm>
            <a:off x="1371600" y="5153025"/>
            <a:ext cx="6316663" cy="223838"/>
          </a:xfrm>
          <a:prstGeom prst="roundRect">
            <a:avLst>
              <a:gd name="adj" fmla="val 32667"/>
            </a:avLst>
          </a:prstGeom>
          <a:solidFill>
            <a:schemeClr val="accent6"/>
          </a:solidFill>
          <a:ln>
            <a:noFill/>
          </a:ln>
          <a:effectLst/>
        </p:spPr>
        <p:txBody>
          <a:bodyPr lIns="27000" tIns="0" rIns="27000" bIns="0" anchor="ctr"/>
          <a:lstStyle/>
          <a:p>
            <a:pPr algn="ctr" eaLnBrk="1" hangingPunct="1">
              <a:defRPr/>
            </a:pPr>
            <a:r>
              <a:rPr lang="en-ZA" sz="1200" dirty="0">
                <a:solidFill>
                  <a:schemeClr val="bg1"/>
                </a:solidFill>
              </a:rPr>
              <a:t>...why would one not consider these benefits?</a:t>
            </a:r>
          </a:p>
        </p:txBody>
      </p:sp>
      <p:sp>
        <p:nvSpPr>
          <p:cNvPr id="34820" name="AutoShape 6">
            <a:extLst>
              <a:ext uri="{FF2B5EF4-FFF2-40B4-BE49-F238E27FC236}">
                <a16:creationId xmlns:a16="http://schemas.microsoft.com/office/drawing/2014/main" id="{25AA9480-8457-B3E3-8D50-BCFFCDCB4623}"/>
              </a:ext>
            </a:extLst>
          </p:cNvPr>
          <p:cNvSpPr>
            <a:spLocks noChangeArrowheads="1"/>
          </p:cNvSpPr>
          <p:nvPr/>
        </p:nvSpPr>
        <p:spPr bwMode="auto">
          <a:xfrm>
            <a:off x="3565525" y="1952625"/>
            <a:ext cx="1944688" cy="3148013"/>
          </a:xfrm>
          <a:prstGeom prst="roundRect">
            <a:avLst>
              <a:gd name="adj" fmla="val 2847"/>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Business continuity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Technology independence</a:t>
            </a:r>
          </a:p>
          <a:p>
            <a:pPr eaLnBrk="1" hangingPunct="1">
              <a:lnSpc>
                <a:spcPct val="110000"/>
              </a:lnSpc>
              <a:spcAft>
                <a:spcPts val="225"/>
              </a:spcAft>
              <a:buFont typeface="Arial" panose="020B0604020202020204" pitchFamily="34" charset="0"/>
              <a:buChar char="•"/>
            </a:pPr>
            <a:r>
              <a:rPr lang="en-ZA" altLang="en-US" sz="1200">
                <a:solidFill>
                  <a:srgbClr val="292929"/>
                </a:solidFill>
              </a:rPr>
              <a:t>Operational complexity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Specialised skills</a:t>
            </a:r>
          </a:p>
        </p:txBody>
      </p:sp>
      <p:sp>
        <p:nvSpPr>
          <p:cNvPr id="8" name="AutoShape 5">
            <a:extLst>
              <a:ext uri="{FF2B5EF4-FFF2-40B4-BE49-F238E27FC236}">
                <a16:creationId xmlns:a16="http://schemas.microsoft.com/office/drawing/2014/main" id="{BA042FBE-6D45-113B-43AE-25981F3B2F84}"/>
              </a:ext>
            </a:extLst>
          </p:cNvPr>
          <p:cNvSpPr>
            <a:spLocks noChangeArrowheads="1"/>
          </p:cNvSpPr>
          <p:nvPr/>
        </p:nvSpPr>
        <p:spPr bwMode="auto">
          <a:xfrm>
            <a:off x="3565525" y="1954213"/>
            <a:ext cx="1944688" cy="342900"/>
          </a:xfrm>
          <a:prstGeom prst="roundRect">
            <a:avLst>
              <a:gd name="adj" fmla="val 15076"/>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350" dirty="0">
                <a:solidFill>
                  <a:schemeClr val="bg1"/>
                </a:solidFill>
              </a:rPr>
              <a:t>Risk </a:t>
            </a:r>
            <a:r>
              <a:rPr lang="en-US" sz="1350" dirty="0" err="1">
                <a:solidFill>
                  <a:schemeClr val="bg1"/>
                </a:solidFill>
              </a:rPr>
              <a:t>optimisation</a:t>
            </a:r>
            <a:endParaRPr lang="en-US" sz="1350" dirty="0">
              <a:solidFill>
                <a:schemeClr val="bg1"/>
              </a:solidFill>
            </a:endParaRPr>
          </a:p>
        </p:txBody>
      </p:sp>
      <p:grpSp>
        <p:nvGrpSpPr>
          <p:cNvPr id="34822" name="Group 8">
            <a:extLst>
              <a:ext uri="{FF2B5EF4-FFF2-40B4-BE49-F238E27FC236}">
                <a16:creationId xmlns:a16="http://schemas.microsoft.com/office/drawing/2014/main" id="{4EB89E73-DB2C-DF7C-84EF-81E3F85B3EBE}"/>
              </a:ext>
            </a:extLst>
          </p:cNvPr>
          <p:cNvGrpSpPr>
            <a:grpSpLocks/>
          </p:cNvGrpSpPr>
          <p:nvPr/>
        </p:nvGrpSpPr>
        <p:grpSpPr bwMode="auto">
          <a:xfrm>
            <a:off x="5827713" y="1952625"/>
            <a:ext cx="1941512" cy="3130550"/>
            <a:chOff x="6251260" y="1368425"/>
            <a:chExt cx="2587940" cy="4197815"/>
          </a:xfrm>
        </p:grpSpPr>
        <p:grpSp>
          <p:nvGrpSpPr>
            <p:cNvPr id="34847" name="Group 21">
              <a:extLst>
                <a:ext uri="{FF2B5EF4-FFF2-40B4-BE49-F238E27FC236}">
                  <a16:creationId xmlns:a16="http://schemas.microsoft.com/office/drawing/2014/main" id="{7445822D-70E2-A8B8-A1D7-EBFC998828F5}"/>
                </a:ext>
              </a:extLst>
            </p:cNvPr>
            <p:cNvGrpSpPr>
              <a:grpSpLocks/>
            </p:cNvGrpSpPr>
            <p:nvPr/>
          </p:nvGrpSpPr>
          <p:grpSpPr bwMode="auto">
            <a:xfrm>
              <a:off x="6251260" y="1368425"/>
              <a:ext cx="2587940" cy="4197815"/>
              <a:chOff x="6251260" y="1749425"/>
              <a:chExt cx="2587940" cy="4197815"/>
            </a:xfrm>
          </p:grpSpPr>
          <p:sp>
            <p:nvSpPr>
              <p:cNvPr id="34853" name="AutoShape 6">
                <a:extLst>
                  <a:ext uri="{FF2B5EF4-FFF2-40B4-BE49-F238E27FC236}">
                    <a16:creationId xmlns:a16="http://schemas.microsoft.com/office/drawing/2014/main" id="{FC3FA2FE-9719-4A14-6CDF-8064BDABB217}"/>
                  </a:ext>
                </a:extLst>
              </p:cNvPr>
              <p:cNvSpPr>
                <a:spLocks noChangeArrowheads="1"/>
              </p:cNvSpPr>
              <p:nvPr/>
            </p:nvSpPr>
            <p:spPr bwMode="auto">
              <a:xfrm>
                <a:off x="6251260" y="1749425"/>
                <a:ext cx="2587940" cy="4197815"/>
              </a:xfrm>
              <a:prstGeom prst="roundRect">
                <a:avLst>
                  <a:gd name="adj" fmla="val 2625"/>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Time-to-market</a:t>
                </a:r>
              </a:p>
              <a:p>
                <a:pPr eaLnBrk="1" hangingPunct="1">
                  <a:lnSpc>
                    <a:spcPct val="110000"/>
                  </a:lnSpc>
                  <a:spcAft>
                    <a:spcPts val="225"/>
                  </a:spcAft>
                  <a:buFont typeface="Arial" panose="020B0604020202020204" pitchFamily="34" charset="0"/>
                  <a:buChar char="•"/>
                </a:pPr>
                <a:r>
                  <a:rPr lang="en-ZA" altLang="en-US" sz="1200">
                    <a:solidFill>
                      <a:srgbClr val="292929"/>
                    </a:solidFill>
                  </a:rPr>
                  <a:t>Innovation</a:t>
                </a:r>
              </a:p>
              <a:p>
                <a:pPr eaLnBrk="1" hangingPunct="1">
                  <a:lnSpc>
                    <a:spcPct val="110000"/>
                  </a:lnSpc>
                  <a:spcAft>
                    <a:spcPts val="225"/>
                  </a:spcAft>
                  <a:buFont typeface="Arial" panose="020B0604020202020204" pitchFamily="34" charset="0"/>
                  <a:buChar char="•"/>
                </a:pPr>
                <a:r>
                  <a:rPr lang="en-ZA" altLang="en-US" sz="1200">
                    <a:solidFill>
                      <a:srgbClr val="292929"/>
                    </a:solidFill>
                  </a:rPr>
                  <a:t>New business models</a:t>
                </a:r>
              </a:p>
              <a:p>
                <a:pPr eaLnBrk="1" hangingPunct="1">
                  <a:lnSpc>
                    <a:spcPct val="110000"/>
                  </a:lnSpc>
                  <a:spcAft>
                    <a:spcPts val="225"/>
                  </a:spcAft>
                  <a:buFont typeface="Arial" panose="020B0604020202020204" pitchFamily="34" charset="0"/>
                  <a:buChar char="•"/>
                </a:pPr>
                <a:r>
                  <a:rPr lang="en-ZA" altLang="en-US" sz="1200">
                    <a:solidFill>
                      <a:srgbClr val="292929"/>
                    </a:solidFill>
                  </a:rPr>
                  <a:t>Resource leverage</a:t>
                </a:r>
              </a:p>
              <a:p>
                <a:pPr eaLnBrk="1" hangingPunct="1">
                  <a:lnSpc>
                    <a:spcPct val="110000"/>
                  </a:lnSpc>
                  <a:spcAft>
                    <a:spcPts val="225"/>
                  </a:spcAft>
                  <a:buFont typeface="Arial" panose="020B0604020202020204" pitchFamily="34" charset="0"/>
                  <a:buChar char="•"/>
                </a:pPr>
                <a:r>
                  <a:rPr lang="en-ZA" altLang="en-US" sz="1200">
                    <a:solidFill>
                      <a:srgbClr val="292929"/>
                    </a:solidFill>
                  </a:rPr>
                  <a:t>Adaptability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Flexibility</a:t>
                </a:r>
              </a:p>
            </p:txBody>
          </p:sp>
          <p:sp>
            <p:nvSpPr>
              <p:cNvPr id="17" name="AutoShape 5">
                <a:extLst>
                  <a:ext uri="{FF2B5EF4-FFF2-40B4-BE49-F238E27FC236}">
                    <a16:creationId xmlns:a16="http://schemas.microsoft.com/office/drawing/2014/main" id="{9B9895FB-0402-C00F-7AD7-E6F6BE1B3E69}"/>
                  </a:ext>
                </a:extLst>
              </p:cNvPr>
              <p:cNvSpPr>
                <a:spLocks noChangeArrowheads="1"/>
              </p:cNvSpPr>
              <p:nvPr/>
            </p:nvSpPr>
            <p:spPr bwMode="auto">
              <a:xfrm>
                <a:off x="6251260" y="1749425"/>
                <a:ext cx="2587940" cy="457673"/>
              </a:xfrm>
              <a:prstGeom prst="roundRect">
                <a:avLst>
                  <a:gd name="adj" fmla="val 13777"/>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Strategic agility</a:t>
                </a:r>
              </a:p>
            </p:txBody>
          </p:sp>
        </p:grpSp>
        <p:grpSp>
          <p:nvGrpSpPr>
            <p:cNvPr id="34848" name="Group 10">
              <a:extLst>
                <a:ext uri="{FF2B5EF4-FFF2-40B4-BE49-F238E27FC236}">
                  <a16:creationId xmlns:a16="http://schemas.microsoft.com/office/drawing/2014/main" id="{7E8BA5FE-68A0-BE3B-69E4-E463813A3D80}"/>
                </a:ext>
              </a:extLst>
            </p:cNvPr>
            <p:cNvGrpSpPr>
              <a:grpSpLocks noChangeAspect="1"/>
            </p:cNvGrpSpPr>
            <p:nvPr/>
          </p:nvGrpSpPr>
          <p:grpSpPr bwMode="auto">
            <a:xfrm>
              <a:off x="6794502" y="1978730"/>
              <a:ext cx="1528752" cy="1526446"/>
              <a:chOff x="4388" y="1372"/>
              <a:chExt cx="663" cy="662"/>
            </a:xfrm>
          </p:grpSpPr>
          <p:sp>
            <p:nvSpPr>
              <p:cNvPr id="12" name="AutoShape 9">
                <a:extLst>
                  <a:ext uri="{FF2B5EF4-FFF2-40B4-BE49-F238E27FC236}">
                    <a16:creationId xmlns:a16="http://schemas.microsoft.com/office/drawing/2014/main" id="{C68C9434-10A3-A160-F688-06989D8F2021}"/>
                  </a:ext>
                </a:extLst>
              </p:cNvPr>
              <p:cNvSpPr>
                <a:spLocks noChangeAspect="1" noChangeArrowheads="1" noTextEdit="1"/>
              </p:cNvSpPr>
              <p:nvPr/>
            </p:nvSpPr>
            <p:spPr bwMode="auto">
              <a:xfrm>
                <a:off x="4388" y="1372"/>
                <a:ext cx="663" cy="662"/>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13" name="Rectangle 11">
                <a:extLst>
                  <a:ext uri="{FF2B5EF4-FFF2-40B4-BE49-F238E27FC236}">
                    <a16:creationId xmlns:a16="http://schemas.microsoft.com/office/drawing/2014/main" id="{03951168-B73E-964F-763D-E6039F7A5CE2}"/>
                  </a:ext>
                </a:extLst>
              </p:cNvPr>
              <p:cNvSpPr>
                <a:spLocks noChangeArrowheads="1"/>
              </p:cNvSpPr>
              <p:nvPr/>
            </p:nvSpPr>
            <p:spPr bwMode="auto">
              <a:xfrm>
                <a:off x="4388" y="1372"/>
                <a:ext cx="663" cy="662"/>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14" name="Freeform 12">
                <a:extLst>
                  <a:ext uri="{FF2B5EF4-FFF2-40B4-BE49-F238E27FC236}">
                    <a16:creationId xmlns:a16="http://schemas.microsoft.com/office/drawing/2014/main" id="{E958E3B1-61C9-1F8E-5280-41881AD8A799}"/>
                  </a:ext>
                </a:extLst>
              </p:cNvPr>
              <p:cNvSpPr>
                <a:spLocks noEditPoints="1"/>
              </p:cNvSpPr>
              <p:nvPr/>
            </p:nvSpPr>
            <p:spPr bwMode="auto">
              <a:xfrm>
                <a:off x="4388" y="1375"/>
                <a:ext cx="661" cy="660"/>
              </a:xfrm>
              <a:custGeom>
                <a:avLst/>
                <a:gdLst>
                  <a:gd name="T0" fmla="*/ 243 w 661"/>
                  <a:gd name="T1" fmla="*/ 107 h 660"/>
                  <a:gd name="T2" fmla="*/ 173 w 661"/>
                  <a:gd name="T3" fmla="*/ 149 h 660"/>
                  <a:gd name="T4" fmla="*/ 122 w 661"/>
                  <a:gd name="T5" fmla="*/ 212 h 660"/>
                  <a:gd name="T6" fmla="*/ 94 w 661"/>
                  <a:gd name="T7" fmla="*/ 291 h 660"/>
                  <a:gd name="T8" fmla="*/ 123 w 661"/>
                  <a:gd name="T9" fmla="*/ 307 h 660"/>
                  <a:gd name="T10" fmla="*/ 144 w 661"/>
                  <a:gd name="T11" fmla="*/ 320 h 660"/>
                  <a:gd name="T12" fmla="*/ 141 w 661"/>
                  <a:gd name="T13" fmla="*/ 344 h 660"/>
                  <a:gd name="T14" fmla="*/ 94 w 661"/>
                  <a:gd name="T15" fmla="*/ 352 h 660"/>
                  <a:gd name="T16" fmla="*/ 97 w 661"/>
                  <a:gd name="T17" fmla="*/ 385 h 660"/>
                  <a:gd name="T18" fmla="*/ 130 w 661"/>
                  <a:gd name="T19" fmla="*/ 461 h 660"/>
                  <a:gd name="T20" fmla="*/ 186 w 661"/>
                  <a:gd name="T21" fmla="*/ 520 h 660"/>
                  <a:gd name="T22" fmla="*/ 259 w 661"/>
                  <a:gd name="T23" fmla="*/ 558 h 660"/>
                  <a:gd name="T24" fmla="*/ 308 w 661"/>
                  <a:gd name="T25" fmla="*/ 567 h 660"/>
                  <a:gd name="T26" fmla="*/ 313 w 661"/>
                  <a:gd name="T27" fmla="*/ 523 h 660"/>
                  <a:gd name="T28" fmla="*/ 336 w 661"/>
                  <a:gd name="T29" fmla="*/ 515 h 660"/>
                  <a:gd name="T30" fmla="*/ 353 w 661"/>
                  <a:gd name="T31" fmla="*/ 532 h 660"/>
                  <a:gd name="T32" fmla="*/ 353 w 661"/>
                  <a:gd name="T33" fmla="*/ 568 h 660"/>
                  <a:gd name="T34" fmla="*/ 434 w 661"/>
                  <a:gd name="T35" fmla="*/ 546 h 660"/>
                  <a:gd name="T36" fmla="*/ 500 w 661"/>
                  <a:gd name="T37" fmla="*/ 499 h 660"/>
                  <a:gd name="T38" fmla="*/ 548 w 661"/>
                  <a:gd name="T39" fmla="*/ 432 h 660"/>
                  <a:gd name="T40" fmla="*/ 570 w 661"/>
                  <a:gd name="T41" fmla="*/ 352 h 660"/>
                  <a:gd name="T42" fmla="*/ 533 w 661"/>
                  <a:gd name="T43" fmla="*/ 352 h 660"/>
                  <a:gd name="T44" fmla="*/ 516 w 661"/>
                  <a:gd name="T45" fmla="*/ 335 h 660"/>
                  <a:gd name="T46" fmla="*/ 524 w 661"/>
                  <a:gd name="T47" fmla="*/ 312 h 660"/>
                  <a:gd name="T48" fmla="*/ 568 w 661"/>
                  <a:gd name="T49" fmla="*/ 307 h 660"/>
                  <a:gd name="T50" fmla="*/ 560 w 661"/>
                  <a:gd name="T51" fmla="*/ 258 h 660"/>
                  <a:gd name="T52" fmla="*/ 522 w 661"/>
                  <a:gd name="T53" fmla="*/ 185 h 660"/>
                  <a:gd name="T54" fmla="*/ 462 w 661"/>
                  <a:gd name="T55" fmla="*/ 129 h 660"/>
                  <a:gd name="T56" fmla="*/ 387 w 661"/>
                  <a:gd name="T57" fmla="*/ 97 h 660"/>
                  <a:gd name="T58" fmla="*/ 353 w 661"/>
                  <a:gd name="T59" fmla="*/ 94 h 660"/>
                  <a:gd name="T60" fmla="*/ 345 w 661"/>
                  <a:gd name="T61" fmla="*/ 140 h 660"/>
                  <a:gd name="T62" fmla="*/ 321 w 661"/>
                  <a:gd name="T63" fmla="*/ 143 h 660"/>
                  <a:gd name="T64" fmla="*/ 308 w 661"/>
                  <a:gd name="T65" fmla="*/ 123 h 660"/>
                  <a:gd name="T66" fmla="*/ 331 w 661"/>
                  <a:gd name="T67" fmla="*/ 0 h 660"/>
                  <a:gd name="T68" fmla="*/ 428 w 661"/>
                  <a:gd name="T69" fmla="*/ 14 h 660"/>
                  <a:gd name="T70" fmla="*/ 514 w 661"/>
                  <a:gd name="T71" fmla="*/ 55 h 660"/>
                  <a:gd name="T72" fmla="*/ 584 w 661"/>
                  <a:gd name="T73" fmla="*/ 117 h 660"/>
                  <a:gd name="T74" fmla="*/ 633 w 661"/>
                  <a:gd name="T75" fmla="*/ 197 h 660"/>
                  <a:gd name="T76" fmla="*/ 659 w 661"/>
                  <a:gd name="T77" fmla="*/ 290 h 660"/>
                  <a:gd name="T78" fmla="*/ 656 w 661"/>
                  <a:gd name="T79" fmla="*/ 389 h 660"/>
                  <a:gd name="T80" fmla="*/ 625 w 661"/>
                  <a:gd name="T81" fmla="*/ 480 h 660"/>
                  <a:gd name="T82" fmla="*/ 571 w 661"/>
                  <a:gd name="T83" fmla="*/ 556 h 660"/>
                  <a:gd name="T84" fmla="*/ 498 w 661"/>
                  <a:gd name="T85" fmla="*/ 615 h 660"/>
                  <a:gd name="T86" fmla="*/ 409 w 661"/>
                  <a:gd name="T87" fmla="*/ 650 h 660"/>
                  <a:gd name="T88" fmla="*/ 311 w 661"/>
                  <a:gd name="T89" fmla="*/ 659 h 660"/>
                  <a:gd name="T90" fmla="*/ 215 w 661"/>
                  <a:gd name="T91" fmla="*/ 639 h 660"/>
                  <a:gd name="T92" fmla="*/ 132 w 661"/>
                  <a:gd name="T93" fmla="*/ 594 h 660"/>
                  <a:gd name="T94" fmla="*/ 66 w 661"/>
                  <a:gd name="T95" fmla="*/ 528 h 660"/>
                  <a:gd name="T96" fmla="*/ 21 w 661"/>
                  <a:gd name="T97" fmla="*/ 445 h 660"/>
                  <a:gd name="T98" fmla="*/ 1 w 661"/>
                  <a:gd name="T99" fmla="*/ 350 h 660"/>
                  <a:gd name="T100" fmla="*/ 10 w 661"/>
                  <a:gd name="T101" fmla="*/ 251 h 660"/>
                  <a:gd name="T102" fmla="*/ 45 w 661"/>
                  <a:gd name="T103" fmla="*/ 163 h 660"/>
                  <a:gd name="T104" fmla="*/ 104 w 661"/>
                  <a:gd name="T105" fmla="*/ 90 h 660"/>
                  <a:gd name="T106" fmla="*/ 181 w 661"/>
                  <a:gd name="T107" fmla="*/ 36 h 660"/>
                  <a:gd name="T108" fmla="*/ 271 w 661"/>
                  <a:gd name="T109" fmla="*/ 5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1" h="660">
                    <a:moveTo>
                      <a:pt x="309" y="91"/>
                    </a:moveTo>
                    <a:lnTo>
                      <a:pt x="292" y="93"/>
                    </a:lnTo>
                    <a:lnTo>
                      <a:pt x="275" y="97"/>
                    </a:lnTo>
                    <a:lnTo>
                      <a:pt x="259" y="101"/>
                    </a:lnTo>
                    <a:lnTo>
                      <a:pt x="243" y="107"/>
                    </a:lnTo>
                    <a:lnTo>
                      <a:pt x="228" y="113"/>
                    </a:lnTo>
                    <a:lnTo>
                      <a:pt x="213" y="121"/>
                    </a:lnTo>
                    <a:lnTo>
                      <a:pt x="199" y="129"/>
                    </a:lnTo>
                    <a:lnTo>
                      <a:pt x="186" y="139"/>
                    </a:lnTo>
                    <a:lnTo>
                      <a:pt x="173" y="149"/>
                    </a:lnTo>
                    <a:lnTo>
                      <a:pt x="161" y="160"/>
                    </a:lnTo>
                    <a:lnTo>
                      <a:pt x="150" y="172"/>
                    </a:lnTo>
                    <a:lnTo>
                      <a:pt x="140" y="185"/>
                    </a:lnTo>
                    <a:lnTo>
                      <a:pt x="130" y="198"/>
                    </a:lnTo>
                    <a:lnTo>
                      <a:pt x="122" y="212"/>
                    </a:lnTo>
                    <a:lnTo>
                      <a:pt x="114" y="227"/>
                    </a:lnTo>
                    <a:lnTo>
                      <a:pt x="107" y="242"/>
                    </a:lnTo>
                    <a:lnTo>
                      <a:pt x="102" y="258"/>
                    </a:lnTo>
                    <a:lnTo>
                      <a:pt x="97" y="274"/>
                    </a:lnTo>
                    <a:lnTo>
                      <a:pt x="94" y="291"/>
                    </a:lnTo>
                    <a:lnTo>
                      <a:pt x="92" y="308"/>
                    </a:lnTo>
                    <a:lnTo>
                      <a:pt x="93" y="307"/>
                    </a:lnTo>
                    <a:lnTo>
                      <a:pt x="94" y="307"/>
                    </a:lnTo>
                    <a:lnTo>
                      <a:pt x="94" y="307"/>
                    </a:lnTo>
                    <a:lnTo>
                      <a:pt x="123" y="307"/>
                    </a:lnTo>
                    <a:lnTo>
                      <a:pt x="128" y="308"/>
                    </a:lnTo>
                    <a:lnTo>
                      <a:pt x="133" y="309"/>
                    </a:lnTo>
                    <a:lnTo>
                      <a:pt x="137" y="312"/>
                    </a:lnTo>
                    <a:lnTo>
                      <a:pt x="141" y="316"/>
                    </a:lnTo>
                    <a:lnTo>
                      <a:pt x="144" y="320"/>
                    </a:lnTo>
                    <a:lnTo>
                      <a:pt x="145" y="324"/>
                    </a:lnTo>
                    <a:lnTo>
                      <a:pt x="146" y="330"/>
                    </a:lnTo>
                    <a:lnTo>
                      <a:pt x="145" y="335"/>
                    </a:lnTo>
                    <a:lnTo>
                      <a:pt x="144" y="340"/>
                    </a:lnTo>
                    <a:lnTo>
                      <a:pt x="141" y="344"/>
                    </a:lnTo>
                    <a:lnTo>
                      <a:pt x="137" y="347"/>
                    </a:lnTo>
                    <a:lnTo>
                      <a:pt x="133" y="350"/>
                    </a:lnTo>
                    <a:lnTo>
                      <a:pt x="128" y="352"/>
                    </a:lnTo>
                    <a:lnTo>
                      <a:pt x="123" y="352"/>
                    </a:lnTo>
                    <a:lnTo>
                      <a:pt x="94" y="352"/>
                    </a:lnTo>
                    <a:lnTo>
                      <a:pt x="94" y="352"/>
                    </a:lnTo>
                    <a:lnTo>
                      <a:pt x="93" y="352"/>
                    </a:lnTo>
                    <a:lnTo>
                      <a:pt x="92" y="352"/>
                    </a:lnTo>
                    <a:lnTo>
                      <a:pt x="94" y="369"/>
                    </a:lnTo>
                    <a:lnTo>
                      <a:pt x="97" y="385"/>
                    </a:lnTo>
                    <a:lnTo>
                      <a:pt x="102" y="402"/>
                    </a:lnTo>
                    <a:lnTo>
                      <a:pt x="107" y="417"/>
                    </a:lnTo>
                    <a:lnTo>
                      <a:pt x="114" y="432"/>
                    </a:lnTo>
                    <a:lnTo>
                      <a:pt x="122" y="447"/>
                    </a:lnTo>
                    <a:lnTo>
                      <a:pt x="130" y="461"/>
                    </a:lnTo>
                    <a:lnTo>
                      <a:pt x="140" y="474"/>
                    </a:lnTo>
                    <a:lnTo>
                      <a:pt x="150" y="487"/>
                    </a:lnTo>
                    <a:lnTo>
                      <a:pt x="161" y="499"/>
                    </a:lnTo>
                    <a:lnTo>
                      <a:pt x="173" y="510"/>
                    </a:lnTo>
                    <a:lnTo>
                      <a:pt x="186" y="520"/>
                    </a:lnTo>
                    <a:lnTo>
                      <a:pt x="199" y="530"/>
                    </a:lnTo>
                    <a:lnTo>
                      <a:pt x="213" y="539"/>
                    </a:lnTo>
                    <a:lnTo>
                      <a:pt x="228" y="546"/>
                    </a:lnTo>
                    <a:lnTo>
                      <a:pt x="243" y="553"/>
                    </a:lnTo>
                    <a:lnTo>
                      <a:pt x="259" y="558"/>
                    </a:lnTo>
                    <a:lnTo>
                      <a:pt x="275" y="563"/>
                    </a:lnTo>
                    <a:lnTo>
                      <a:pt x="292" y="566"/>
                    </a:lnTo>
                    <a:lnTo>
                      <a:pt x="309" y="568"/>
                    </a:lnTo>
                    <a:lnTo>
                      <a:pt x="308" y="567"/>
                    </a:lnTo>
                    <a:lnTo>
                      <a:pt x="308" y="567"/>
                    </a:lnTo>
                    <a:lnTo>
                      <a:pt x="308" y="566"/>
                    </a:lnTo>
                    <a:lnTo>
                      <a:pt x="308" y="537"/>
                    </a:lnTo>
                    <a:lnTo>
                      <a:pt x="309" y="532"/>
                    </a:lnTo>
                    <a:lnTo>
                      <a:pt x="310" y="527"/>
                    </a:lnTo>
                    <a:lnTo>
                      <a:pt x="313" y="523"/>
                    </a:lnTo>
                    <a:lnTo>
                      <a:pt x="317" y="519"/>
                    </a:lnTo>
                    <a:lnTo>
                      <a:pt x="321" y="517"/>
                    </a:lnTo>
                    <a:lnTo>
                      <a:pt x="326" y="515"/>
                    </a:lnTo>
                    <a:lnTo>
                      <a:pt x="331" y="514"/>
                    </a:lnTo>
                    <a:lnTo>
                      <a:pt x="336" y="515"/>
                    </a:lnTo>
                    <a:lnTo>
                      <a:pt x="341" y="517"/>
                    </a:lnTo>
                    <a:lnTo>
                      <a:pt x="345" y="519"/>
                    </a:lnTo>
                    <a:lnTo>
                      <a:pt x="348" y="523"/>
                    </a:lnTo>
                    <a:lnTo>
                      <a:pt x="351" y="527"/>
                    </a:lnTo>
                    <a:lnTo>
                      <a:pt x="353" y="532"/>
                    </a:lnTo>
                    <a:lnTo>
                      <a:pt x="353" y="537"/>
                    </a:lnTo>
                    <a:lnTo>
                      <a:pt x="353" y="566"/>
                    </a:lnTo>
                    <a:lnTo>
                      <a:pt x="353" y="567"/>
                    </a:lnTo>
                    <a:lnTo>
                      <a:pt x="353" y="567"/>
                    </a:lnTo>
                    <a:lnTo>
                      <a:pt x="353" y="568"/>
                    </a:lnTo>
                    <a:lnTo>
                      <a:pt x="370" y="566"/>
                    </a:lnTo>
                    <a:lnTo>
                      <a:pt x="387" y="563"/>
                    </a:lnTo>
                    <a:lnTo>
                      <a:pt x="403" y="558"/>
                    </a:lnTo>
                    <a:lnTo>
                      <a:pt x="418" y="553"/>
                    </a:lnTo>
                    <a:lnTo>
                      <a:pt x="434" y="546"/>
                    </a:lnTo>
                    <a:lnTo>
                      <a:pt x="448" y="539"/>
                    </a:lnTo>
                    <a:lnTo>
                      <a:pt x="462" y="530"/>
                    </a:lnTo>
                    <a:lnTo>
                      <a:pt x="476" y="520"/>
                    </a:lnTo>
                    <a:lnTo>
                      <a:pt x="488" y="510"/>
                    </a:lnTo>
                    <a:lnTo>
                      <a:pt x="500" y="499"/>
                    </a:lnTo>
                    <a:lnTo>
                      <a:pt x="512" y="487"/>
                    </a:lnTo>
                    <a:lnTo>
                      <a:pt x="522" y="474"/>
                    </a:lnTo>
                    <a:lnTo>
                      <a:pt x="531" y="461"/>
                    </a:lnTo>
                    <a:lnTo>
                      <a:pt x="540" y="447"/>
                    </a:lnTo>
                    <a:lnTo>
                      <a:pt x="548" y="432"/>
                    </a:lnTo>
                    <a:lnTo>
                      <a:pt x="554" y="417"/>
                    </a:lnTo>
                    <a:lnTo>
                      <a:pt x="560" y="402"/>
                    </a:lnTo>
                    <a:lnTo>
                      <a:pt x="564" y="385"/>
                    </a:lnTo>
                    <a:lnTo>
                      <a:pt x="568" y="369"/>
                    </a:lnTo>
                    <a:lnTo>
                      <a:pt x="570" y="352"/>
                    </a:lnTo>
                    <a:lnTo>
                      <a:pt x="569" y="352"/>
                    </a:lnTo>
                    <a:lnTo>
                      <a:pt x="568" y="352"/>
                    </a:lnTo>
                    <a:lnTo>
                      <a:pt x="567" y="352"/>
                    </a:lnTo>
                    <a:lnTo>
                      <a:pt x="538" y="352"/>
                    </a:lnTo>
                    <a:lnTo>
                      <a:pt x="533" y="352"/>
                    </a:lnTo>
                    <a:lnTo>
                      <a:pt x="528" y="350"/>
                    </a:lnTo>
                    <a:lnTo>
                      <a:pt x="524" y="347"/>
                    </a:lnTo>
                    <a:lnTo>
                      <a:pt x="521" y="344"/>
                    </a:lnTo>
                    <a:lnTo>
                      <a:pt x="518" y="340"/>
                    </a:lnTo>
                    <a:lnTo>
                      <a:pt x="516" y="335"/>
                    </a:lnTo>
                    <a:lnTo>
                      <a:pt x="516" y="330"/>
                    </a:lnTo>
                    <a:lnTo>
                      <a:pt x="516" y="324"/>
                    </a:lnTo>
                    <a:lnTo>
                      <a:pt x="518" y="320"/>
                    </a:lnTo>
                    <a:lnTo>
                      <a:pt x="521" y="316"/>
                    </a:lnTo>
                    <a:lnTo>
                      <a:pt x="524" y="312"/>
                    </a:lnTo>
                    <a:lnTo>
                      <a:pt x="528" y="309"/>
                    </a:lnTo>
                    <a:lnTo>
                      <a:pt x="533" y="308"/>
                    </a:lnTo>
                    <a:lnTo>
                      <a:pt x="538" y="307"/>
                    </a:lnTo>
                    <a:lnTo>
                      <a:pt x="567" y="307"/>
                    </a:lnTo>
                    <a:lnTo>
                      <a:pt x="568" y="307"/>
                    </a:lnTo>
                    <a:lnTo>
                      <a:pt x="569" y="307"/>
                    </a:lnTo>
                    <a:lnTo>
                      <a:pt x="570" y="308"/>
                    </a:lnTo>
                    <a:lnTo>
                      <a:pt x="568" y="291"/>
                    </a:lnTo>
                    <a:lnTo>
                      <a:pt x="564" y="274"/>
                    </a:lnTo>
                    <a:lnTo>
                      <a:pt x="560" y="258"/>
                    </a:lnTo>
                    <a:lnTo>
                      <a:pt x="554" y="242"/>
                    </a:lnTo>
                    <a:lnTo>
                      <a:pt x="548" y="227"/>
                    </a:lnTo>
                    <a:lnTo>
                      <a:pt x="540" y="212"/>
                    </a:lnTo>
                    <a:lnTo>
                      <a:pt x="531" y="198"/>
                    </a:lnTo>
                    <a:lnTo>
                      <a:pt x="522" y="185"/>
                    </a:lnTo>
                    <a:lnTo>
                      <a:pt x="512" y="172"/>
                    </a:lnTo>
                    <a:lnTo>
                      <a:pt x="501" y="160"/>
                    </a:lnTo>
                    <a:lnTo>
                      <a:pt x="488" y="149"/>
                    </a:lnTo>
                    <a:lnTo>
                      <a:pt x="476" y="139"/>
                    </a:lnTo>
                    <a:lnTo>
                      <a:pt x="462" y="129"/>
                    </a:lnTo>
                    <a:lnTo>
                      <a:pt x="448" y="121"/>
                    </a:lnTo>
                    <a:lnTo>
                      <a:pt x="434" y="113"/>
                    </a:lnTo>
                    <a:lnTo>
                      <a:pt x="419" y="107"/>
                    </a:lnTo>
                    <a:lnTo>
                      <a:pt x="403" y="101"/>
                    </a:lnTo>
                    <a:lnTo>
                      <a:pt x="387" y="97"/>
                    </a:lnTo>
                    <a:lnTo>
                      <a:pt x="370" y="93"/>
                    </a:lnTo>
                    <a:lnTo>
                      <a:pt x="353" y="91"/>
                    </a:lnTo>
                    <a:lnTo>
                      <a:pt x="353" y="92"/>
                    </a:lnTo>
                    <a:lnTo>
                      <a:pt x="353" y="93"/>
                    </a:lnTo>
                    <a:lnTo>
                      <a:pt x="353" y="94"/>
                    </a:lnTo>
                    <a:lnTo>
                      <a:pt x="353" y="123"/>
                    </a:lnTo>
                    <a:lnTo>
                      <a:pt x="353" y="128"/>
                    </a:lnTo>
                    <a:lnTo>
                      <a:pt x="351" y="132"/>
                    </a:lnTo>
                    <a:lnTo>
                      <a:pt x="348" y="137"/>
                    </a:lnTo>
                    <a:lnTo>
                      <a:pt x="345" y="140"/>
                    </a:lnTo>
                    <a:lnTo>
                      <a:pt x="341" y="143"/>
                    </a:lnTo>
                    <a:lnTo>
                      <a:pt x="336" y="144"/>
                    </a:lnTo>
                    <a:lnTo>
                      <a:pt x="331" y="145"/>
                    </a:lnTo>
                    <a:lnTo>
                      <a:pt x="326" y="144"/>
                    </a:lnTo>
                    <a:lnTo>
                      <a:pt x="321" y="143"/>
                    </a:lnTo>
                    <a:lnTo>
                      <a:pt x="317" y="140"/>
                    </a:lnTo>
                    <a:lnTo>
                      <a:pt x="313" y="137"/>
                    </a:lnTo>
                    <a:lnTo>
                      <a:pt x="310" y="132"/>
                    </a:lnTo>
                    <a:lnTo>
                      <a:pt x="309" y="128"/>
                    </a:lnTo>
                    <a:lnTo>
                      <a:pt x="308" y="123"/>
                    </a:lnTo>
                    <a:lnTo>
                      <a:pt x="308" y="94"/>
                    </a:lnTo>
                    <a:lnTo>
                      <a:pt x="308" y="93"/>
                    </a:lnTo>
                    <a:lnTo>
                      <a:pt x="308" y="92"/>
                    </a:lnTo>
                    <a:lnTo>
                      <a:pt x="309" y="91"/>
                    </a:lnTo>
                    <a:close/>
                    <a:moveTo>
                      <a:pt x="331" y="0"/>
                    </a:moveTo>
                    <a:lnTo>
                      <a:pt x="351" y="0"/>
                    </a:lnTo>
                    <a:lnTo>
                      <a:pt x="371" y="2"/>
                    </a:lnTo>
                    <a:lnTo>
                      <a:pt x="390" y="5"/>
                    </a:lnTo>
                    <a:lnTo>
                      <a:pt x="409" y="9"/>
                    </a:lnTo>
                    <a:lnTo>
                      <a:pt x="428" y="14"/>
                    </a:lnTo>
                    <a:lnTo>
                      <a:pt x="446" y="20"/>
                    </a:lnTo>
                    <a:lnTo>
                      <a:pt x="464" y="27"/>
                    </a:lnTo>
                    <a:lnTo>
                      <a:pt x="481" y="36"/>
                    </a:lnTo>
                    <a:lnTo>
                      <a:pt x="498" y="45"/>
                    </a:lnTo>
                    <a:lnTo>
                      <a:pt x="514" y="55"/>
                    </a:lnTo>
                    <a:lnTo>
                      <a:pt x="529" y="66"/>
                    </a:lnTo>
                    <a:lnTo>
                      <a:pt x="544" y="77"/>
                    </a:lnTo>
                    <a:lnTo>
                      <a:pt x="558" y="90"/>
                    </a:lnTo>
                    <a:lnTo>
                      <a:pt x="571" y="103"/>
                    </a:lnTo>
                    <a:lnTo>
                      <a:pt x="584" y="117"/>
                    </a:lnTo>
                    <a:lnTo>
                      <a:pt x="595" y="132"/>
                    </a:lnTo>
                    <a:lnTo>
                      <a:pt x="606" y="147"/>
                    </a:lnTo>
                    <a:lnTo>
                      <a:pt x="616" y="163"/>
                    </a:lnTo>
                    <a:lnTo>
                      <a:pt x="625" y="180"/>
                    </a:lnTo>
                    <a:lnTo>
                      <a:pt x="633" y="197"/>
                    </a:lnTo>
                    <a:lnTo>
                      <a:pt x="641" y="215"/>
                    </a:lnTo>
                    <a:lnTo>
                      <a:pt x="647" y="233"/>
                    </a:lnTo>
                    <a:lnTo>
                      <a:pt x="652" y="251"/>
                    </a:lnTo>
                    <a:lnTo>
                      <a:pt x="656" y="270"/>
                    </a:lnTo>
                    <a:lnTo>
                      <a:pt x="659" y="290"/>
                    </a:lnTo>
                    <a:lnTo>
                      <a:pt x="661" y="310"/>
                    </a:lnTo>
                    <a:lnTo>
                      <a:pt x="661" y="330"/>
                    </a:lnTo>
                    <a:lnTo>
                      <a:pt x="661" y="350"/>
                    </a:lnTo>
                    <a:lnTo>
                      <a:pt x="659" y="370"/>
                    </a:lnTo>
                    <a:lnTo>
                      <a:pt x="656" y="389"/>
                    </a:lnTo>
                    <a:lnTo>
                      <a:pt x="652" y="408"/>
                    </a:lnTo>
                    <a:lnTo>
                      <a:pt x="647" y="427"/>
                    </a:lnTo>
                    <a:lnTo>
                      <a:pt x="641" y="445"/>
                    </a:lnTo>
                    <a:lnTo>
                      <a:pt x="633" y="463"/>
                    </a:lnTo>
                    <a:lnTo>
                      <a:pt x="625" y="480"/>
                    </a:lnTo>
                    <a:lnTo>
                      <a:pt x="616" y="496"/>
                    </a:lnTo>
                    <a:lnTo>
                      <a:pt x="606" y="512"/>
                    </a:lnTo>
                    <a:lnTo>
                      <a:pt x="595" y="528"/>
                    </a:lnTo>
                    <a:lnTo>
                      <a:pt x="584" y="542"/>
                    </a:lnTo>
                    <a:lnTo>
                      <a:pt x="571" y="556"/>
                    </a:lnTo>
                    <a:lnTo>
                      <a:pt x="558" y="570"/>
                    </a:lnTo>
                    <a:lnTo>
                      <a:pt x="544" y="582"/>
                    </a:lnTo>
                    <a:lnTo>
                      <a:pt x="529" y="594"/>
                    </a:lnTo>
                    <a:lnTo>
                      <a:pt x="514" y="605"/>
                    </a:lnTo>
                    <a:lnTo>
                      <a:pt x="498" y="615"/>
                    </a:lnTo>
                    <a:lnTo>
                      <a:pt x="481" y="624"/>
                    </a:lnTo>
                    <a:lnTo>
                      <a:pt x="464" y="632"/>
                    </a:lnTo>
                    <a:lnTo>
                      <a:pt x="446" y="639"/>
                    </a:lnTo>
                    <a:lnTo>
                      <a:pt x="428" y="645"/>
                    </a:lnTo>
                    <a:lnTo>
                      <a:pt x="409" y="650"/>
                    </a:lnTo>
                    <a:lnTo>
                      <a:pt x="390" y="655"/>
                    </a:lnTo>
                    <a:lnTo>
                      <a:pt x="371" y="657"/>
                    </a:lnTo>
                    <a:lnTo>
                      <a:pt x="351" y="659"/>
                    </a:lnTo>
                    <a:lnTo>
                      <a:pt x="331" y="660"/>
                    </a:lnTo>
                    <a:lnTo>
                      <a:pt x="311" y="659"/>
                    </a:lnTo>
                    <a:lnTo>
                      <a:pt x="291" y="657"/>
                    </a:lnTo>
                    <a:lnTo>
                      <a:pt x="271" y="655"/>
                    </a:lnTo>
                    <a:lnTo>
                      <a:pt x="252" y="650"/>
                    </a:lnTo>
                    <a:lnTo>
                      <a:pt x="234" y="645"/>
                    </a:lnTo>
                    <a:lnTo>
                      <a:pt x="215" y="639"/>
                    </a:lnTo>
                    <a:lnTo>
                      <a:pt x="198" y="632"/>
                    </a:lnTo>
                    <a:lnTo>
                      <a:pt x="181" y="624"/>
                    </a:lnTo>
                    <a:lnTo>
                      <a:pt x="164" y="615"/>
                    </a:lnTo>
                    <a:lnTo>
                      <a:pt x="148" y="605"/>
                    </a:lnTo>
                    <a:lnTo>
                      <a:pt x="132" y="594"/>
                    </a:lnTo>
                    <a:lnTo>
                      <a:pt x="118" y="582"/>
                    </a:lnTo>
                    <a:lnTo>
                      <a:pt x="104" y="570"/>
                    </a:lnTo>
                    <a:lnTo>
                      <a:pt x="90" y="556"/>
                    </a:lnTo>
                    <a:lnTo>
                      <a:pt x="78" y="542"/>
                    </a:lnTo>
                    <a:lnTo>
                      <a:pt x="66" y="528"/>
                    </a:lnTo>
                    <a:lnTo>
                      <a:pt x="55" y="512"/>
                    </a:lnTo>
                    <a:lnTo>
                      <a:pt x="45" y="496"/>
                    </a:lnTo>
                    <a:lnTo>
                      <a:pt x="36" y="480"/>
                    </a:lnTo>
                    <a:lnTo>
                      <a:pt x="28" y="463"/>
                    </a:lnTo>
                    <a:lnTo>
                      <a:pt x="21" y="445"/>
                    </a:lnTo>
                    <a:lnTo>
                      <a:pt x="15" y="427"/>
                    </a:lnTo>
                    <a:lnTo>
                      <a:pt x="10" y="408"/>
                    </a:lnTo>
                    <a:lnTo>
                      <a:pt x="5" y="389"/>
                    </a:lnTo>
                    <a:lnTo>
                      <a:pt x="2" y="370"/>
                    </a:lnTo>
                    <a:lnTo>
                      <a:pt x="1" y="350"/>
                    </a:lnTo>
                    <a:lnTo>
                      <a:pt x="0" y="330"/>
                    </a:lnTo>
                    <a:lnTo>
                      <a:pt x="1" y="310"/>
                    </a:lnTo>
                    <a:lnTo>
                      <a:pt x="2" y="290"/>
                    </a:lnTo>
                    <a:lnTo>
                      <a:pt x="5" y="270"/>
                    </a:lnTo>
                    <a:lnTo>
                      <a:pt x="10" y="251"/>
                    </a:lnTo>
                    <a:lnTo>
                      <a:pt x="15" y="233"/>
                    </a:lnTo>
                    <a:lnTo>
                      <a:pt x="21" y="215"/>
                    </a:lnTo>
                    <a:lnTo>
                      <a:pt x="28" y="197"/>
                    </a:lnTo>
                    <a:lnTo>
                      <a:pt x="36" y="180"/>
                    </a:lnTo>
                    <a:lnTo>
                      <a:pt x="45" y="163"/>
                    </a:lnTo>
                    <a:lnTo>
                      <a:pt x="55" y="147"/>
                    </a:lnTo>
                    <a:lnTo>
                      <a:pt x="66" y="132"/>
                    </a:lnTo>
                    <a:lnTo>
                      <a:pt x="78" y="117"/>
                    </a:lnTo>
                    <a:lnTo>
                      <a:pt x="90" y="103"/>
                    </a:lnTo>
                    <a:lnTo>
                      <a:pt x="104" y="90"/>
                    </a:lnTo>
                    <a:lnTo>
                      <a:pt x="118" y="77"/>
                    </a:lnTo>
                    <a:lnTo>
                      <a:pt x="132" y="66"/>
                    </a:lnTo>
                    <a:lnTo>
                      <a:pt x="148" y="55"/>
                    </a:lnTo>
                    <a:lnTo>
                      <a:pt x="164" y="45"/>
                    </a:lnTo>
                    <a:lnTo>
                      <a:pt x="181" y="36"/>
                    </a:lnTo>
                    <a:lnTo>
                      <a:pt x="198" y="27"/>
                    </a:lnTo>
                    <a:lnTo>
                      <a:pt x="215" y="20"/>
                    </a:lnTo>
                    <a:lnTo>
                      <a:pt x="234" y="14"/>
                    </a:lnTo>
                    <a:lnTo>
                      <a:pt x="252" y="9"/>
                    </a:lnTo>
                    <a:lnTo>
                      <a:pt x="271" y="5"/>
                    </a:lnTo>
                    <a:lnTo>
                      <a:pt x="291" y="2"/>
                    </a:lnTo>
                    <a:lnTo>
                      <a:pt x="311" y="0"/>
                    </a:lnTo>
                    <a:lnTo>
                      <a:pt x="331"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15" name="Freeform 13">
                <a:extLst>
                  <a:ext uri="{FF2B5EF4-FFF2-40B4-BE49-F238E27FC236}">
                    <a16:creationId xmlns:a16="http://schemas.microsoft.com/office/drawing/2014/main" id="{D277D3D4-C0FB-16EF-508E-34C94944C429}"/>
                  </a:ext>
                </a:extLst>
              </p:cNvPr>
              <p:cNvSpPr>
                <a:spLocks/>
              </p:cNvSpPr>
              <p:nvPr/>
            </p:nvSpPr>
            <p:spPr bwMode="auto">
              <a:xfrm>
                <a:off x="4676" y="1534"/>
                <a:ext cx="182" cy="323"/>
              </a:xfrm>
              <a:custGeom>
                <a:avLst/>
                <a:gdLst>
                  <a:gd name="T0" fmla="*/ 153 w 182"/>
                  <a:gd name="T1" fmla="*/ 0 h 323"/>
                  <a:gd name="T2" fmla="*/ 158 w 182"/>
                  <a:gd name="T3" fmla="*/ 0 h 323"/>
                  <a:gd name="T4" fmla="*/ 163 w 182"/>
                  <a:gd name="T5" fmla="*/ 2 h 323"/>
                  <a:gd name="T6" fmla="*/ 168 w 182"/>
                  <a:gd name="T7" fmla="*/ 4 h 323"/>
                  <a:gd name="T8" fmla="*/ 172 w 182"/>
                  <a:gd name="T9" fmla="*/ 8 h 323"/>
                  <a:gd name="T10" fmla="*/ 176 w 182"/>
                  <a:gd name="T11" fmla="*/ 12 h 323"/>
                  <a:gd name="T12" fmla="*/ 178 w 182"/>
                  <a:gd name="T13" fmla="*/ 16 h 323"/>
                  <a:gd name="T14" fmla="*/ 180 w 182"/>
                  <a:gd name="T15" fmla="*/ 21 h 323"/>
                  <a:gd name="T16" fmla="*/ 181 w 182"/>
                  <a:gd name="T17" fmla="*/ 26 h 323"/>
                  <a:gd name="T18" fmla="*/ 182 w 182"/>
                  <a:gd name="T19" fmla="*/ 31 h 323"/>
                  <a:gd name="T20" fmla="*/ 181 w 182"/>
                  <a:gd name="T21" fmla="*/ 36 h 323"/>
                  <a:gd name="T22" fmla="*/ 179 w 182"/>
                  <a:gd name="T23" fmla="*/ 41 h 323"/>
                  <a:gd name="T24" fmla="*/ 177 w 182"/>
                  <a:gd name="T25" fmla="*/ 46 h 323"/>
                  <a:gd name="T26" fmla="*/ 173 w 182"/>
                  <a:gd name="T27" fmla="*/ 50 h 323"/>
                  <a:gd name="T28" fmla="*/ 67 w 182"/>
                  <a:gd name="T29" fmla="*/ 165 h 323"/>
                  <a:gd name="T30" fmla="*/ 132 w 182"/>
                  <a:gd name="T31" fmla="*/ 278 h 323"/>
                  <a:gd name="T32" fmla="*/ 135 w 182"/>
                  <a:gd name="T33" fmla="*/ 283 h 323"/>
                  <a:gd name="T34" fmla="*/ 136 w 182"/>
                  <a:gd name="T35" fmla="*/ 288 h 323"/>
                  <a:gd name="T36" fmla="*/ 136 w 182"/>
                  <a:gd name="T37" fmla="*/ 293 h 323"/>
                  <a:gd name="T38" fmla="*/ 136 w 182"/>
                  <a:gd name="T39" fmla="*/ 298 h 323"/>
                  <a:gd name="T40" fmla="*/ 135 w 182"/>
                  <a:gd name="T41" fmla="*/ 303 h 323"/>
                  <a:gd name="T42" fmla="*/ 133 w 182"/>
                  <a:gd name="T43" fmla="*/ 308 h 323"/>
                  <a:gd name="T44" fmla="*/ 130 w 182"/>
                  <a:gd name="T45" fmla="*/ 312 h 323"/>
                  <a:gd name="T46" fmla="*/ 126 w 182"/>
                  <a:gd name="T47" fmla="*/ 316 h 323"/>
                  <a:gd name="T48" fmla="*/ 122 w 182"/>
                  <a:gd name="T49" fmla="*/ 319 h 323"/>
                  <a:gd name="T50" fmla="*/ 117 w 182"/>
                  <a:gd name="T51" fmla="*/ 321 h 323"/>
                  <a:gd name="T52" fmla="*/ 112 w 182"/>
                  <a:gd name="T53" fmla="*/ 323 h 323"/>
                  <a:gd name="T54" fmla="*/ 106 w 182"/>
                  <a:gd name="T55" fmla="*/ 323 h 323"/>
                  <a:gd name="T56" fmla="*/ 101 w 182"/>
                  <a:gd name="T57" fmla="*/ 323 h 323"/>
                  <a:gd name="T58" fmla="*/ 96 w 182"/>
                  <a:gd name="T59" fmla="*/ 321 h 323"/>
                  <a:gd name="T60" fmla="*/ 91 w 182"/>
                  <a:gd name="T61" fmla="*/ 319 h 323"/>
                  <a:gd name="T62" fmla="*/ 87 w 182"/>
                  <a:gd name="T63" fmla="*/ 316 h 323"/>
                  <a:gd name="T64" fmla="*/ 83 w 182"/>
                  <a:gd name="T65" fmla="*/ 312 h 323"/>
                  <a:gd name="T66" fmla="*/ 80 w 182"/>
                  <a:gd name="T67" fmla="*/ 308 h 323"/>
                  <a:gd name="T68" fmla="*/ 4 w 182"/>
                  <a:gd name="T69" fmla="*/ 176 h 323"/>
                  <a:gd name="T70" fmla="*/ 3 w 182"/>
                  <a:gd name="T71" fmla="*/ 175 h 323"/>
                  <a:gd name="T72" fmla="*/ 3 w 182"/>
                  <a:gd name="T73" fmla="*/ 174 h 323"/>
                  <a:gd name="T74" fmla="*/ 2 w 182"/>
                  <a:gd name="T75" fmla="*/ 171 h 323"/>
                  <a:gd name="T76" fmla="*/ 1 w 182"/>
                  <a:gd name="T77" fmla="*/ 168 h 323"/>
                  <a:gd name="T78" fmla="*/ 0 w 182"/>
                  <a:gd name="T79" fmla="*/ 166 h 323"/>
                  <a:gd name="T80" fmla="*/ 0 w 182"/>
                  <a:gd name="T81" fmla="*/ 163 h 323"/>
                  <a:gd name="T82" fmla="*/ 0 w 182"/>
                  <a:gd name="T83" fmla="*/ 160 h 323"/>
                  <a:gd name="T84" fmla="*/ 0 w 182"/>
                  <a:gd name="T85" fmla="*/ 157 h 323"/>
                  <a:gd name="T86" fmla="*/ 1 w 182"/>
                  <a:gd name="T87" fmla="*/ 154 h 323"/>
                  <a:gd name="T88" fmla="*/ 1 w 182"/>
                  <a:gd name="T89" fmla="*/ 152 h 323"/>
                  <a:gd name="T90" fmla="*/ 2 w 182"/>
                  <a:gd name="T91" fmla="*/ 149 h 323"/>
                  <a:gd name="T92" fmla="*/ 4 w 182"/>
                  <a:gd name="T93" fmla="*/ 147 h 323"/>
                  <a:gd name="T94" fmla="*/ 5 w 182"/>
                  <a:gd name="T95" fmla="*/ 144 h 323"/>
                  <a:gd name="T96" fmla="*/ 7 w 182"/>
                  <a:gd name="T97" fmla="*/ 142 h 323"/>
                  <a:gd name="T98" fmla="*/ 7 w 182"/>
                  <a:gd name="T99" fmla="*/ 141 h 323"/>
                  <a:gd name="T100" fmla="*/ 7 w 182"/>
                  <a:gd name="T101" fmla="*/ 141 h 323"/>
                  <a:gd name="T102" fmla="*/ 8 w 182"/>
                  <a:gd name="T103" fmla="*/ 140 h 323"/>
                  <a:gd name="T104" fmla="*/ 129 w 182"/>
                  <a:gd name="T105" fmla="*/ 9 h 323"/>
                  <a:gd name="T106" fmla="*/ 133 w 182"/>
                  <a:gd name="T107" fmla="*/ 6 h 323"/>
                  <a:gd name="T108" fmla="*/ 138 w 182"/>
                  <a:gd name="T109" fmla="*/ 3 h 323"/>
                  <a:gd name="T110" fmla="*/ 143 w 182"/>
                  <a:gd name="T111" fmla="*/ 1 h 323"/>
                  <a:gd name="T112" fmla="*/ 148 w 182"/>
                  <a:gd name="T113" fmla="*/ 0 h 323"/>
                  <a:gd name="T114" fmla="*/ 153 w 182"/>
                  <a:gd name="T11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323">
                    <a:moveTo>
                      <a:pt x="153" y="0"/>
                    </a:moveTo>
                    <a:lnTo>
                      <a:pt x="158" y="0"/>
                    </a:lnTo>
                    <a:lnTo>
                      <a:pt x="163" y="2"/>
                    </a:lnTo>
                    <a:lnTo>
                      <a:pt x="168" y="4"/>
                    </a:lnTo>
                    <a:lnTo>
                      <a:pt x="172" y="8"/>
                    </a:lnTo>
                    <a:lnTo>
                      <a:pt x="176" y="12"/>
                    </a:lnTo>
                    <a:lnTo>
                      <a:pt x="178" y="16"/>
                    </a:lnTo>
                    <a:lnTo>
                      <a:pt x="180" y="21"/>
                    </a:lnTo>
                    <a:lnTo>
                      <a:pt x="181" y="26"/>
                    </a:lnTo>
                    <a:lnTo>
                      <a:pt x="182" y="31"/>
                    </a:lnTo>
                    <a:lnTo>
                      <a:pt x="181" y="36"/>
                    </a:lnTo>
                    <a:lnTo>
                      <a:pt x="179" y="41"/>
                    </a:lnTo>
                    <a:lnTo>
                      <a:pt x="177" y="46"/>
                    </a:lnTo>
                    <a:lnTo>
                      <a:pt x="173" y="50"/>
                    </a:lnTo>
                    <a:lnTo>
                      <a:pt x="67" y="165"/>
                    </a:lnTo>
                    <a:lnTo>
                      <a:pt x="132" y="278"/>
                    </a:lnTo>
                    <a:lnTo>
                      <a:pt x="135" y="283"/>
                    </a:lnTo>
                    <a:lnTo>
                      <a:pt x="136" y="288"/>
                    </a:lnTo>
                    <a:lnTo>
                      <a:pt x="136" y="293"/>
                    </a:lnTo>
                    <a:lnTo>
                      <a:pt x="136" y="298"/>
                    </a:lnTo>
                    <a:lnTo>
                      <a:pt x="135" y="303"/>
                    </a:lnTo>
                    <a:lnTo>
                      <a:pt x="133" y="308"/>
                    </a:lnTo>
                    <a:lnTo>
                      <a:pt x="130" y="312"/>
                    </a:lnTo>
                    <a:lnTo>
                      <a:pt x="126" y="316"/>
                    </a:lnTo>
                    <a:lnTo>
                      <a:pt x="122" y="319"/>
                    </a:lnTo>
                    <a:lnTo>
                      <a:pt x="117" y="321"/>
                    </a:lnTo>
                    <a:lnTo>
                      <a:pt x="112" y="323"/>
                    </a:lnTo>
                    <a:lnTo>
                      <a:pt x="106" y="323"/>
                    </a:lnTo>
                    <a:lnTo>
                      <a:pt x="101" y="323"/>
                    </a:lnTo>
                    <a:lnTo>
                      <a:pt x="96" y="321"/>
                    </a:lnTo>
                    <a:lnTo>
                      <a:pt x="91" y="319"/>
                    </a:lnTo>
                    <a:lnTo>
                      <a:pt x="87" y="316"/>
                    </a:lnTo>
                    <a:lnTo>
                      <a:pt x="83" y="312"/>
                    </a:lnTo>
                    <a:lnTo>
                      <a:pt x="80" y="308"/>
                    </a:lnTo>
                    <a:lnTo>
                      <a:pt x="4" y="176"/>
                    </a:lnTo>
                    <a:lnTo>
                      <a:pt x="3" y="175"/>
                    </a:lnTo>
                    <a:lnTo>
                      <a:pt x="3" y="174"/>
                    </a:lnTo>
                    <a:lnTo>
                      <a:pt x="2" y="171"/>
                    </a:lnTo>
                    <a:lnTo>
                      <a:pt x="1" y="168"/>
                    </a:lnTo>
                    <a:lnTo>
                      <a:pt x="0" y="166"/>
                    </a:lnTo>
                    <a:lnTo>
                      <a:pt x="0" y="163"/>
                    </a:lnTo>
                    <a:lnTo>
                      <a:pt x="0" y="160"/>
                    </a:lnTo>
                    <a:lnTo>
                      <a:pt x="0" y="157"/>
                    </a:lnTo>
                    <a:lnTo>
                      <a:pt x="1" y="154"/>
                    </a:lnTo>
                    <a:lnTo>
                      <a:pt x="1" y="152"/>
                    </a:lnTo>
                    <a:lnTo>
                      <a:pt x="2" y="149"/>
                    </a:lnTo>
                    <a:lnTo>
                      <a:pt x="4" y="147"/>
                    </a:lnTo>
                    <a:lnTo>
                      <a:pt x="5" y="144"/>
                    </a:lnTo>
                    <a:lnTo>
                      <a:pt x="7" y="142"/>
                    </a:lnTo>
                    <a:lnTo>
                      <a:pt x="7" y="141"/>
                    </a:lnTo>
                    <a:lnTo>
                      <a:pt x="7" y="141"/>
                    </a:lnTo>
                    <a:lnTo>
                      <a:pt x="8" y="140"/>
                    </a:lnTo>
                    <a:lnTo>
                      <a:pt x="129" y="9"/>
                    </a:lnTo>
                    <a:lnTo>
                      <a:pt x="133" y="6"/>
                    </a:lnTo>
                    <a:lnTo>
                      <a:pt x="138" y="3"/>
                    </a:lnTo>
                    <a:lnTo>
                      <a:pt x="143" y="1"/>
                    </a:lnTo>
                    <a:lnTo>
                      <a:pt x="148" y="0"/>
                    </a:lnTo>
                    <a:lnTo>
                      <a:pt x="153"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grpSp>
      </p:grpSp>
      <p:grpSp>
        <p:nvGrpSpPr>
          <p:cNvPr id="34823" name="Group 7">
            <a:extLst>
              <a:ext uri="{FF2B5EF4-FFF2-40B4-BE49-F238E27FC236}">
                <a16:creationId xmlns:a16="http://schemas.microsoft.com/office/drawing/2014/main" id="{E193C6FC-7152-9627-319D-2D43C6CC567B}"/>
              </a:ext>
            </a:extLst>
          </p:cNvPr>
          <p:cNvGrpSpPr>
            <a:grpSpLocks/>
          </p:cNvGrpSpPr>
          <p:nvPr/>
        </p:nvGrpSpPr>
        <p:grpSpPr bwMode="auto">
          <a:xfrm>
            <a:off x="1365250" y="1935163"/>
            <a:ext cx="1949450" cy="3148012"/>
            <a:chOff x="296863" y="1368424"/>
            <a:chExt cx="2598737" cy="4197816"/>
          </a:xfrm>
        </p:grpSpPr>
        <p:grpSp>
          <p:nvGrpSpPr>
            <p:cNvPr id="34837" name="Group 13">
              <a:extLst>
                <a:ext uri="{FF2B5EF4-FFF2-40B4-BE49-F238E27FC236}">
                  <a16:creationId xmlns:a16="http://schemas.microsoft.com/office/drawing/2014/main" id="{37EA6D79-CF1F-6594-0760-CA2A728B5006}"/>
                </a:ext>
              </a:extLst>
            </p:cNvPr>
            <p:cNvGrpSpPr>
              <a:grpSpLocks/>
            </p:cNvGrpSpPr>
            <p:nvPr/>
          </p:nvGrpSpPr>
          <p:grpSpPr bwMode="auto">
            <a:xfrm>
              <a:off x="296863" y="1368424"/>
              <a:ext cx="2598737" cy="4197816"/>
              <a:chOff x="296863" y="1749424"/>
              <a:chExt cx="2598737" cy="4197816"/>
            </a:xfrm>
          </p:grpSpPr>
          <p:sp>
            <p:nvSpPr>
              <p:cNvPr id="34845" name="AutoShape 6">
                <a:extLst>
                  <a:ext uri="{FF2B5EF4-FFF2-40B4-BE49-F238E27FC236}">
                    <a16:creationId xmlns:a16="http://schemas.microsoft.com/office/drawing/2014/main" id="{CD954147-A1E8-3EA5-D094-0B801A001D1B}"/>
                  </a:ext>
                </a:extLst>
              </p:cNvPr>
              <p:cNvSpPr>
                <a:spLocks noChangeArrowheads="1"/>
              </p:cNvSpPr>
              <p:nvPr/>
            </p:nvSpPr>
            <p:spPr bwMode="auto">
              <a:xfrm>
                <a:off x="296863" y="1749424"/>
                <a:ext cx="2598737" cy="4197816"/>
              </a:xfrm>
              <a:prstGeom prst="roundRect">
                <a:avLst>
                  <a:gd name="adj" fmla="val 3102"/>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No capex, less assets</a:t>
                </a:r>
              </a:p>
              <a:p>
                <a:pPr eaLnBrk="1" hangingPunct="1">
                  <a:lnSpc>
                    <a:spcPct val="110000"/>
                  </a:lnSpc>
                  <a:spcAft>
                    <a:spcPts val="225"/>
                  </a:spcAft>
                  <a:buFont typeface="Arial" panose="020B0604020202020204" pitchFamily="34" charset="0"/>
                  <a:buChar char="•"/>
                </a:pPr>
                <a:r>
                  <a:rPr lang="en-ZA" altLang="en-US" sz="1200">
                    <a:solidFill>
                      <a:srgbClr val="292929"/>
                    </a:solidFill>
                  </a:rPr>
                  <a:t>Pay-as-you-use</a:t>
                </a:r>
              </a:p>
              <a:p>
                <a:pPr eaLnBrk="1" hangingPunct="1">
                  <a:lnSpc>
                    <a:spcPct val="110000"/>
                  </a:lnSpc>
                  <a:spcAft>
                    <a:spcPts val="225"/>
                  </a:spcAft>
                  <a:buFont typeface="Arial" panose="020B0604020202020204" pitchFamily="34" charset="0"/>
                  <a:buChar char="•"/>
                </a:pPr>
                <a:r>
                  <a:rPr lang="en-ZA" altLang="en-US" sz="1200">
                    <a:solidFill>
                      <a:srgbClr val="292929"/>
                    </a:solidFill>
                  </a:rPr>
                  <a:t>On-demand capacity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Elasticity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Economies of scale</a:t>
                </a:r>
              </a:p>
              <a:p>
                <a:pPr eaLnBrk="1" hangingPunct="1">
                  <a:lnSpc>
                    <a:spcPct val="110000"/>
                  </a:lnSpc>
                  <a:spcAft>
                    <a:spcPts val="225"/>
                  </a:spcAft>
                  <a:buFont typeface="Arial" panose="020B0604020202020204" pitchFamily="34" charset="0"/>
                  <a:buChar char="•"/>
                </a:pPr>
                <a:r>
                  <a:rPr lang="en-ZA" altLang="en-US" sz="1200">
                    <a:solidFill>
                      <a:srgbClr val="292929"/>
                    </a:solidFill>
                  </a:rPr>
                  <a:t>Time-to-value</a:t>
                </a:r>
              </a:p>
            </p:txBody>
          </p:sp>
          <p:sp>
            <p:nvSpPr>
              <p:cNvPr id="28" name="AutoShape 5">
                <a:extLst>
                  <a:ext uri="{FF2B5EF4-FFF2-40B4-BE49-F238E27FC236}">
                    <a16:creationId xmlns:a16="http://schemas.microsoft.com/office/drawing/2014/main" id="{36FB334D-1CA1-2F0A-5988-3B6DBE4BA819}"/>
                  </a:ext>
                </a:extLst>
              </p:cNvPr>
              <p:cNvSpPr>
                <a:spLocks noChangeArrowheads="1"/>
              </p:cNvSpPr>
              <p:nvPr/>
            </p:nvSpPr>
            <p:spPr bwMode="auto">
              <a:xfrm>
                <a:off x="296863" y="1749424"/>
                <a:ext cx="2598737" cy="457251"/>
              </a:xfrm>
              <a:prstGeom prst="roundRect">
                <a:avLst>
                  <a:gd name="adj" fmla="val 13778"/>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Cost </a:t>
                </a:r>
                <a:r>
                  <a:rPr lang="en-US" sz="1500" dirty="0" err="1">
                    <a:solidFill>
                      <a:schemeClr val="bg1"/>
                    </a:solidFill>
                  </a:rPr>
                  <a:t>optimisation</a:t>
                </a:r>
                <a:endParaRPr lang="en-US" sz="1500" dirty="0">
                  <a:solidFill>
                    <a:schemeClr val="bg1"/>
                  </a:solidFill>
                </a:endParaRPr>
              </a:p>
            </p:txBody>
          </p:sp>
        </p:grpSp>
        <p:grpSp>
          <p:nvGrpSpPr>
            <p:cNvPr id="34838" name="Group 16">
              <a:extLst>
                <a:ext uri="{FF2B5EF4-FFF2-40B4-BE49-F238E27FC236}">
                  <a16:creationId xmlns:a16="http://schemas.microsoft.com/office/drawing/2014/main" id="{04F3A60C-CE26-C5DB-A965-5CC24F67C547}"/>
                </a:ext>
              </a:extLst>
            </p:cNvPr>
            <p:cNvGrpSpPr>
              <a:grpSpLocks noChangeAspect="1"/>
            </p:cNvGrpSpPr>
            <p:nvPr/>
          </p:nvGrpSpPr>
          <p:grpSpPr bwMode="auto">
            <a:xfrm>
              <a:off x="550571" y="2131544"/>
              <a:ext cx="2091320" cy="1300355"/>
              <a:chOff x="476" y="1494"/>
              <a:chExt cx="817" cy="508"/>
            </a:xfrm>
          </p:grpSpPr>
          <p:sp>
            <p:nvSpPr>
              <p:cNvPr id="21" name="AutoShape 15">
                <a:extLst>
                  <a:ext uri="{FF2B5EF4-FFF2-40B4-BE49-F238E27FC236}">
                    <a16:creationId xmlns:a16="http://schemas.microsoft.com/office/drawing/2014/main" id="{FF32F59D-D762-546E-70D6-96BC76D5A3D8}"/>
                  </a:ext>
                </a:extLst>
              </p:cNvPr>
              <p:cNvSpPr>
                <a:spLocks noChangeAspect="1" noChangeArrowheads="1" noTextEdit="1"/>
              </p:cNvSpPr>
              <p:nvPr/>
            </p:nvSpPr>
            <p:spPr bwMode="auto">
              <a:xfrm>
                <a:off x="476" y="1494"/>
                <a:ext cx="817" cy="509"/>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22" name="Rectangle 17">
                <a:extLst>
                  <a:ext uri="{FF2B5EF4-FFF2-40B4-BE49-F238E27FC236}">
                    <a16:creationId xmlns:a16="http://schemas.microsoft.com/office/drawing/2014/main" id="{B2CD8CC5-392F-36AB-A450-24ED6DF13F41}"/>
                  </a:ext>
                </a:extLst>
              </p:cNvPr>
              <p:cNvSpPr>
                <a:spLocks noChangeArrowheads="1"/>
              </p:cNvSpPr>
              <p:nvPr/>
            </p:nvSpPr>
            <p:spPr bwMode="auto">
              <a:xfrm>
                <a:off x="476" y="1494"/>
                <a:ext cx="817" cy="509"/>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23" name="Freeform 18">
                <a:extLst>
                  <a:ext uri="{FF2B5EF4-FFF2-40B4-BE49-F238E27FC236}">
                    <a16:creationId xmlns:a16="http://schemas.microsoft.com/office/drawing/2014/main" id="{BAFCEC51-9190-837C-EC94-6030519F7B60}"/>
                  </a:ext>
                </a:extLst>
              </p:cNvPr>
              <p:cNvSpPr>
                <a:spLocks noEditPoints="1"/>
              </p:cNvSpPr>
              <p:nvPr/>
            </p:nvSpPr>
            <p:spPr bwMode="auto">
              <a:xfrm>
                <a:off x="738" y="1583"/>
                <a:ext cx="284" cy="332"/>
              </a:xfrm>
              <a:custGeom>
                <a:avLst/>
                <a:gdLst>
                  <a:gd name="T0" fmla="*/ 840 w 1420"/>
                  <a:gd name="T1" fmla="*/ 785 h 1327"/>
                  <a:gd name="T2" fmla="*/ 884 w 1420"/>
                  <a:gd name="T3" fmla="*/ 829 h 1327"/>
                  <a:gd name="T4" fmla="*/ 878 w 1420"/>
                  <a:gd name="T5" fmla="*/ 890 h 1327"/>
                  <a:gd name="T6" fmla="*/ 796 w 1420"/>
                  <a:gd name="T7" fmla="*/ 946 h 1327"/>
                  <a:gd name="T8" fmla="*/ 629 w 1420"/>
                  <a:gd name="T9" fmla="*/ 571 h 1327"/>
                  <a:gd name="T10" fmla="*/ 546 w 1420"/>
                  <a:gd name="T11" fmla="*/ 544 h 1327"/>
                  <a:gd name="T12" fmla="*/ 509 w 1420"/>
                  <a:gd name="T13" fmla="*/ 492 h 1327"/>
                  <a:gd name="T14" fmla="*/ 550 w 1420"/>
                  <a:gd name="T15" fmla="*/ 426 h 1327"/>
                  <a:gd name="T16" fmla="*/ 696 w 1420"/>
                  <a:gd name="T17" fmla="*/ 145 h 1327"/>
                  <a:gd name="T18" fmla="*/ 633 w 1420"/>
                  <a:gd name="T19" fmla="*/ 183 h 1327"/>
                  <a:gd name="T20" fmla="*/ 550 w 1420"/>
                  <a:gd name="T21" fmla="*/ 272 h 1327"/>
                  <a:gd name="T22" fmla="*/ 409 w 1420"/>
                  <a:gd name="T23" fmla="*/ 319 h 1327"/>
                  <a:gd name="T24" fmla="*/ 315 w 1420"/>
                  <a:gd name="T25" fmla="*/ 406 h 1327"/>
                  <a:gd name="T26" fmla="*/ 291 w 1420"/>
                  <a:gd name="T27" fmla="*/ 523 h 1327"/>
                  <a:gd name="T28" fmla="*/ 318 w 1420"/>
                  <a:gd name="T29" fmla="*/ 607 h 1327"/>
                  <a:gd name="T30" fmla="*/ 409 w 1420"/>
                  <a:gd name="T31" fmla="*/ 679 h 1327"/>
                  <a:gd name="T32" fmla="*/ 629 w 1420"/>
                  <a:gd name="T33" fmla="*/ 738 h 1327"/>
                  <a:gd name="T34" fmla="*/ 549 w 1420"/>
                  <a:gd name="T35" fmla="*/ 921 h 1327"/>
                  <a:gd name="T36" fmla="*/ 484 w 1420"/>
                  <a:gd name="T37" fmla="*/ 865 h 1327"/>
                  <a:gd name="T38" fmla="*/ 425 w 1420"/>
                  <a:gd name="T39" fmla="*/ 822 h 1327"/>
                  <a:gd name="T40" fmla="*/ 333 w 1420"/>
                  <a:gd name="T41" fmla="*/ 824 h 1327"/>
                  <a:gd name="T42" fmla="*/ 287 w 1420"/>
                  <a:gd name="T43" fmla="*/ 890 h 1327"/>
                  <a:gd name="T44" fmla="*/ 323 w 1420"/>
                  <a:gd name="T45" fmla="*/ 971 h 1327"/>
                  <a:gd name="T46" fmla="*/ 436 w 1420"/>
                  <a:gd name="T47" fmla="*/ 1045 h 1327"/>
                  <a:gd name="T48" fmla="*/ 629 w 1420"/>
                  <a:gd name="T49" fmla="*/ 1087 h 1327"/>
                  <a:gd name="T50" fmla="*/ 656 w 1420"/>
                  <a:gd name="T51" fmla="*/ 1193 h 1327"/>
                  <a:gd name="T52" fmla="*/ 736 w 1420"/>
                  <a:gd name="T53" fmla="*/ 1193 h 1327"/>
                  <a:gd name="T54" fmla="*/ 763 w 1420"/>
                  <a:gd name="T55" fmla="*/ 1089 h 1327"/>
                  <a:gd name="T56" fmla="*/ 960 w 1420"/>
                  <a:gd name="T57" fmla="*/ 1047 h 1327"/>
                  <a:gd name="T58" fmla="*/ 1077 w 1420"/>
                  <a:gd name="T59" fmla="*/ 960 h 1327"/>
                  <a:gd name="T60" fmla="*/ 1117 w 1420"/>
                  <a:gd name="T61" fmla="*/ 840 h 1327"/>
                  <a:gd name="T62" fmla="*/ 1096 w 1420"/>
                  <a:gd name="T63" fmla="*/ 748 h 1327"/>
                  <a:gd name="T64" fmla="*/ 1017 w 1420"/>
                  <a:gd name="T65" fmla="*/ 667 h 1327"/>
                  <a:gd name="T66" fmla="*/ 856 w 1420"/>
                  <a:gd name="T67" fmla="*/ 612 h 1327"/>
                  <a:gd name="T68" fmla="*/ 817 w 1420"/>
                  <a:gd name="T69" fmla="*/ 427 h 1327"/>
                  <a:gd name="T70" fmla="*/ 887 w 1420"/>
                  <a:gd name="T71" fmla="*/ 478 h 1327"/>
                  <a:gd name="T72" fmla="*/ 951 w 1420"/>
                  <a:gd name="T73" fmla="*/ 514 h 1327"/>
                  <a:gd name="T74" fmla="*/ 1036 w 1420"/>
                  <a:gd name="T75" fmla="*/ 502 h 1327"/>
                  <a:gd name="T76" fmla="*/ 1076 w 1420"/>
                  <a:gd name="T77" fmla="*/ 444 h 1327"/>
                  <a:gd name="T78" fmla="*/ 1022 w 1420"/>
                  <a:gd name="T79" fmla="*/ 354 h 1327"/>
                  <a:gd name="T80" fmla="*/ 888 w 1420"/>
                  <a:gd name="T81" fmla="*/ 290 h 1327"/>
                  <a:gd name="T82" fmla="*/ 763 w 1420"/>
                  <a:gd name="T83" fmla="*/ 200 h 1327"/>
                  <a:gd name="T84" fmla="*/ 717 w 1420"/>
                  <a:gd name="T85" fmla="*/ 148 h 1327"/>
                  <a:gd name="T86" fmla="*/ 846 w 1420"/>
                  <a:gd name="T87" fmla="*/ 12 h 1327"/>
                  <a:gd name="T88" fmla="*/ 1087 w 1420"/>
                  <a:gd name="T89" fmla="*/ 102 h 1327"/>
                  <a:gd name="T90" fmla="*/ 1275 w 1420"/>
                  <a:gd name="T91" fmla="*/ 263 h 1327"/>
                  <a:gd name="T92" fmla="*/ 1392 w 1420"/>
                  <a:gd name="T93" fmla="*/ 478 h 1327"/>
                  <a:gd name="T94" fmla="*/ 1417 w 1420"/>
                  <a:gd name="T95" fmla="*/ 727 h 1327"/>
                  <a:gd name="T96" fmla="*/ 1344 w 1420"/>
                  <a:gd name="T97" fmla="*/ 963 h 1327"/>
                  <a:gd name="T98" fmla="*/ 1189 w 1420"/>
                  <a:gd name="T99" fmla="*/ 1154 h 1327"/>
                  <a:gd name="T100" fmla="*/ 972 w 1420"/>
                  <a:gd name="T101" fmla="*/ 1280 h 1327"/>
                  <a:gd name="T102" fmla="*/ 711 w 1420"/>
                  <a:gd name="T103" fmla="*/ 1327 h 1327"/>
                  <a:gd name="T104" fmla="*/ 450 w 1420"/>
                  <a:gd name="T105" fmla="*/ 1280 h 1327"/>
                  <a:gd name="T106" fmla="*/ 232 w 1420"/>
                  <a:gd name="T107" fmla="*/ 1154 h 1327"/>
                  <a:gd name="T108" fmla="*/ 77 w 1420"/>
                  <a:gd name="T109" fmla="*/ 963 h 1327"/>
                  <a:gd name="T110" fmla="*/ 4 w 1420"/>
                  <a:gd name="T111" fmla="*/ 727 h 1327"/>
                  <a:gd name="T112" fmla="*/ 29 w 1420"/>
                  <a:gd name="T113" fmla="*/ 478 h 1327"/>
                  <a:gd name="T114" fmla="*/ 145 w 1420"/>
                  <a:gd name="T115" fmla="*/ 263 h 1327"/>
                  <a:gd name="T116" fmla="*/ 334 w 1420"/>
                  <a:gd name="T117" fmla="*/ 102 h 1327"/>
                  <a:gd name="T118" fmla="*/ 576 w 1420"/>
                  <a:gd name="T119" fmla="*/ 12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0" h="1327">
                    <a:moveTo>
                      <a:pt x="763" y="765"/>
                    </a:moveTo>
                    <a:lnTo>
                      <a:pt x="791" y="770"/>
                    </a:lnTo>
                    <a:lnTo>
                      <a:pt x="819" y="777"/>
                    </a:lnTo>
                    <a:lnTo>
                      <a:pt x="840" y="785"/>
                    </a:lnTo>
                    <a:lnTo>
                      <a:pt x="857" y="795"/>
                    </a:lnTo>
                    <a:lnTo>
                      <a:pt x="869" y="806"/>
                    </a:lnTo>
                    <a:lnTo>
                      <a:pt x="879" y="817"/>
                    </a:lnTo>
                    <a:lnTo>
                      <a:pt x="884" y="829"/>
                    </a:lnTo>
                    <a:lnTo>
                      <a:pt x="888" y="841"/>
                    </a:lnTo>
                    <a:lnTo>
                      <a:pt x="889" y="853"/>
                    </a:lnTo>
                    <a:lnTo>
                      <a:pt x="887" y="872"/>
                    </a:lnTo>
                    <a:lnTo>
                      <a:pt x="878" y="890"/>
                    </a:lnTo>
                    <a:lnTo>
                      <a:pt x="866" y="906"/>
                    </a:lnTo>
                    <a:lnTo>
                      <a:pt x="847" y="921"/>
                    </a:lnTo>
                    <a:lnTo>
                      <a:pt x="824" y="934"/>
                    </a:lnTo>
                    <a:lnTo>
                      <a:pt x="796" y="946"/>
                    </a:lnTo>
                    <a:lnTo>
                      <a:pt x="763" y="953"/>
                    </a:lnTo>
                    <a:lnTo>
                      <a:pt x="763" y="765"/>
                    </a:lnTo>
                    <a:close/>
                    <a:moveTo>
                      <a:pt x="629" y="401"/>
                    </a:moveTo>
                    <a:lnTo>
                      <a:pt x="629" y="571"/>
                    </a:lnTo>
                    <a:lnTo>
                      <a:pt x="607" y="565"/>
                    </a:lnTo>
                    <a:lnTo>
                      <a:pt x="585" y="559"/>
                    </a:lnTo>
                    <a:lnTo>
                      <a:pt x="565" y="552"/>
                    </a:lnTo>
                    <a:lnTo>
                      <a:pt x="546" y="544"/>
                    </a:lnTo>
                    <a:lnTo>
                      <a:pt x="531" y="534"/>
                    </a:lnTo>
                    <a:lnTo>
                      <a:pt x="519" y="522"/>
                    </a:lnTo>
                    <a:lnTo>
                      <a:pt x="511" y="508"/>
                    </a:lnTo>
                    <a:lnTo>
                      <a:pt x="509" y="492"/>
                    </a:lnTo>
                    <a:lnTo>
                      <a:pt x="511" y="473"/>
                    </a:lnTo>
                    <a:lnTo>
                      <a:pt x="520" y="455"/>
                    </a:lnTo>
                    <a:lnTo>
                      <a:pt x="533" y="439"/>
                    </a:lnTo>
                    <a:lnTo>
                      <a:pt x="550" y="426"/>
                    </a:lnTo>
                    <a:lnTo>
                      <a:pt x="572" y="415"/>
                    </a:lnTo>
                    <a:lnTo>
                      <a:pt x="598" y="407"/>
                    </a:lnTo>
                    <a:lnTo>
                      <a:pt x="629" y="401"/>
                    </a:lnTo>
                    <a:close/>
                    <a:moveTo>
                      <a:pt x="696" y="145"/>
                    </a:moveTo>
                    <a:lnTo>
                      <a:pt x="675" y="148"/>
                    </a:lnTo>
                    <a:lnTo>
                      <a:pt x="656" y="156"/>
                    </a:lnTo>
                    <a:lnTo>
                      <a:pt x="641" y="167"/>
                    </a:lnTo>
                    <a:lnTo>
                      <a:pt x="633" y="183"/>
                    </a:lnTo>
                    <a:lnTo>
                      <a:pt x="629" y="200"/>
                    </a:lnTo>
                    <a:lnTo>
                      <a:pt x="629" y="262"/>
                    </a:lnTo>
                    <a:lnTo>
                      <a:pt x="589" y="266"/>
                    </a:lnTo>
                    <a:lnTo>
                      <a:pt x="550" y="272"/>
                    </a:lnTo>
                    <a:lnTo>
                      <a:pt x="511" y="280"/>
                    </a:lnTo>
                    <a:lnTo>
                      <a:pt x="476" y="290"/>
                    </a:lnTo>
                    <a:lnTo>
                      <a:pt x="441" y="303"/>
                    </a:lnTo>
                    <a:lnTo>
                      <a:pt x="409" y="319"/>
                    </a:lnTo>
                    <a:lnTo>
                      <a:pt x="380" y="336"/>
                    </a:lnTo>
                    <a:lnTo>
                      <a:pt x="354" y="357"/>
                    </a:lnTo>
                    <a:lnTo>
                      <a:pt x="332" y="379"/>
                    </a:lnTo>
                    <a:lnTo>
                      <a:pt x="315" y="406"/>
                    </a:lnTo>
                    <a:lnTo>
                      <a:pt x="301" y="435"/>
                    </a:lnTo>
                    <a:lnTo>
                      <a:pt x="292" y="467"/>
                    </a:lnTo>
                    <a:lnTo>
                      <a:pt x="290" y="501"/>
                    </a:lnTo>
                    <a:lnTo>
                      <a:pt x="291" y="523"/>
                    </a:lnTo>
                    <a:lnTo>
                      <a:pt x="294" y="544"/>
                    </a:lnTo>
                    <a:lnTo>
                      <a:pt x="298" y="565"/>
                    </a:lnTo>
                    <a:lnTo>
                      <a:pt x="307" y="586"/>
                    </a:lnTo>
                    <a:lnTo>
                      <a:pt x="318" y="607"/>
                    </a:lnTo>
                    <a:lnTo>
                      <a:pt x="334" y="626"/>
                    </a:lnTo>
                    <a:lnTo>
                      <a:pt x="354" y="645"/>
                    </a:lnTo>
                    <a:lnTo>
                      <a:pt x="379" y="663"/>
                    </a:lnTo>
                    <a:lnTo>
                      <a:pt x="409" y="679"/>
                    </a:lnTo>
                    <a:lnTo>
                      <a:pt x="445" y="694"/>
                    </a:lnTo>
                    <a:lnTo>
                      <a:pt x="485" y="707"/>
                    </a:lnTo>
                    <a:lnTo>
                      <a:pt x="534" y="718"/>
                    </a:lnTo>
                    <a:lnTo>
                      <a:pt x="629" y="738"/>
                    </a:lnTo>
                    <a:lnTo>
                      <a:pt x="629" y="952"/>
                    </a:lnTo>
                    <a:lnTo>
                      <a:pt x="597" y="944"/>
                    </a:lnTo>
                    <a:lnTo>
                      <a:pt x="571" y="933"/>
                    </a:lnTo>
                    <a:lnTo>
                      <a:pt x="549" y="921"/>
                    </a:lnTo>
                    <a:lnTo>
                      <a:pt x="529" y="908"/>
                    </a:lnTo>
                    <a:lnTo>
                      <a:pt x="513" y="894"/>
                    </a:lnTo>
                    <a:lnTo>
                      <a:pt x="498" y="880"/>
                    </a:lnTo>
                    <a:lnTo>
                      <a:pt x="484" y="865"/>
                    </a:lnTo>
                    <a:lnTo>
                      <a:pt x="471" y="852"/>
                    </a:lnTo>
                    <a:lnTo>
                      <a:pt x="457" y="840"/>
                    </a:lnTo>
                    <a:lnTo>
                      <a:pt x="442" y="830"/>
                    </a:lnTo>
                    <a:lnTo>
                      <a:pt x="425" y="822"/>
                    </a:lnTo>
                    <a:lnTo>
                      <a:pt x="406" y="817"/>
                    </a:lnTo>
                    <a:lnTo>
                      <a:pt x="383" y="815"/>
                    </a:lnTo>
                    <a:lnTo>
                      <a:pt x="357" y="817"/>
                    </a:lnTo>
                    <a:lnTo>
                      <a:pt x="333" y="824"/>
                    </a:lnTo>
                    <a:lnTo>
                      <a:pt x="313" y="835"/>
                    </a:lnTo>
                    <a:lnTo>
                      <a:pt x="300" y="850"/>
                    </a:lnTo>
                    <a:lnTo>
                      <a:pt x="290" y="868"/>
                    </a:lnTo>
                    <a:lnTo>
                      <a:pt x="287" y="890"/>
                    </a:lnTo>
                    <a:lnTo>
                      <a:pt x="289" y="909"/>
                    </a:lnTo>
                    <a:lnTo>
                      <a:pt x="296" y="929"/>
                    </a:lnTo>
                    <a:lnTo>
                      <a:pt x="307" y="951"/>
                    </a:lnTo>
                    <a:lnTo>
                      <a:pt x="323" y="971"/>
                    </a:lnTo>
                    <a:lnTo>
                      <a:pt x="344" y="991"/>
                    </a:lnTo>
                    <a:lnTo>
                      <a:pt x="369" y="1011"/>
                    </a:lnTo>
                    <a:lnTo>
                      <a:pt x="400" y="1029"/>
                    </a:lnTo>
                    <a:lnTo>
                      <a:pt x="436" y="1045"/>
                    </a:lnTo>
                    <a:lnTo>
                      <a:pt x="477" y="1059"/>
                    </a:lnTo>
                    <a:lnTo>
                      <a:pt x="521" y="1071"/>
                    </a:lnTo>
                    <a:lnTo>
                      <a:pt x="573" y="1081"/>
                    </a:lnTo>
                    <a:lnTo>
                      <a:pt x="629" y="1087"/>
                    </a:lnTo>
                    <a:lnTo>
                      <a:pt x="629" y="1149"/>
                    </a:lnTo>
                    <a:lnTo>
                      <a:pt x="633" y="1167"/>
                    </a:lnTo>
                    <a:lnTo>
                      <a:pt x="641" y="1182"/>
                    </a:lnTo>
                    <a:lnTo>
                      <a:pt x="656" y="1193"/>
                    </a:lnTo>
                    <a:lnTo>
                      <a:pt x="675" y="1201"/>
                    </a:lnTo>
                    <a:lnTo>
                      <a:pt x="696" y="1204"/>
                    </a:lnTo>
                    <a:lnTo>
                      <a:pt x="717" y="1201"/>
                    </a:lnTo>
                    <a:lnTo>
                      <a:pt x="736" y="1193"/>
                    </a:lnTo>
                    <a:lnTo>
                      <a:pt x="750" y="1182"/>
                    </a:lnTo>
                    <a:lnTo>
                      <a:pt x="759" y="1167"/>
                    </a:lnTo>
                    <a:lnTo>
                      <a:pt x="763" y="1149"/>
                    </a:lnTo>
                    <a:lnTo>
                      <a:pt x="763" y="1089"/>
                    </a:lnTo>
                    <a:lnTo>
                      <a:pt x="820" y="1083"/>
                    </a:lnTo>
                    <a:lnTo>
                      <a:pt x="872" y="1074"/>
                    </a:lnTo>
                    <a:lnTo>
                      <a:pt x="918" y="1062"/>
                    </a:lnTo>
                    <a:lnTo>
                      <a:pt x="960" y="1047"/>
                    </a:lnTo>
                    <a:lnTo>
                      <a:pt x="997" y="1029"/>
                    </a:lnTo>
                    <a:lnTo>
                      <a:pt x="1029" y="1008"/>
                    </a:lnTo>
                    <a:lnTo>
                      <a:pt x="1056" y="985"/>
                    </a:lnTo>
                    <a:lnTo>
                      <a:pt x="1077" y="960"/>
                    </a:lnTo>
                    <a:lnTo>
                      <a:pt x="1095" y="932"/>
                    </a:lnTo>
                    <a:lnTo>
                      <a:pt x="1107" y="903"/>
                    </a:lnTo>
                    <a:lnTo>
                      <a:pt x="1115" y="873"/>
                    </a:lnTo>
                    <a:lnTo>
                      <a:pt x="1117" y="840"/>
                    </a:lnTo>
                    <a:lnTo>
                      <a:pt x="1116" y="817"/>
                    </a:lnTo>
                    <a:lnTo>
                      <a:pt x="1112" y="793"/>
                    </a:lnTo>
                    <a:lnTo>
                      <a:pt x="1106" y="770"/>
                    </a:lnTo>
                    <a:lnTo>
                      <a:pt x="1096" y="748"/>
                    </a:lnTo>
                    <a:lnTo>
                      <a:pt x="1082" y="726"/>
                    </a:lnTo>
                    <a:lnTo>
                      <a:pt x="1065" y="705"/>
                    </a:lnTo>
                    <a:lnTo>
                      <a:pt x="1043" y="685"/>
                    </a:lnTo>
                    <a:lnTo>
                      <a:pt x="1017" y="667"/>
                    </a:lnTo>
                    <a:lnTo>
                      <a:pt x="984" y="650"/>
                    </a:lnTo>
                    <a:lnTo>
                      <a:pt x="947" y="635"/>
                    </a:lnTo>
                    <a:lnTo>
                      <a:pt x="904" y="622"/>
                    </a:lnTo>
                    <a:lnTo>
                      <a:pt x="856" y="612"/>
                    </a:lnTo>
                    <a:lnTo>
                      <a:pt x="763" y="596"/>
                    </a:lnTo>
                    <a:lnTo>
                      <a:pt x="763" y="408"/>
                    </a:lnTo>
                    <a:lnTo>
                      <a:pt x="793" y="416"/>
                    </a:lnTo>
                    <a:lnTo>
                      <a:pt x="817" y="427"/>
                    </a:lnTo>
                    <a:lnTo>
                      <a:pt x="838" y="439"/>
                    </a:lnTo>
                    <a:lnTo>
                      <a:pt x="857" y="453"/>
                    </a:lnTo>
                    <a:lnTo>
                      <a:pt x="872" y="466"/>
                    </a:lnTo>
                    <a:lnTo>
                      <a:pt x="887" y="478"/>
                    </a:lnTo>
                    <a:lnTo>
                      <a:pt x="902" y="490"/>
                    </a:lnTo>
                    <a:lnTo>
                      <a:pt x="915" y="500"/>
                    </a:lnTo>
                    <a:lnTo>
                      <a:pt x="931" y="508"/>
                    </a:lnTo>
                    <a:lnTo>
                      <a:pt x="951" y="514"/>
                    </a:lnTo>
                    <a:lnTo>
                      <a:pt x="972" y="516"/>
                    </a:lnTo>
                    <a:lnTo>
                      <a:pt x="996" y="514"/>
                    </a:lnTo>
                    <a:lnTo>
                      <a:pt x="1018" y="509"/>
                    </a:lnTo>
                    <a:lnTo>
                      <a:pt x="1036" y="502"/>
                    </a:lnTo>
                    <a:lnTo>
                      <a:pt x="1053" y="491"/>
                    </a:lnTo>
                    <a:lnTo>
                      <a:pt x="1066" y="478"/>
                    </a:lnTo>
                    <a:lnTo>
                      <a:pt x="1074" y="463"/>
                    </a:lnTo>
                    <a:lnTo>
                      <a:pt x="1076" y="444"/>
                    </a:lnTo>
                    <a:lnTo>
                      <a:pt x="1072" y="420"/>
                    </a:lnTo>
                    <a:lnTo>
                      <a:pt x="1062" y="397"/>
                    </a:lnTo>
                    <a:lnTo>
                      <a:pt x="1045" y="374"/>
                    </a:lnTo>
                    <a:lnTo>
                      <a:pt x="1022" y="354"/>
                    </a:lnTo>
                    <a:lnTo>
                      <a:pt x="994" y="336"/>
                    </a:lnTo>
                    <a:lnTo>
                      <a:pt x="962" y="319"/>
                    </a:lnTo>
                    <a:lnTo>
                      <a:pt x="926" y="303"/>
                    </a:lnTo>
                    <a:lnTo>
                      <a:pt x="888" y="290"/>
                    </a:lnTo>
                    <a:lnTo>
                      <a:pt x="848" y="279"/>
                    </a:lnTo>
                    <a:lnTo>
                      <a:pt x="806" y="270"/>
                    </a:lnTo>
                    <a:lnTo>
                      <a:pt x="763" y="264"/>
                    </a:lnTo>
                    <a:lnTo>
                      <a:pt x="763" y="200"/>
                    </a:lnTo>
                    <a:lnTo>
                      <a:pt x="759" y="183"/>
                    </a:lnTo>
                    <a:lnTo>
                      <a:pt x="750" y="167"/>
                    </a:lnTo>
                    <a:lnTo>
                      <a:pt x="736" y="156"/>
                    </a:lnTo>
                    <a:lnTo>
                      <a:pt x="717" y="148"/>
                    </a:lnTo>
                    <a:lnTo>
                      <a:pt x="696" y="145"/>
                    </a:lnTo>
                    <a:close/>
                    <a:moveTo>
                      <a:pt x="711" y="0"/>
                    </a:moveTo>
                    <a:lnTo>
                      <a:pt x="779" y="3"/>
                    </a:lnTo>
                    <a:lnTo>
                      <a:pt x="846" y="12"/>
                    </a:lnTo>
                    <a:lnTo>
                      <a:pt x="910" y="26"/>
                    </a:lnTo>
                    <a:lnTo>
                      <a:pt x="972" y="47"/>
                    </a:lnTo>
                    <a:lnTo>
                      <a:pt x="1030" y="72"/>
                    </a:lnTo>
                    <a:lnTo>
                      <a:pt x="1087" y="102"/>
                    </a:lnTo>
                    <a:lnTo>
                      <a:pt x="1141" y="136"/>
                    </a:lnTo>
                    <a:lnTo>
                      <a:pt x="1189" y="174"/>
                    </a:lnTo>
                    <a:lnTo>
                      <a:pt x="1235" y="216"/>
                    </a:lnTo>
                    <a:lnTo>
                      <a:pt x="1275" y="263"/>
                    </a:lnTo>
                    <a:lnTo>
                      <a:pt x="1313" y="312"/>
                    </a:lnTo>
                    <a:lnTo>
                      <a:pt x="1344" y="364"/>
                    </a:lnTo>
                    <a:lnTo>
                      <a:pt x="1371" y="420"/>
                    </a:lnTo>
                    <a:lnTo>
                      <a:pt x="1392" y="478"/>
                    </a:lnTo>
                    <a:lnTo>
                      <a:pt x="1408" y="538"/>
                    </a:lnTo>
                    <a:lnTo>
                      <a:pt x="1417" y="600"/>
                    </a:lnTo>
                    <a:lnTo>
                      <a:pt x="1420" y="664"/>
                    </a:lnTo>
                    <a:lnTo>
                      <a:pt x="1417" y="727"/>
                    </a:lnTo>
                    <a:lnTo>
                      <a:pt x="1408" y="789"/>
                    </a:lnTo>
                    <a:lnTo>
                      <a:pt x="1392" y="850"/>
                    </a:lnTo>
                    <a:lnTo>
                      <a:pt x="1371" y="908"/>
                    </a:lnTo>
                    <a:lnTo>
                      <a:pt x="1344" y="963"/>
                    </a:lnTo>
                    <a:lnTo>
                      <a:pt x="1313" y="1016"/>
                    </a:lnTo>
                    <a:lnTo>
                      <a:pt x="1275" y="1065"/>
                    </a:lnTo>
                    <a:lnTo>
                      <a:pt x="1235" y="1111"/>
                    </a:lnTo>
                    <a:lnTo>
                      <a:pt x="1189" y="1154"/>
                    </a:lnTo>
                    <a:lnTo>
                      <a:pt x="1141" y="1192"/>
                    </a:lnTo>
                    <a:lnTo>
                      <a:pt x="1087" y="1226"/>
                    </a:lnTo>
                    <a:lnTo>
                      <a:pt x="1030" y="1256"/>
                    </a:lnTo>
                    <a:lnTo>
                      <a:pt x="972" y="1280"/>
                    </a:lnTo>
                    <a:lnTo>
                      <a:pt x="910" y="1301"/>
                    </a:lnTo>
                    <a:lnTo>
                      <a:pt x="846" y="1315"/>
                    </a:lnTo>
                    <a:lnTo>
                      <a:pt x="779" y="1324"/>
                    </a:lnTo>
                    <a:lnTo>
                      <a:pt x="711" y="1327"/>
                    </a:lnTo>
                    <a:lnTo>
                      <a:pt x="641" y="1324"/>
                    </a:lnTo>
                    <a:lnTo>
                      <a:pt x="576" y="1315"/>
                    </a:lnTo>
                    <a:lnTo>
                      <a:pt x="511" y="1301"/>
                    </a:lnTo>
                    <a:lnTo>
                      <a:pt x="450" y="1280"/>
                    </a:lnTo>
                    <a:lnTo>
                      <a:pt x="390" y="1256"/>
                    </a:lnTo>
                    <a:lnTo>
                      <a:pt x="334" y="1226"/>
                    </a:lnTo>
                    <a:lnTo>
                      <a:pt x="281" y="1192"/>
                    </a:lnTo>
                    <a:lnTo>
                      <a:pt x="232" y="1154"/>
                    </a:lnTo>
                    <a:lnTo>
                      <a:pt x="186" y="1111"/>
                    </a:lnTo>
                    <a:lnTo>
                      <a:pt x="145" y="1065"/>
                    </a:lnTo>
                    <a:lnTo>
                      <a:pt x="109" y="1016"/>
                    </a:lnTo>
                    <a:lnTo>
                      <a:pt x="77" y="963"/>
                    </a:lnTo>
                    <a:lnTo>
                      <a:pt x="50" y="908"/>
                    </a:lnTo>
                    <a:lnTo>
                      <a:pt x="29" y="850"/>
                    </a:lnTo>
                    <a:lnTo>
                      <a:pt x="14" y="789"/>
                    </a:lnTo>
                    <a:lnTo>
                      <a:pt x="4" y="727"/>
                    </a:lnTo>
                    <a:lnTo>
                      <a:pt x="0" y="664"/>
                    </a:lnTo>
                    <a:lnTo>
                      <a:pt x="4" y="600"/>
                    </a:lnTo>
                    <a:lnTo>
                      <a:pt x="14" y="538"/>
                    </a:lnTo>
                    <a:lnTo>
                      <a:pt x="29" y="478"/>
                    </a:lnTo>
                    <a:lnTo>
                      <a:pt x="50" y="420"/>
                    </a:lnTo>
                    <a:lnTo>
                      <a:pt x="77" y="364"/>
                    </a:lnTo>
                    <a:lnTo>
                      <a:pt x="109" y="312"/>
                    </a:lnTo>
                    <a:lnTo>
                      <a:pt x="145" y="263"/>
                    </a:lnTo>
                    <a:lnTo>
                      <a:pt x="186" y="216"/>
                    </a:lnTo>
                    <a:lnTo>
                      <a:pt x="232" y="174"/>
                    </a:lnTo>
                    <a:lnTo>
                      <a:pt x="281" y="136"/>
                    </a:lnTo>
                    <a:lnTo>
                      <a:pt x="334" y="102"/>
                    </a:lnTo>
                    <a:lnTo>
                      <a:pt x="390" y="72"/>
                    </a:lnTo>
                    <a:lnTo>
                      <a:pt x="450" y="47"/>
                    </a:lnTo>
                    <a:lnTo>
                      <a:pt x="511" y="26"/>
                    </a:lnTo>
                    <a:lnTo>
                      <a:pt x="576" y="12"/>
                    </a:lnTo>
                    <a:lnTo>
                      <a:pt x="641" y="3"/>
                    </a:lnTo>
                    <a:lnTo>
                      <a:pt x="711"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sp>
            <p:nvSpPr>
              <p:cNvPr id="24" name="Freeform 19">
                <a:extLst>
                  <a:ext uri="{FF2B5EF4-FFF2-40B4-BE49-F238E27FC236}">
                    <a16:creationId xmlns:a16="http://schemas.microsoft.com/office/drawing/2014/main" id="{B9E2B320-FEB0-2055-BE77-C0300EEBD49A}"/>
                  </a:ext>
                </a:extLst>
              </p:cNvPr>
              <p:cNvSpPr>
                <a:spLocks noEditPoints="1"/>
              </p:cNvSpPr>
              <p:nvPr/>
            </p:nvSpPr>
            <p:spPr bwMode="auto">
              <a:xfrm>
                <a:off x="476" y="1495"/>
                <a:ext cx="808" cy="507"/>
              </a:xfrm>
              <a:custGeom>
                <a:avLst/>
                <a:gdLst>
                  <a:gd name="T0" fmla="*/ 816 w 4040"/>
                  <a:gd name="T1" fmla="*/ 289 h 2024"/>
                  <a:gd name="T2" fmla="*/ 789 w 4040"/>
                  <a:gd name="T3" fmla="*/ 385 h 2024"/>
                  <a:gd name="T4" fmla="*/ 738 w 4040"/>
                  <a:gd name="T5" fmla="*/ 471 h 2024"/>
                  <a:gd name="T6" fmla="*/ 665 w 4040"/>
                  <a:gd name="T7" fmla="*/ 545 h 2024"/>
                  <a:gd name="T8" fmla="*/ 575 w 4040"/>
                  <a:gd name="T9" fmla="*/ 604 h 2024"/>
                  <a:gd name="T10" fmla="*/ 471 w 4040"/>
                  <a:gd name="T11" fmla="*/ 646 h 2024"/>
                  <a:gd name="T12" fmla="*/ 353 w 4040"/>
                  <a:gd name="T13" fmla="*/ 669 h 2024"/>
                  <a:gd name="T14" fmla="*/ 292 w 4040"/>
                  <a:gd name="T15" fmla="*/ 1352 h 2024"/>
                  <a:gd name="T16" fmla="*/ 412 w 4040"/>
                  <a:gd name="T17" fmla="*/ 1364 h 2024"/>
                  <a:gd name="T18" fmla="*/ 524 w 4040"/>
                  <a:gd name="T19" fmla="*/ 1396 h 2024"/>
                  <a:gd name="T20" fmla="*/ 622 w 4040"/>
                  <a:gd name="T21" fmla="*/ 1447 h 2024"/>
                  <a:gd name="T22" fmla="*/ 703 w 4040"/>
                  <a:gd name="T23" fmla="*/ 1514 h 2024"/>
                  <a:gd name="T24" fmla="*/ 766 w 4040"/>
                  <a:gd name="T25" fmla="*/ 1595 h 2024"/>
                  <a:gd name="T26" fmla="*/ 806 w 4040"/>
                  <a:gd name="T27" fmla="*/ 1685 h 2024"/>
                  <a:gd name="T28" fmla="*/ 820 w 4040"/>
                  <a:gd name="T29" fmla="*/ 1785 h 2024"/>
                  <a:gd name="T30" fmla="*/ 3224 w 4040"/>
                  <a:gd name="T31" fmla="*/ 1734 h 2024"/>
                  <a:gd name="T32" fmla="*/ 3252 w 4040"/>
                  <a:gd name="T33" fmla="*/ 1638 h 2024"/>
                  <a:gd name="T34" fmla="*/ 3304 w 4040"/>
                  <a:gd name="T35" fmla="*/ 1553 h 2024"/>
                  <a:gd name="T36" fmla="*/ 3375 w 4040"/>
                  <a:gd name="T37" fmla="*/ 1479 h 2024"/>
                  <a:gd name="T38" fmla="*/ 3466 w 4040"/>
                  <a:gd name="T39" fmla="*/ 1419 h 2024"/>
                  <a:gd name="T40" fmla="*/ 3571 w 4040"/>
                  <a:gd name="T41" fmla="*/ 1378 h 2024"/>
                  <a:gd name="T42" fmla="*/ 3688 w 4040"/>
                  <a:gd name="T43" fmla="*/ 1355 h 2024"/>
                  <a:gd name="T44" fmla="*/ 3749 w 4040"/>
                  <a:gd name="T45" fmla="*/ 672 h 2024"/>
                  <a:gd name="T46" fmla="*/ 3628 w 4040"/>
                  <a:gd name="T47" fmla="*/ 660 h 2024"/>
                  <a:gd name="T48" fmla="*/ 3517 w 4040"/>
                  <a:gd name="T49" fmla="*/ 627 h 2024"/>
                  <a:gd name="T50" fmla="*/ 3419 w 4040"/>
                  <a:gd name="T51" fmla="*/ 576 h 2024"/>
                  <a:gd name="T52" fmla="*/ 3337 w 4040"/>
                  <a:gd name="T53" fmla="*/ 509 h 2024"/>
                  <a:gd name="T54" fmla="*/ 3275 w 4040"/>
                  <a:gd name="T55" fmla="*/ 429 h 2024"/>
                  <a:gd name="T56" fmla="*/ 3234 w 4040"/>
                  <a:gd name="T57" fmla="*/ 338 h 2024"/>
                  <a:gd name="T58" fmla="*/ 3221 w 4040"/>
                  <a:gd name="T59" fmla="*/ 239 h 2024"/>
                  <a:gd name="T60" fmla="*/ 414 w 4040"/>
                  <a:gd name="T61" fmla="*/ 0 h 2024"/>
                  <a:gd name="T62" fmla="*/ 3683 w 4040"/>
                  <a:gd name="T63" fmla="*/ 3 h 2024"/>
                  <a:gd name="T64" fmla="*/ 3788 w 4040"/>
                  <a:gd name="T65" fmla="*/ 26 h 2024"/>
                  <a:gd name="T66" fmla="*/ 3879 w 4040"/>
                  <a:gd name="T67" fmla="*/ 70 h 2024"/>
                  <a:gd name="T68" fmla="*/ 3955 w 4040"/>
                  <a:gd name="T69" fmla="*/ 132 h 2024"/>
                  <a:gd name="T70" fmla="*/ 4008 w 4040"/>
                  <a:gd name="T71" fmla="*/ 207 h 2024"/>
                  <a:gd name="T72" fmla="*/ 4037 w 4040"/>
                  <a:gd name="T73" fmla="*/ 292 h 2024"/>
                  <a:gd name="T74" fmla="*/ 4040 w 4040"/>
                  <a:gd name="T75" fmla="*/ 1685 h 2024"/>
                  <a:gd name="T76" fmla="*/ 4026 w 4040"/>
                  <a:gd name="T77" fmla="*/ 1774 h 2024"/>
                  <a:gd name="T78" fmla="*/ 3985 w 4040"/>
                  <a:gd name="T79" fmla="*/ 1856 h 2024"/>
                  <a:gd name="T80" fmla="*/ 3919 w 4040"/>
                  <a:gd name="T81" fmla="*/ 1925 h 2024"/>
                  <a:gd name="T82" fmla="*/ 3836 w 4040"/>
                  <a:gd name="T83" fmla="*/ 1977 h 2024"/>
                  <a:gd name="T84" fmla="*/ 3737 w 4040"/>
                  <a:gd name="T85" fmla="*/ 2012 h 2024"/>
                  <a:gd name="T86" fmla="*/ 3627 w 4040"/>
                  <a:gd name="T87" fmla="*/ 2024 h 2024"/>
                  <a:gd name="T88" fmla="*/ 358 w 4040"/>
                  <a:gd name="T89" fmla="*/ 2021 h 2024"/>
                  <a:gd name="T90" fmla="*/ 253 w 4040"/>
                  <a:gd name="T91" fmla="*/ 1997 h 2024"/>
                  <a:gd name="T92" fmla="*/ 161 w 4040"/>
                  <a:gd name="T93" fmla="*/ 1953 h 2024"/>
                  <a:gd name="T94" fmla="*/ 87 w 4040"/>
                  <a:gd name="T95" fmla="*/ 1892 h 2024"/>
                  <a:gd name="T96" fmla="*/ 32 w 4040"/>
                  <a:gd name="T97" fmla="*/ 1816 h 2024"/>
                  <a:gd name="T98" fmla="*/ 4 w 4040"/>
                  <a:gd name="T99" fmla="*/ 1731 h 2024"/>
                  <a:gd name="T100" fmla="*/ 0 w 4040"/>
                  <a:gd name="T101" fmla="*/ 339 h 2024"/>
                  <a:gd name="T102" fmla="*/ 15 w 4040"/>
                  <a:gd name="T103" fmla="*/ 249 h 2024"/>
                  <a:gd name="T104" fmla="*/ 57 w 4040"/>
                  <a:gd name="T105" fmla="*/ 168 h 2024"/>
                  <a:gd name="T106" fmla="*/ 121 w 4040"/>
                  <a:gd name="T107" fmla="*/ 100 h 2024"/>
                  <a:gd name="T108" fmla="*/ 206 w 4040"/>
                  <a:gd name="T109" fmla="*/ 46 h 2024"/>
                  <a:gd name="T110" fmla="*/ 303 w 4040"/>
                  <a:gd name="T111" fmla="*/ 12 h 2024"/>
                  <a:gd name="T112" fmla="*/ 414 w 4040"/>
                  <a:gd name="T113"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0" h="2024">
                    <a:moveTo>
                      <a:pt x="820" y="239"/>
                    </a:moveTo>
                    <a:lnTo>
                      <a:pt x="816" y="289"/>
                    </a:lnTo>
                    <a:lnTo>
                      <a:pt x="806" y="338"/>
                    </a:lnTo>
                    <a:lnTo>
                      <a:pt x="789" y="385"/>
                    </a:lnTo>
                    <a:lnTo>
                      <a:pt x="766" y="429"/>
                    </a:lnTo>
                    <a:lnTo>
                      <a:pt x="738" y="471"/>
                    </a:lnTo>
                    <a:lnTo>
                      <a:pt x="703" y="509"/>
                    </a:lnTo>
                    <a:lnTo>
                      <a:pt x="665" y="545"/>
                    </a:lnTo>
                    <a:lnTo>
                      <a:pt x="622" y="576"/>
                    </a:lnTo>
                    <a:lnTo>
                      <a:pt x="575" y="604"/>
                    </a:lnTo>
                    <a:lnTo>
                      <a:pt x="524" y="627"/>
                    </a:lnTo>
                    <a:lnTo>
                      <a:pt x="471" y="646"/>
                    </a:lnTo>
                    <a:lnTo>
                      <a:pt x="412" y="660"/>
                    </a:lnTo>
                    <a:lnTo>
                      <a:pt x="353" y="669"/>
                    </a:lnTo>
                    <a:lnTo>
                      <a:pt x="292" y="672"/>
                    </a:lnTo>
                    <a:lnTo>
                      <a:pt x="292" y="1352"/>
                    </a:lnTo>
                    <a:lnTo>
                      <a:pt x="353" y="1355"/>
                    </a:lnTo>
                    <a:lnTo>
                      <a:pt x="412" y="1364"/>
                    </a:lnTo>
                    <a:lnTo>
                      <a:pt x="471" y="1378"/>
                    </a:lnTo>
                    <a:lnTo>
                      <a:pt x="524" y="1396"/>
                    </a:lnTo>
                    <a:lnTo>
                      <a:pt x="575" y="1419"/>
                    </a:lnTo>
                    <a:lnTo>
                      <a:pt x="622" y="1447"/>
                    </a:lnTo>
                    <a:lnTo>
                      <a:pt x="665" y="1479"/>
                    </a:lnTo>
                    <a:lnTo>
                      <a:pt x="703" y="1514"/>
                    </a:lnTo>
                    <a:lnTo>
                      <a:pt x="738" y="1553"/>
                    </a:lnTo>
                    <a:lnTo>
                      <a:pt x="766" y="1595"/>
                    </a:lnTo>
                    <a:lnTo>
                      <a:pt x="789" y="1638"/>
                    </a:lnTo>
                    <a:lnTo>
                      <a:pt x="806" y="1685"/>
                    </a:lnTo>
                    <a:lnTo>
                      <a:pt x="816" y="1734"/>
                    </a:lnTo>
                    <a:lnTo>
                      <a:pt x="820" y="1785"/>
                    </a:lnTo>
                    <a:lnTo>
                      <a:pt x="3221" y="1785"/>
                    </a:lnTo>
                    <a:lnTo>
                      <a:pt x="3224" y="1734"/>
                    </a:lnTo>
                    <a:lnTo>
                      <a:pt x="3234" y="1685"/>
                    </a:lnTo>
                    <a:lnTo>
                      <a:pt x="3252" y="1638"/>
                    </a:lnTo>
                    <a:lnTo>
                      <a:pt x="3275" y="1595"/>
                    </a:lnTo>
                    <a:lnTo>
                      <a:pt x="3304" y="1553"/>
                    </a:lnTo>
                    <a:lnTo>
                      <a:pt x="3337" y="1514"/>
                    </a:lnTo>
                    <a:lnTo>
                      <a:pt x="3375" y="1479"/>
                    </a:lnTo>
                    <a:lnTo>
                      <a:pt x="3419" y="1447"/>
                    </a:lnTo>
                    <a:lnTo>
                      <a:pt x="3466" y="1419"/>
                    </a:lnTo>
                    <a:lnTo>
                      <a:pt x="3517" y="1396"/>
                    </a:lnTo>
                    <a:lnTo>
                      <a:pt x="3571" y="1378"/>
                    </a:lnTo>
                    <a:lnTo>
                      <a:pt x="3628" y="1364"/>
                    </a:lnTo>
                    <a:lnTo>
                      <a:pt x="3688" y="1355"/>
                    </a:lnTo>
                    <a:lnTo>
                      <a:pt x="3749" y="1352"/>
                    </a:lnTo>
                    <a:lnTo>
                      <a:pt x="3749" y="672"/>
                    </a:lnTo>
                    <a:lnTo>
                      <a:pt x="3688" y="669"/>
                    </a:lnTo>
                    <a:lnTo>
                      <a:pt x="3628" y="660"/>
                    </a:lnTo>
                    <a:lnTo>
                      <a:pt x="3571" y="646"/>
                    </a:lnTo>
                    <a:lnTo>
                      <a:pt x="3517" y="627"/>
                    </a:lnTo>
                    <a:lnTo>
                      <a:pt x="3466" y="604"/>
                    </a:lnTo>
                    <a:lnTo>
                      <a:pt x="3419" y="576"/>
                    </a:lnTo>
                    <a:lnTo>
                      <a:pt x="3375" y="545"/>
                    </a:lnTo>
                    <a:lnTo>
                      <a:pt x="3337" y="509"/>
                    </a:lnTo>
                    <a:lnTo>
                      <a:pt x="3304" y="471"/>
                    </a:lnTo>
                    <a:lnTo>
                      <a:pt x="3275" y="429"/>
                    </a:lnTo>
                    <a:lnTo>
                      <a:pt x="3252" y="385"/>
                    </a:lnTo>
                    <a:lnTo>
                      <a:pt x="3234" y="338"/>
                    </a:lnTo>
                    <a:lnTo>
                      <a:pt x="3224" y="289"/>
                    </a:lnTo>
                    <a:lnTo>
                      <a:pt x="3221" y="239"/>
                    </a:lnTo>
                    <a:lnTo>
                      <a:pt x="820" y="239"/>
                    </a:lnTo>
                    <a:close/>
                    <a:moveTo>
                      <a:pt x="414" y="0"/>
                    </a:moveTo>
                    <a:lnTo>
                      <a:pt x="3627" y="0"/>
                    </a:lnTo>
                    <a:lnTo>
                      <a:pt x="3683" y="3"/>
                    </a:lnTo>
                    <a:lnTo>
                      <a:pt x="3737" y="12"/>
                    </a:lnTo>
                    <a:lnTo>
                      <a:pt x="3788" y="26"/>
                    </a:lnTo>
                    <a:lnTo>
                      <a:pt x="3836" y="46"/>
                    </a:lnTo>
                    <a:lnTo>
                      <a:pt x="3879" y="70"/>
                    </a:lnTo>
                    <a:lnTo>
                      <a:pt x="3919" y="100"/>
                    </a:lnTo>
                    <a:lnTo>
                      <a:pt x="3955" y="132"/>
                    </a:lnTo>
                    <a:lnTo>
                      <a:pt x="3985" y="168"/>
                    </a:lnTo>
                    <a:lnTo>
                      <a:pt x="4008" y="207"/>
                    </a:lnTo>
                    <a:lnTo>
                      <a:pt x="4026" y="249"/>
                    </a:lnTo>
                    <a:lnTo>
                      <a:pt x="4037" y="292"/>
                    </a:lnTo>
                    <a:lnTo>
                      <a:pt x="4040" y="339"/>
                    </a:lnTo>
                    <a:lnTo>
                      <a:pt x="4040" y="1685"/>
                    </a:lnTo>
                    <a:lnTo>
                      <a:pt x="4037" y="1731"/>
                    </a:lnTo>
                    <a:lnTo>
                      <a:pt x="4026" y="1774"/>
                    </a:lnTo>
                    <a:lnTo>
                      <a:pt x="4008" y="1816"/>
                    </a:lnTo>
                    <a:lnTo>
                      <a:pt x="3985" y="1856"/>
                    </a:lnTo>
                    <a:lnTo>
                      <a:pt x="3955" y="1892"/>
                    </a:lnTo>
                    <a:lnTo>
                      <a:pt x="3919" y="1925"/>
                    </a:lnTo>
                    <a:lnTo>
                      <a:pt x="3879" y="1953"/>
                    </a:lnTo>
                    <a:lnTo>
                      <a:pt x="3836" y="1977"/>
                    </a:lnTo>
                    <a:lnTo>
                      <a:pt x="3788" y="1997"/>
                    </a:lnTo>
                    <a:lnTo>
                      <a:pt x="3737" y="2012"/>
                    </a:lnTo>
                    <a:lnTo>
                      <a:pt x="3683" y="2021"/>
                    </a:lnTo>
                    <a:lnTo>
                      <a:pt x="3627" y="2024"/>
                    </a:lnTo>
                    <a:lnTo>
                      <a:pt x="414" y="2024"/>
                    </a:lnTo>
                    <a:lnTo>
                      <a:pt x="358" y="2021"/>
                    </a:lnTo>
                    <a:lnTo>
                      <a:pt x="303" y="2012"/>
                    </a:lnTo>
                    <a:lnTo>
                      <a:pt x="253" y="1997"/>
                    </a:lnTo>
                    <a:lnTo>
                      <a:pt x="206" y="1977"/>
                    </a:lnTo>
                    <a:lnTo>
                      <a:pt x="161" y="1953"/>
                    </a:lnTo>
                    <a:lnTo>
                      <a:pt x="121" y="1925"/>
                    </a:lnTo>
                    <a:lnTo>
                      <a:pt x="87" y="1892"/>
                    </a:lnTo>
                    <a:lnTo>
                      <a:pt x="57" y="1856"/>
                    </a:lnTo>
                    <a:lnTo>
                      <a:pt x="32" y="1816"/>
                    </a:lnTo>
                    <a:lnTo>
                      <a:pt x="15" y="1774"/>
                    </a:lnTo>
                    <a:lnTo>
                      <a:pt x="4" y="1731"/>
                    </a:lnTo>
                    <a:lnTo>
                      <a:pt x="0" y="1685"/>
                    </a:lnTo>
                    <a:lnTo>
                      <a:pt x="0" y="339"/>
                    </a:lnTo>
                    <a:lnTo>
                      <a:pt x="4" y="292"/>
                    </a:lnTo>
                    <a:lnTo>
                      <a:pt x="15" y="249"/>
                    </a:lnTo>
                    <a:lnTo>
                      <a:pt x="32" y="207"/>
                    </a:lnTo>
                    <a:lnTo>
                      <a:pt x="57" y="168"/>
                    </a:lnTo>
                    <a:lnTo>
                      <a:pt x="87" y="132"/>
                    </a:lnTo>
                    <a:lnTo>
                      <a:pt x="121" y="100"/>
                    </a:lnTo>
                    <a:lnTo>
                      <a:pt x="161" y="70"/>
                    </a:lnTo>
                    <a:lnTo>
                      <a:pt x="206" y="46"/>
                    </a:lnTo>
                    <a:lnTo>
                      <a:pt x="253" y="26"/>
                    </a:lnTo>
                    <a:lnTo>
                      <a:pt x="303" y="12"/>
                    </a:lnTo>
                    <a:lnTo>
                      <a:pt x="358" y="3"/>
                    </a:lnTo>
                    <a:lnTo>
                      <a:pt x="414"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5" name="Freeform 20">
                <a:extLst>
                  <a:ext uri="{FF2B5EF4-FFF2-40B4-BE49-F238E27FC236}">
                    <a16:creationId xmlns:a16="http://schemas.microsoft.com/office/drawing/2014/main" id="{C5FFF04A-9D4C-0617-48CA-11889D7F7032}"/>
                  </a:ext>
                </a:extLst>
              </p:cNvPr>
              <p:cNvSpPr>
                <a:spLocks/>
              </p:cNvSpPr>
              <p:nvPr/>
            </p:nvSpPr>
            <p:spPr bwMode="auto">
              <a:xfrm>
                <a:off x="592" y="1698"/>
                <a:ext cx="98" cy="101"/>
              </a:xfrm>
              <a:custGeom>
                <a:avLst/>
                <a:gdLst>
                  <a:gd name="T0" fmla="*/ 246 w 492"/>
                  <a:gd name="T1" fmla="*/ 0 h 403"/>
                  <a:gd name="T2" fmla="*/ 286 w 492"/>
                  <a:gd name="T3" fmla="*/ 3 h 403"/>
                  <a:gd name="T4" fmla="*/ 323 w 492"/>
                  <a:gd name="T5" fmla="*/ 11 h 403"/>
                  <a:gd name="T6" fmla="*/ 359 w 492"/>
                  <a:gd name="T7" fmla="*/ 23 h 403"/>
                  <a:gd name="T8" fmla="*/ 391 w 492"/>
                  <a:gd name="T9" fmla="*/ 39 h 403"/>
                  <a:gd name="T10" fmla="*/ 419 w 492"/>
                  <a:gd name="T11" fmla="*/ 60 h 403"/>
                  <a:gd name="T12" fmla="*/ 444 w 492"/>
                  <a:gd name="T13" fmla="*/ 83 h 403"/>
                  <a:gd name="T14" fmla="*/ 464 w 492"/>
                  <a:gd name="T15" fmla="*/ 109 h 403"/>
                  <a:gd name="T16" fmla="*/ 479 w 492"/>
                  <a:gd name="T17" fmla="*/ 138 h 403"/>
                  <a:gd name="T18" fmla="*/ 489 w 492"/>
                  <a:gd name="T19" fmla="*/ 169 h 403"/>
                  <a:gd name="T20" fmla="*/ 492 w 492"/>
                  <a:gd name="T21" fmla="*/ 202 h 403"/>
                  <a:gd name="T22" fmla="*/ 489 w 492"/>
                  <a:gd name="T23" fmla="*/ 235 h 403"/>
                  <a:gd name="T24" fmla="*/ 479 w 492"/>
                  <a:gd name="T25" fmla="*/ 265 h 403"/>
                  <a:gd name="T26" fmla="*/ 464 w 492"/>
                  <a:gd name="T27" fmla="*/ 295 h 403"/>
                  <a:gd name="T28" fmla="*/ 444 w 492"/>
                  <a:gd name="T29" fmla="*/ 321 h 403"/>
                  <a:gd name="T30" fmla="*/ 419 w 492"/>
                  <a:gd name="T31" fmla="*/ 345 h 403"/>
                  <a:gd name="T32" fmla="*/ 391 w 492"/>
                  <a:gd name="T33" fmla="*/ 365 h 403"/>
                  <a:gd name="T34" fmla="*/ 359 w 492"/>
                  <a:gd name="T35" fmla="*/ 381 h 403"/>
                  <a:gd name="T36" fmla="*/ 323 w 492"/>
                  <a:gd name="T37" fmla="*/ 393 h 403"/>
                  <a:gd name="T38" fmla="*/ 286 w 492"/>
                  <a:gd name="T39" fmla="*/ 401 h 403"/>
                  <a:gd name="T40" fmla="*/ 246 w 492"/>
                  <a:gd name="T41" fmla="*/ 403 h 403"/>
                  <a:gd name="T42" fmla="*/ 205 w 492"/>
                  <a:gd name="T43" fmla="*/ 401 h 403"/>
                  <a:gd name="T44" fmla="*/ 168 w 492"/>
                  <a:gd name="T45" fmla="*/ 393 h 403"/>
                  <a:gd name="T46" fmla="*/ 132 w 492"/>
                  <a:gd name="T47" fmla="*/ 381 h 403"/>
                  <a:gd name="T48" fmla="*/ 100 w 492"/>
                  <a:gd name="T49" fmla="*/ 365 h 403"/>
                  <a:gd name="T50" fmla="*/ 71 w 492"/>
                  <a:gd name="T51" fmla="*/ 345 h 403"/>
                  <a:gd name="T52" fmla="*/ 47 w 492"/>
                  <a:gd name="T53" fmla="*/ 321 h 403"/>
                  <a:gd name="T54" fmla="*/ 27 w 492"/>
                  <a:gd name="T55" fmla="*/ 295 h 403"/>
                  <a:gd name="T56" fmla="*/ 12 w 492"/>
                  <a:gd name="T57" fmla="*/ 265 h 403"/>
                  <a:gd name="T58" fmla="*/ 2 w 492"/>
                  <a:gd name="T59" fmla="*/ 235 h 403"/>
                  <a:gd name="T60" fmla="*/ 0 w 492"/>
                  <a:gd name="T61" fmla="*/ 202 h 403"/>
                  <a:gd name="T62" fmla="*/ 2 w 492"/>
                  <a:gd name="T63" fmla="*/ 169 h 403"/>
                  <a:gd name="T64" fmla="*/ 12 w 492"/>
                  <a:gd name="T65" fmla="*/ 138 h 403"/>
                  <a:gd name="T66" fmla="*/ 27 w 492"/>
                  <a:gd name="T67" fmla="*/ 109 h 403"/>
                  <a:gd name="T68" fmla="*/ 47 w 492"/>
                  <a:gd name="T69" fmla="*/ 83 h 403"/>
                  <a:gd name="T70" fmla="*/ 71 w 492"/>
                  <a:gd name="T71" fmla="*/ 60 h 403"/>
                  <a:gd name="T72" fmla="*/ 100 w 492"/>
                  <a:gd name="T73" fmla="*/ 39 h 403"/>
                  <a:gd name="T74" fmla="*/ 132 w 492"/>
                  <a:gd name="T75" fmla="*/ 23 h 403"/>
                  <a:gd name="T76" fmla="*/ 168 w 492"/>
                  <a:gd name="T77" fmla="*/ 11 h 403"/>
                  <a:gd name="T78" fmla="*/ 205 w 492"/>
                  <a:gd name="T79" fmla="*/ 3 h 403"/>
                  <a:gd name="T80" fmla="*/ 246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6" y="0"/>
                    </a:moveTo>
                    <a:lnTo>
                      <a:pt x="286" y="3"/>
                    </a:lnTo>
                    <a:lnTo>
                      <a:pt x="323" y="11"/>
                    </a:lnTo>
                    <a:lnTo>
                      <a:pt x="359" y="23"/>
                    </a:lnTo>
                    <a:lnTo>
                      <a:pt x="391" y="39"/>
                    </a:lnTo>
                    <a:lnTo>
                      <a:pt x="419" y="60"/>
                    </a:lnTo>
                    <a:lnTo>
                      <a:pt x="444" y="83"/>
                    </a:lnTo>
                    <a:lnTo>
                      <a:pt x="464" y="109"/>
                    </a:lnTo>
                    <a:lnTo>
                      <a:pt x="479" y="138"/>
                    </a:lnTo>
                    <a:lnTo>
                      <a:pt x="489" y="169"/>
                    </a:lnTo>
                    <a:lnTo>
                      <a:pt x="492" y="202"/>
                    </a:lnTo>
                    <a:lnTo>
                      <a:pt x="489" y="235"/>
                    </a:lnTo>
                    <a:lnTo>
                      <a:pt x="479" y="265"/>
                    </a:lnTo>
                    <a:lnTo>
                      <a:pt x="464" y="295"/>
                    </a:lnTo>
                    <a:lnTo>
                      <a:pt x="444" y="321"/>
                    </a:lnTo>
                    <a:lnTo>
                      <a:pt x="419" y="345"/>
                    </a:lnTo>
                    <a:lnTo>
                      <a:pt x="391" y="365"/>
                    </a:lnTo>
                    <a:lnTo>
                      <a:pt x="359" y="381"/>
                    </a:lnTo>
                    <a:lnTo>
                      <a:pt x="323" y="393"/>
                    </a:lnTo>
                    <a:lnTo>
                      <a:pt x="286" y="401"/>
                    </a:lnTo>
                    <a:lnTo>
                      <a:pt x="246" y="403"/>
                    </a:lnTo>
                    <a:lnTo>
                      <a:pt x="205" y="401"/>
                    </a:lnTo>
                    <a:lnTo>
                      <a:pt x="168" y="393"/>
                    </a:lnTo>
                    <a:lnTo>
                      <a:pt x="132" y="381"/>
                    </a:lnTo>
                    <a:lnTo>
                      <a:pt x="100" y="365"/>
                    </a:lnTo>
                    <a:lnTo>
                      <a:pt x="71" y="345"/>
                    </a:lnTo>
                    <a:lnTo>
                      <a:pt x="47" y="321"/>
                    </a:lnTo>
                    <a:lnTo>
                      <a:pt x="27" y="295"/>
                    </a:lnTo>
                    <a:lnTo>
                      <a:pt x="12" y="265"/>
                    </a:lnTo>
                    <a:lnTo>
                      <a:pt x="2" y="235"/>
                    </a:lnTo>
                    <a:lnTo>
                      <a:pt x="0" y="202"/>
                    </a:lnTo>
                    <a:lnTo>
                      <a:pt x="2" y="169"/>
                    </a:lnTo>
                    <a:lnTo>
                      <a:pt x="12" y="138"/>
                    </a:lnTo>
                    <a:lnTo>
                      <a:pt x="27" y="109"/>
                    </a:lnTo>
                    <a:lnTo>
                      <a:pt x="47" y="83"/>
                    </a:lnTo>
                    <a:lnTo>
                      <a:pt x="71" y="60"/>
                    </a:lnTo>
                    <a:lnTo>
                      <a:pt x="100" y="39"/>
                    </a:lnTo>
                    <a:lnTo>
                      <a:pt x="132" y="23"/>
                    </a:lnTo>
                    <a:lnTo>
                      <a:pt x="168" y="11"/>
                    </a:lnTo>
                    <a:lnTo>
                      <a:pt x="205" y="3"/>
                    </a:lnTo>
                    <a:lnTo>
                      <a:pt x="24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6" name="Freeform 21">
                <a:extLst>
                  <a:ext uri="{FF2B5EF4-FFF2-40B4-BE49-F238E27FC236}">
                    <a16:creationId xmlns:a16="http://schemas.microsoft.com/office/drawing/2014/main" id="{CB8F2F49-330B-929D-755D-394FB931FF12}"/>
                  </a:ext>
                </a:extLst>
              </p:cNvPr>
              <p:cNvSpPr>
                <a:spLocks/>
              </p:cNvSpPr>
              <p:nvPr/>
            </p:nvSpPr>
            <p:spPr bwMode="auto">
              <a:xfrm>
                <a:off x="1070" y="1698"/>
                <a:ext cx="98" cy="101"/>
              </a:xfrm>
              <a:custGeom>
                <a:avLst/>
                <a:gdLst>
                  <a:gd name="T0" fmla="*/ 247 w 492"/>
                  <a:gd name="T1" fmla="*/ 0 h 403"/>
                  <a:gd name="T2" fmla="*/ 286 w 492"/>
                  <a:gd name="T3" fmla="*/ 3 h 403"/>
                  <a:gd name="T4" fmla="*/ 324 w 492"/>
                  <a:gd name="T5" fmla="*/ 11 h 403"/>
                  <a:gd name="T6" fmla="*/ 359 w 492"/>
                  <a:gd name="T7" fmla="*/ 23 h 403"/>
                  <a:gd name="T8" fmla="*/ 392 w 492"/>
                  <a:gd name="T9" fmla="*/ 39 h 403"/>
                  <a:gd name="T10" fmla="*/ 420 w 492"/>
                  <a:gd name="T11" fmla="*/ 60 h 403"/>
                  <a:gd name="T12" fmla="*/ 445 w 492"/>
                  <a:gd name="T13" fmla="*/ 83 h 403"/>
                  <a:gd name="T14" fmla="*/ 465 w 492"/>
                  <a:gd name="T15" fmla="*/ 109 h 403"/>
                  <a:gd name="T16" fmla="*/ 480 w 492"/>
                  <a:gd name="T17" fmla="*/ 138 h 403"/>
                  <a:gd name="T18" fmla="*/ 489 w 492"/>
                  <a:gd name="T19" fmla="*/ 169 h 403"/>
                  <a:gd name="T20" fmla="*/ 492 w 492"/>
                  <a:gd name="T21" fmla="*/ 202 h 403"/>
                  <a:gd name="T22" fmla="*/ 489 w 492"/>
                  <a:gd name="T23" fmla="*/ 235 h 403"/>
                  <a:gd name="T24" fmla="*/ 480 w 492"/>
                  <a:gd name="T25" fmla="*/ 265 h 403"/>
                  <a:gd name="T26" fmla="*/ 465 w 492"/>
                  <a:gd name="T27" fmla="*/ 295 h 403"/>
                  <a:gd name="T28" fmla="*/ 445 w 492"/>
                  <a:gd name="T29" fmla="*/ 321 h 403"/>
                  <a:gd name="T30" fmla="*/ 420 w 492"/>
                  <a:gd name="T31" fmla="*/ 345 h 403"/>
                  <a:gd name="T32" fmla="*/ 392 w 492"/>
                  <a:gd name="T33" fmla="*/ 365 h 403"/>
                  <a:gd name="T34" fmla="*/ 359 w 492"/>
                  <a:gd name="T35" fmla="*/ 381 h 403"/>
                  <a:gd name="T36" fmla="*/ 324 w 492"/>
                  <a:gd name="T37" fmla="*/ 393 h 403"/>
                  <a:gd name="T38" fmla="*/ 286 w 492"/>
                  <a:gd name="T39" fmla="*/ 401 h 403"/>
                  <a:gd name="T40" fmla="*/ 247 w 492"/>
                  <a:gd name="T41" fmla="*/ 403 h 403"/>
                  <a:gd name="T42" fmla="*/ 206 w 492"/>
                  <a:gd name="T43" fmla="*/ 401 h 403"/>
                  <a:gd name="T44" fmla="*/ 169 w 492"/>
                  <a:gd name="T45" fmla="*/ 393 h 403"/>
                  <a:gd name="T46" fmla="*/ 133 w 492"/>
                  <a:gd name="T47" fmla="*/ 381 h 403"/>
                  <a:gd name="T48" fmla="*/ 101 w 492"/>
                  <a:gd name="T49" fmla="*/ 365 h 403"/>
                  <a:gd name="T50" fmla="*/ 72 w 492"/>
                  <a:gd name="T51" fmla="*/ 345 h 403"/>
                  <a:gd name="T52" fmla="*/ 47 w 492"/>
                  <a:gd name="T53" fmla="*/ 321 h 403"/>
                  <a:gd name="T54" fmla="*/ 28 w 492"/>
                  <a:gd name="T55" fmla="*/ 295 h 403"/>
                  <a:gd name="T56" fmla="*/ 13 w 492"/>
                  <a:gd name="T57" fmla="*/ 265 h 403"/>
                  <a:gd name="T58" fmla="*/ 3 w 492"/>
                  <a:gd name="T59" fmla="*/ 235 h 403"/>
                  <a:gd name="T60" fmla="*/ 0 w 492"/>
                  <a:gd name="T61" fmla="*/ 202 h 403"/>
                  <a:gd name="T62" fmla="*/ 3 w 492"/>
                  <a:gd name="T63" fmla="*/ 169 h 403"/>
                  <a:gd name="T64" fmla="*/ 13 w 492"/>
                  <a:gd name="T65" fmla="*/ 138 h 403"/>
                  <a:gd name="T66" fmla="*/ 28 w 492"/>
                  <a:gd name="T67" fmla="*/ 109 h 403"/>
                  <a:gd name="T68" fmla="*/ 47 w 492"/>
                  <a:gd name="T69" fmla="*/ 83 h 403"/>
                  <a:gd name="T70" fmla="*/ 72 w 492"/>
                  <a:gd name="T71" fmla="*/ 60 h 403"/>
                  <a:gd name="T72" fmla="*/ 101 w 492"/>
                  <a:gd name="T73" fmla="*/ 39 h 403"/>
                  <a:gd name="T74" fmla="*/ 133 w 492"/>
                  <a:gd name="T75" fmla="*/ 23 h 403"/>
                  <a:gd name="T76" fmla="*/ 169 w 492"/>
                  <a:gd name="T77" fmla="*/ 11 h 403"/>
                  <a:gd name="T78" fmla="*/ 206 w 492"/>
                  <a:gd name="T79" fmla="*/ 3 h 403"/>
                  <a:gd name="T80" fmla="*/ 247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7" y="0"/>
                    </a:moveTo>
                    <a:lnTo>
                      <a:pt x="286" y="3"/>
                    </a:lnTo>
                    <a:lnTo>
                      <a:pt x="324" y="11"/>
                    </a:lnTo>
                    <a:lnTo>
                      <a:pt x="359" y="23"/>
                    </a:lnTo>
                    <a:lnTo>
                      <a:pt x="392" y="39"/>
                    </a:lnTo>
                    <a:lnTo>
                      <a:pt x="420" y="60"/>
                    </a:lnTo>
                    <a:lnTo>
                      <a:pt x="445" y="83"/>
                    </a:lnTo>
                    <a:lnTo>
                      <a:pt x="465" y="109"/>
                    </a:lnTo>
                    <a:lnTo>
                      <a:pt x="480" y="138"/>
                    </a:lnTo>
                    <a:lnTo>
                      <a:pt x="489" y="169"/>
                    </a:lnTo>
                    <a:lnTo>
                      <a:pt x="492" y="202"/>
                    </a:lnTo>
                    <a:lnTo>
                      <a:pt x="489" y="235"/>
                    </a:lnTo>
                    <a:lnTo>
                      <a:pt x="480" y="265"/>
                    </a:lnTo>
                    <a:lnTo>
                      <a:pt x="465" y="295"/>
                    </a:lnTo>
                    <a:lnTo>
                      <a:pt x="445" y="321"/>
                    </a:lnTo>
                    <a:lnTo>
                      <a:pt x="420" y="345"/>
                    </a:lnTo>
                    <a:lnTo>
                      <a:pt x="392" y="365"/>
                    </a:lnTo>
                    <a:lnTo>
                      <a:pt x="359" y="381"/>
                    </a:lnTo>
                    <a:lnTo>
                      <a:pt x="324" y="393"/>
                    </a:lnTo>
                    <a:lnTo>
                      <a:pt x="286" y="401"/>
                    </a:lnTo>
                    <a:lnTo>
                      <a:pt x="247" y="403"/>
                    </a:lnTo>
                    <a:lnTo>
                      <a:pt x="206" y="401"/>
                    </a:lnTo>
                    <a:lnTo>
                      <a:pt x="169" y="393"/>
                    </a:lnTo>
                    <a:lnTo>
                      <a:pt x="133" y="381"/>
                    </a:lnTo>
                    <a:lnTo>
                      <a:pt x="101" y="365"/>
                    </a:lnTo>
                    <a:lnTo>
                      <a:pt x="72" y="345"/>
                    </a:lnTo>
                    <a:lnTo>
                      <a:pt x="47" y="321"/>
                    </a:lnTo>
                    <a:lnTo>
                      <a:pt x="28" y="295"/>
                    </a:lnTo>
                    <a:lnTo>
                      <a:pt x="13" y="265"/>
                    </a:lnTo>
                    <a:lnTo>
                      <a:pt x="3" y="235"/>
                    </a:lnTo>
                    <a:lnTo>
                      <a:pt x="0" y="202"/>
                    </a:lnTo>
                    <a:lnTo>
                      <a:pt x="3" y="169"/>
                    </a:lnTo>
                    <a:lnTo>
                      <a:pt x="13" y="138"/>
                    </a:lnTo>
                    <a:lnTo>
                      <a:pt x="28" y="109"/>
                    </a:lnTo>
                    <a:lnTo>
                      <a:pt x="47" y="83"/>
                    </a:lnTo>
                    <a:lnTo>
                      <a:pt x="72" y="60"/>
                    </a:lnTo>
                    <a:lnTo>
                      <a:pt x="101" y="39"/>
                    </a:lnTo>
                    <a:lnTo>
                      <a:pt x="133" y="23"/>
                    </a:lnTo>
                    <a:lnTo>
                      <a:pt x="169" y="11"/>
                    </a:lnTo>
                    <a:lnTo>
                      <a:pt x="206" y="3"/>
                    </a:lnTo>
                    <a:lnTo>
                      <a:pt x="247"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grpSp>
      </p:grpSp>
      <p:grpSp>
        <p:nvGrpSpPr>
          <p:cNvPr id="34824" name="Group 4">
            <a:extLst>
              <a:ext uri="{FF2B5EF4-FFF2-40B4-BE49-F238E27FC236}">
                <a16:creationId xmlns:a16="http://schemas.microsoft.com/office/drawing/2014/main" id="{C2327D36-93F8-FE6E-5551-52C751CDAA25}"/>
              </a:ext>
            </a:extLst>
          </p:cNvPr>
          <p:cNvGrpSpPr>
            <a:grpSpLocks noChangeAspect="1"/>
          </p:cNvGrpSpPr>
          <p:nvPr/>
        </p:nvGrpSpPr>
        <p:grpSpPr bwMode="auto">
          <a:xfrm>
            <a:off x="3994150" y="2611438"/>
            <a:ext cx="1201738" cy="1035050"/>
            <a:chOff x="2793" y="1457"/>
            <a:chExt cx="903" cy="778"/>
          </a:xfrm>
        </p:grpSpPr>
        <p:sp>
          <p:nvSpPr>
            <p:cNvPr id="30" name="AutoShape 3">
              <a:extLst>
                <a:ext uri="{FF2B5EF4-FFF2-40B4-BE49-F238E27FC236}">
                  <a16:creationId xmlns:a16="http://schemas.microsoft.com/office/drawing/2014/main" id="{CCFFE365-E9F1-4A49-DA97-E7B83F9FCDE9}"/>
                </a:ext>
              </a:extLst>
            </p:cNvPr>
            <p:cNvSpPr>
              <a:spLocks noChangeAspect="1" noChangeArrowheads="1" noTextEdit="1"/>
            </p:cNvSpPr>
            <p:nvPr/>
          </p:nvSpPr>
          <p:spPr bwMode="auto">
            <a:xfrm>
              <a:off x="2793" y="1457"/>
              <a:ext cx="903" cy="778"/>
            </a:xfrm>
            <a:prstGeom prst="rect">
              <a:avLst/>
            </a:prstGeom>
            <a:noFill/>
            <a:ln>
              <a:noFill/>
            </a:ln>
          </p:spPr>
          <p:txBody>
            <a:bodyPr lIns="68580" tIns="34290" rIns="68580" bIns="34290"/>
            <a:lstStyle/>
            <a:p>
              <a:pPr eaLnBrk="1" hangingPunct="1">
                <a:defRPr/>
              </a:pPr>
              <a:endParaRPr lang="en-ZA" sz="3750"/>
            </a:p>
          </p:txBody>
        </p:sp>
        <p:sp>
          <p:nvSpPr>
            <p:cNvPr id="31" name="Freeform 6">
              <a:extLst>
                <a:ext uri="{FF2B5EF4-FFF2-40B4-BE49-F238E27FC236}">
                  <a16:creationId xmlns:a16="http://schemas.microsoft.com/office/drawing/2014/main" id="{2AAD2D97-CC01-5BF6-3527-2246C47719C4}"/>
                </a:ext>
              </a:extLst>
            </p:cNvPr>
            <p:cNvSpPr>
              <a:spLocks noEditPoints="1"/>
            </p:cNvSpPr>
            <p:nvPr/>
          </p:nvSpPr>
          <p:spPr bwMode="auto">
            <a:xfrm>
              <a:off x="3098" y="1459"/>
              <a:ext cx="588" cy="586"/>
            </a:xfrm>
            <a:custGeom>
              <a:avLst/>
              <a:gdLst>
                <a:gd name="T0" fmla="*/ 1116 w 2351"/>
                <a:gd name="T1" fmla="*/ 1514 h 2345"/>
                <a:gd name="T2" fmla="*/ 1046 w 2351"/>
                <a:gd name="T3" fmla="*/ 1564 h 2345"/>
                <a:gd name="T4" fmla="*/ 1007 w 2351"/>
                <a:gd name="T5" fmla="*/ 1644 h 2345"/>
                <a:gd name="T6" fmla="*/ 1016 w 2351"/>
                <a:gd name="T7" fmla="*/ 1734 h 2345"/>
                <a:gd name="T8" fmla="*/ 1065 w 2351"/>
                <a:gd name="T9" fmla="*/ 1805 h 2345"/>
                <a:gd name="T10" fmla="*/ 1145 w 2351"/>
                <a:gd name="T11" fmla="*/ 1842 h 2345"/>
                <a:gd name="T12" fmla="*/ 1235 w 2351"/>
                <a:gd name="T13" fmla="*/ 1834 h 2345"/>
                <a:gd name="T14" fmla="*/ 1306 w 2351"/>
                <a:gd name="T15" fmla="*/ 1784 h 2345"/>
                <a:gd name="T16" fmla="*/ 1343 w 2351"/>
                <a:gd name="T17" fmla="*/ 1705 h 2345"/>
                <a:gd name="T18" fmla="*/ 1336 w 2351"/>
                <a:gd name="T19" fmla="*/ 1615 h 2345"/>
                <a:gd name="T20" fmla="*/ 1285 w 2351"/>
                <a:gd name="T21" fmla="*/ 1544 h 2345"/>
                <a:gd name="T22" fmla="*/ 1207 w 2351"/>
                <a:gd name="T23" fmla="*/ 1506 h 2345"/>
                <a:gd name="T24" fmla="*/ 1145 w 2351"/>
                <a:gd name="T25" fmla="*/ 442 h 2345"/>
                <a:gd name="T26" fmla="*/ 1065 w 2351"/>
                <a:gd name="T27" fmla="*/ 479 h 2345"/>
                <a:gd name="T28" fmla="*/ 1016 w 2351"/>
                <a:gd name="T29" fmla="*/ 550 h 2345"/>
                <a:gd name="T30" fmla="*/ 1007 w 2351"/>
                <a:gd name="T31" fmla="*/ 639 h 2345"/>
                <a:gd name="T32" fmla="*/ 1046 w 2351"/>
                <a:gd name="T33" fmla="*/ 719 h 2345"/>
                <a:gd name="T34" fmla="*/ 1116 w 2351"/>
                <a:gd name="T35" fmla="*/ 769 h 2345"/>
                <a:gd name="T36" fmla="*/ 1207 w 2351"/>
                <a:gd name="T37" fmla="*/ 777 h 2345"/>
                <a:gd name="T38" fmla="*/ 1285 w 2351"/>
                <a:gd name="T39" fmla="*/ 740 h 2345"/>
                <a:gd name="T40" fmla="*/ 1336 w 2351"/>
                <a:gd name="T41" fmla="*/ 669 h 2345"/>
                <a:gd name="T42" fmla="*/ 1343 w 2351"/>
                <a:gd name="T43" fmla="*/ 578 h 2345"/>
                <a:gd name="T44" fmla="*/ 1306 w 2351"/>
                <a:gd name="T45" fmla="*/ 500 h 2345"/>
                <a:gd name="T46" fmla="*/ 1235 w 2351"/>
                <a:gd name="T47" fmla="*/ 449 h 2345"/>
                <a:gd name="T48" fmla="*/ 1166 w 2351"/>
                <a:gd name="T49" fmla="*/ 0 h 2345"/>
                <a:gd name="T50" fmla="*/ 1280 w 2351"/>
                <a:gd name="T51" fmla="*/ 16 h 2345"/>
                <a:gd name="T52" fmla="*/ 1379 w 2351"/>
                <a:gd name="T53" fmla="*/ 79 h 2345"/>
                <a:gd name="T54" fmla="*/ 2319 w 2351"/>
                <a:gd name="T55" fmla="*/ 1033 h 2345"/>
                <a:gd name="T56" fmla="*/ 2351 w 2351"/>
                <a:gd name="T57" fmla="*/ 1144 h 2345"/>
                <a:gd name="T58" fmla="*/ 2335 w 2351"/>
                <a:gd name="T59" fmla="*/ 1256 h 2345"/>
                <a:gd name="T60" fmla="*/ 2272 w 2351"/>
                <a:gd name="T61" fmla="*/ 1357 h 2345"/>
                <a:gd name="T62" fmla="*/ 1296 w 2351"/>
                <a:gd name="T63" fmla="*/ 2313 h 2345"/>
                <a:gd name="T64" fmla="*/ 1186 w 2351"/>
                <a:gd name="T65" fmla="*/ 2345 h 2345"/>
                <a:gd name="T66" fmla="*/ 1072 w 2351"/>
                <a:gd name="T67" fmla="*/ 2329 h 2345"/>
                <a:gd name="T68" fmla="*/ 972 w 2351"/>
                <a:gd name="T69" fmla="*/ 2265 h 2345"/>
                <a:gd name="T70" fmla="*/ 665 w 2351"/>
                <a:gd name="T71" fmla="*/ 1491 h 2345"/>
                <a:gd name="T72" fmla="*/ 622 w 2351"/>
                <a:gd name="T73" fmla="*/ 1379 h 2345"/>
                <a:gd name="T74" fmla="*/ 539 w 2351"/>
                <a:gd name="T75" fmla="*/ 1297 h 2345"/>
                <a:gd name="T76" fmla="*/ 427 w 2351"/>
                <a:gd name="T77" fmla="*/ 1254 h 2345"/>
                <a:gd name="T78" fmla="*/ 4 w 2351"/>
                <a:gd name="T79" fmla="*/ 1216 h 2345"/>
                <a:gd name="T80" fmla="*/ 9 w 2351"/>
                <a:gd name="T81" fmla="*/ 1112 h 2345"/>
                <a:gd name="T82" fmla="*/ 56 w 2351"/>
                <a:gd name="T83" fmla="*/ 1016 h 2345"/>
                <a:gd name="T84" fmla="*/ 1022 w 2351"/>
                <a:gd name="T85" fmla="*/ 53 h 2345"/>
                <a:gd name="T86" fmla="*/ 1128 w 2351"/>
                <a:gd name="T87" fmla="*/ 5 h 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1" h="2345">
                  <a:moveTo>
                    <a:pt x="1176" y="1504"/>
                  </a:moveTo>
                  <a:lnTo>
                    <a:pt x="1145" y="1506"/>
                  </a:lnTo>
                  <a:lnTo>
                    <a:pt x="1116" y="1514"/>
                  </a:lnTo>
                  <a:lnTo>
                    <a:pt x="1089" y="1527"/>
                  </a:lnTo>
                  <a:lnTo>
                    <a:pt x="1065" y="1544"/>
                  </a:lnTo>
                  <a:lnTo>
                    <a:pt x="1046" y="1564"/>
                  </a:lnTo>
                  <a:lnTo>
                    <a:pt x="1028" y="1588"/>
                  </a:lnTo>
                  <a:lnTo>
                    <a:pt x="1016" y="1615"/>
                  </a:lnTo>
                  <a:lnTo>
                    <a:pt x="1007" y="1644"/>
                  </a:lnTo>
                  <a:lnTo>
                    <a:pt x="1005" y="1675"/>
                  </a:lnTo>
                  <a:lnTo>
                    <a:pt x="1007" y="1705"/>
                  </a:lnTo>
                  <a:lnTo>
                    <a:pt x="1016" y="1734"/>
                  </a:lnTo>
                  <a:lnTo>
                    <a:pt x="1028" y="1760"/>
                  </a:lnTo>
                  <a:lnTo>
                    <a:pt x="1046" y="1784"/>
                  </a:lnTo>
                  <a:lnTo>
                    <a:pt x="1065" y="1805"/>
                  </a:lnTo>
                  <a:lnTo>
                    <a:pt x="1089" y="1821"/>
                  </a:lnTo>
                  <a:lnTo>
                    <a:pt x="1116" y="1834"/>
                  </a:lnTo>
                  <a:lnTo>
                    <a:pt x="1145" y="1842"/>
                  </a:lnTo>
                  <a:lnTo>
                    <a:pt x="1176" y="1844"/>
                  </a:lnTo>
                  <a:lnTo>
                    <a:pt x="1207" y="1842"/>
                  </a:lnTo>
                  <a:lnTo>
                    <a:pt x="1235" y="1834"/>
                  </a:lnTo>
                  <a:lnTo>
                    <a:pt x="1261" y="1821"/>
                  </a:lnTo>
                  <a:lnTo>
                    <a:pt x="1285" y="1805"/>
                  </a:lnTo>
                  <a:lnTo>
                    <a:pt x="1306" y="1784"/>
                  </a:lnTo>
                  <a:lnTo>
                    <a:pt x="1323" y="1760"/>
                  </a:lnTo>
                  <a:lnTo>
                    <a:pt x="1336" y="1734"/>
                  </a:lnTo>
                  <a:lnTo>
                    <a:pt x="1343" y="1705"/>
                  </a:lnTo>
                  <a:lnTo>
                    <a:pt x="1347" y="1675"/>
                  </a:lnTo>
                  <a:lnTo>
                    <a:pt x="1343" y="1644"/>
                  </a:lnTo>
                  <a:lnTo>
                    <a:pt x="1336" y="1615"/>
                  </a:lnTo>
                  <a:lnTo>
                    <a:pt x="1323" y="1588"/>
                  </a:lnTo>
                  <a:lnTo>
                    <a:pt x="1306" y="1564"/>
                  </a:lnTo>
                  <a:lnTo>
                    <a:pt x="1285" y="1544"/>
                  </a:lnTo>
                  <a:lnTo>
                    <a:pt x="1261" y="1527"/>
                  </a:lnTo>
                  <a:lnTo>
                    <a:pt x="1235" y="1514"/>
                  </a:lnTo>
                  <a:lnTo>
                    <a:pt x="1207" y="1506"/>
                  </a:lnTo>
                  <a:lnTo>
                    <a:pt x="1176" y="1504"/>
                  </a:lnTo>
                  <a:close/>
                  <a:moveTo>
                    <a:pt x="1176" y="439"/>
                  </a:moveTo>
                  <a:lnTo>
                    <a:pt x="1145" y="442"/>
                  </a:lnTo>
                  <a:lnTo>
                    <a:pt x="1116" y="449"/>
                  </a:lnTo>
                  <a:lnTo>
                    <a:pt x="1089" y="463"/>
                  </a:lnTo>
                  <a:lnTo>
                    <a:pt x="1065" y="479"/>
                  </a:lnTo>
                  <a:lnTo>
                    <a:pt x="1046" y="500"/>
                  </a:lnTo>
                  <a:lnTo>
                    <a:pt x="1028" y="524"/>
                  </a:lnTo>
                  <a:lnTo>
                    <a:pt x="1016" y="550"/>
                  </a:lnTo>
                  <a:lnTo>
                    <a:pt x="1007" y="578"/>
                  </a:lnTo>
                  <a:lnTo>
                    <a:pt x="1005" y="609"/>
                  </a:lnTo>
                  <a:lnTo>
                    <a:pt x="1007" y="639"/>
                  </a:lnTo>
                  <a:lnTo>
                    <a:pt x="1016" y="669"/>
                  </a:lnTo>
                  <a:lnTo>
                    <a:pt x="1028" y="695"/>
                  </a:lnTo>
                  <a:lnTo>
                    <a:pt x="1046" y="719"/>
                  </a:lnTo>
                  <a:lnTo>
                    <a:pt x="1065" y="740"/>
                  </a:lnTo>
                  <a:lnTo>
                    <a:pt x="1089" y="756"/>
                  </a:lnTo>
                  <a:lnTo>
                    <a:pt x="1116" y="769"/>
                  </a:lnTo>
                  <a:lnTo>
                    <a:pt x="1145" y="777"/>
                  </a:lnTo>
                  <a:lnTo>
                    <a:pt x="1176" y="779"/>
                  </a:lnTo>
                  <a:lnTo>
                    <a:pt x="1207" y="777"/>
                  </a:lnTo>
                  <a:lnTo>
                    <a:pt x="1235" y="769"/>
                  </a:lnTo>
                  <a:lnTo>
                    <a:pt x="1261" y="756"/>
                  </a:lnTo>
                  <a:lnTo>
                    <a:pt x="1285" y="740"/>
                  </a:lnTo>
                  <a:lnTo>
                    <a:pt x="1306" y="719"/>
                  </a:lnTo>
                  <a:lnTo>
                    <a:pt x="1323" y="695"/>
                  </a:lnTo>
                  <a:lnTo>
                    <a:pt x="1336" y="669"/>
                  </a:lnTo>
                  <a:lnTo>
                    <a:pt x="1343" y="639"/>
                  </a:lnTo>
                  <a:lnTo>
                    <a:pt x="1347" y="609"/>
                  </a:lnTo>
                  <a:lnTo>
                    <a:pt x="1343" y="578"/>
                  </a:lnTo>
                  <a:lnTo>
                    <a:pt x="1336" y="550"/>
                  </a:lnTo>
                  <a:lnTo>
                    <a:pt x="1323" y="524"/>
                  </a:lnTo>
                  <a:lnTo>
                    <a:pt x="1306" y="500"/>
                  </a:lnTo>
                  <a:lnTo>
                    <a:pt x="1285" y="479"/>
                  </a:lnTo>
                  <a:lnTo>
                    <a:pt x="1261" y="463"/>
                  </a:lnTo>
                  <a:lnTo>
                    <a:pt x="1235" y="449"/>
                  </a:lnTo>
                  <a:lnTo>
                    <a:pt x="1207" y="442"/>
                  </a:lnTo>
                  <a:lnTo>
                    <a:pt x="1176" y="439"/>
                  </a:lnTo>
                  <a:close/>
                  <a:moveTo>
                    <a:pt x="1166" y="0"/>
                  </a:moveTo>
                  <a:lnTo>
                    <a:pt x="1204" y="0"/>
                  </a:lnTo>
                  <a:lnTo>
                    <a:pt x="1243" y="5"/>
                  </a:lnTo>
                  <a:lnTo>
                    <a:pt x="1280" y="16"/>
                  </a:lnTo>
                  <a:lnTo>
                    <a:pt x="1315" y="31"/>
                  </a:lnTo>
                  <a:lnTo>
                    <a:pt x="1349" y="53"/>
                  </a:lnTo>
                  <a:lnTo>
                    <a:pt x="1379" y="79"/>
                  </a:lnTo>
                  <a:lnTo>
                    <a:pt x="2272" y="969"/>
                  </a:lnTo>
                  <a:lnTo>
                    <a:pt x="2298" y="1000"/>
                  </a:lnTo>
                  <a:lnTo>
                    <a:pt x="2319" y="1033"/>
                  </a:lnTo>
                  <a:lnTo>
                    <a:pt x="2335" y="1069"/>
                  </a:lnTo>
                  <a:lnTo>
                    <a:pt x="2346" y="1106"/>
                  </a:lnTo>
                  <a:lnTo>
                    <a:pt x="2351" y="1144"/>
                  </a:lnTo>
                  <a:lnTo>
                    <a:pt x="2351" y="1182"/>
                  </a:lnTo>
                  <a:lnTo>
                    <a:pt x="2346" y="1220"/>
                  </a:lnTo>
                  <a:lnTo>
                    <a:pt x="2335" y="1256"/>
                  </a:lnTo>
                  <a:lnTo>
                    <a:pt x="2319" y="1292"/>
                  </a:lnTo>
                  <a:lnTo>
                    <a:pt x="2298" y="1326"/>
                  </a:lnTo>
                  <a:lnTo>
                    <a:pt x="2272" y="1357"/>
                  </a:lnTo>
                  <a:lnTo>
                    <a:pt x="1361" y="2265"/>
                  </a:lnTo>
                  <a:lnTo>
                    <a:pt x="1329" y="2292"/>
                  </a:lnTo>
                  <a:lnTo>
                    <a:pt x="1296" y="2313"/>
                  </a:lnTo>
                  <a:lnTo>
                    <a:pt x="1260" y="2329"/>
                  </a:lnTo>
                  <a:lnTo>
                    <a:pt x="1223" y="2340"/>
                  </a:lnTo>
                  <a:lnTo>
                    <a:pt x="1186" y="2345"/>
                  </a:lnTo>
                  <a:lnTo>
                    <a:pt x="1147" y="2345"/>
                  </a:lnTo>
                  <a:lnTo>
                    <a:pt x="1109" y="2340"/>
                  </a:lnTo>
                  <a:lnTo>
                    <a:pt x="1072" y="2329"/>
                  </a:lnTo>
                  <a:lnTo>
                    <a:pt x="1036" y="2313"/>
                  </a:lnTo>
                  <a:lnTo>
                    <a:pt x="1003" y="2292"/>
                  </a:lnTo>
                  <a:lnTo>
                    <a:pt x="972" y="2265"/>
                  </a:lnTo>
                  <a:lnTo>
                    <a:pt x="667" y="1962"/>
                  </a:lnTo>
                  <a:lnTo>
                    <a:pt x="667" y="1533"/>
                  </a:lnTo>
                  <a:lnTo>
                    <a:pt x="665" y="1491"/>
                  </a:lnTo>
                  <a:lnTo>
                    <a:pt x="655" y="1451"/>
                  </a:lnTo>
                  <a:lnTo>
                    <a:pt x="641" y="1414"/>
                  </a:lnTo>
                  <a:lnTo>
                    <a:pt x="622" y="1379"/>
                  </a:lnTo>
                  <a:lnTo>
                    <a:pt x="598" y="1348"/>
                  </a:lnTo>
                  <a:lnTo>
                    <a:pt x="571" y="1320"/>
                  </a:lnTo>
                  <a:lnTo>
                    <a:pt x="539" y="1297"/>
                  </a:lnTo>
                  <a:lnTo>
                    <a:pt x="504" y="1277"/>
                  </a:lnTo>
                  <a:lnTo>
                    <a:pt x="467" y="1263"/>
                  </a:lnTo>
                  <a:lnTo>
                    <a:pt x="427" y="1254"/>
                  </a:lnTo>
                  <a:lnTo>
                    <a:pt x="386" y="1251"/>
                  </a:lnTo>
                  <a:lnTo>
                    <a:pt x="10" y="1251"/>
                  </a:lnTo>
                  <a:lnTo>
                    <a:pt x="4" y="1216"/>
                  </a:lnTo>
                  <a:lnTo>
                    <a:pt x="0" y="1181"/>
                  </a:lnTo>
                  <a:lnTo>
                    <a:pt x="3" y="1146"/>
                  </a:lnTo>
                  <a:lnTo>
                    <a:pt x="9" y="1112"/>
                  </a:lnTo>
                  <a:lnTo>
                    <a:pt x="20" y="1078"/>
                  </a:lnTo>
                  <a:lnTo>
                    <a:pt x="35" y="1047"/>
                  </a:lnTo>
                  <a:lnTo>
                    <a:pt x="56" y="1016"/>
                  </a:lnTo>
                  <a:lnTo>
                    <a:pt x="80" y="988"/>
                  </a:lnTo>
                  <a:lnTo>
                    <a:pt x="991" y="79"/>
                  </a:lnTo>
                  <a:lnTo>
                    <a:pt x="1022" y="53"/>
                  </a:lnTo>
                  <a:lnTo>
                    <a:pt x="1055" y="31"/>
                  </a:lnTo>
                  <a:lnTo>
                    <a:pt x="1090" y="16"/>
                  </a:lnTo>
                  <a:lnTo>
                    <a:pt x="1128" y="5"/>
                  </a:lnTo>
                  <a:lnTo>
                    <a:pt x="116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32" name="Freeform 7">
              <a:extLst>
                <a:ext uri="{FF2B5EF4-FFF2-40B4-BE49-F238E27FC236}">
                  <a16:creationId xmlns:a16="http://schemas.microsoft.com/office/drawing/2014/main" id="{8E37565E-B73C-8D2F-E49C-FEBE394BBD53}"/>
                </a:ext>
              </a:extLst>
            </p:cNvPr>
            <p:cNvSpPr>
              <a:spLocks/>
            </p:cNvSpPr>
            <p:nvPr/>
          </p:nvSpPr>
          <p:spPr bwMode="auto">
            <a:xfrm>
              <a:off x="3349" y="1568"/>
              <a:ext cx="85" cy="86"/>
            </a:xfrm>
            <a:custGeom>
              <a:avLst/>
              <a:gdLst>
                <a:gd name="T0" fmla="*/ 171 w 342"/>
                <a:gd name="T1" fmla="*/ 0 h 340"/>
                <a:gd name="T2" fmla="*/ 202 w 342"/>
                <a:gd name="T3" fmla="*/ 3 h 340"/>
                <a:gd name="T4" fmla="*/ 230 w 342"/>
                <a:gd name="T5" fmla="*/ 10 h 340"/>
                <a:gd name="T6" fmla="*/ 256 w 342"/>
                <a:gd name="T7" fmla="*/ 24 h 340"/>
                <a:gd name="T8" fmla="*/ 280 w 342"/>
                <a:gd name="T9" fmla="*/ 40 h 340"/>
                <a:gd name="T10" fmla="*/ 301 w 342"/>
                <a:gd name="T11" fmla="*/ 61 h 340"/>
                <a:gd name="T12" fmla="*/ 318 w 342"/>
                <a:gd name="T13" fmla="*/ 85 h 340"/>
                <a:gd name="T14" fmla="*/ 331 w 342"/>
                <a:gd name="T15" fmla="*/ 111 h 340"/>
                <a:gd name="T16" fmla="*/ 338 w 342"/>
                <a:gd name="T17" fmla="*/ 139 h 340"/>
                <a:gd name="T18" fmla="*/ 342 w 342"/>
                <a:gd name="T19" fmla="*/ 170 h 340"/>
                <a:gd name="T20" fmla="*/ 338 w 342"/>
                <a:gd name="T21" fmla="*/ 200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0 h 340"/>
                <a:gd name="T54" fmla="*/ 0 w 342"/>
                <a:gd name="T55" fmla="*/ 170 h 340"/>
                <a:gd name="T56" fmla="*/ 2 w 342"/>
                <a:gd name="T57" fmla="*/ 139 h 340"/>
                <a:gd name="T58" fmla="*/ 11 w 342"/>
                <a:gd name="T59" fmla="*/ 111 h 340"/>
                <a:gd name="T60" fmla="*/ 23 w 342"/>
                <a:gd name="T61" fmla="*/ 85 h 340"/>
                <a:gd name="T62" fmla="*/ 41 w 342"/>
                <a:gd name="T63" fmla="*/ 61 h 340"/>
                <a:gd name="T64" fmla="*/ 60 w 342"/>
                <a:gd name="T65" fmla="*/ 40 h 340"/>
                <a:gd name="T66" fmla="*/ 84 w 342"/>
                <a:gd name="T67" fmla="*/ 24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4"/>
                  </a:lnTo>
                  <a:lnTo>
                    <a:pt x="280" y="40"/>
                  </a:lnTo>
                  <a:lnTo>
                    <a:pt x="301" y="61"/>
                  </a:lnTo>
                  <a:lnTo>
                    <a:pt x="318" y="85"/>
                  </a:lnTo>
                  <a:lnTo>
                    <a:pt x="331" y="111"/>
                  </a:lnTo>
                  <a:lnTo>
                    <a:pt x="338" y="139"/>
                  </a:lnTo>
                  <a:lnTo>
                    <a:pt x="342" y="170"/>
                  </a:lnTo>
                  <a:lnTo>
                    <a:pt x="338" y="200"/>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0"/>
                  </a:lnTo>
                  <a:lnTo>
                    <a:pt x="0" y="170"/>
                  </a:lnTo>
                  <a:lnTo>
                    <a:pt x="2" y="139"/>
                  </a:lnTo>
                  <a:lnTo>
                    <a:pt x="11" y="111"/>
                  </a:lnTo>
                  <a:lnTo>
                    <a:pt x="23" y="85"/>
                  </a:lnTo>
                  <a:lnTo>
                    <a:pt x="41" y="61"/>
                  </a:lnTo>
                  <a:lnTo>
                    <a:pt x="60" y="40"/>
                  </a:lnTo>
                  <a:lnTo>
                    <a:pt x="84" y="24"/>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3" name="Freeform 8">
              <a:extLst>
                <a:ext uri="{FF2B5EF4-FFF2-40B4-BE49-F238E27FC236}">
                  <a16:creationId xmlns:a16="http://schemas.microsoft.com/office/drawing/2014/main" id="{04C4930A-0871-C9AA-98D4-AC11EC9A70B5}"/>
                </a:ext>
              </a:extLst>
            </p:cNvPr>
            <p:cNvSpPr>
              <a:spLocks/>
            </p:cNvSpPr>
            <p:nvPr/>
          </p:nvSpPr>
          <p:spPr bwMode="auto">
            <a:xfrm>
              <a:off x="3349" y="1835"/>
              <a:ext cx="85" cy="85"/>
            </a:xfrm>
            <a:custGeom>
              <a:avLst/>
              <a:gdLst>
                <a:gd name="T0" fmla="*/ 171 w 342"/>
                <a:gd name="T1" fmla="*/ 0 h 340"/>
                <a:gd name="T2" fmla="*/ 202 w 342"/>
                <a:gd name="T3" fmla="*/ 2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40 h 340"/>
                <a:gd name="T18" fmla="*/ 342 w 342"/>
                <a:gd name="T19" fmla="*/ 171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1 h 340"/>
                <a:gd name="T56" fmla="*/ 2 w 342"/>
                <a:gd name="T57" fmla="*/ 140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2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2"/>
                  </a:lnTo>
                  <a:lnTo>
                    <a:pt x="230" y="10"/>
                  </a:lnTo>
                  <a:lnTo>
                    <a:pt x="256" y="23"/>
                  </a:lnTo>
                  <a:lnTo>
                    <a:pt x="280" y="40"/>
                  </a:lnTo>
                  <a:lnTo>
                    <a:pt x="301" y="60"/>
                  </a:lnTo>
                  <a:lnTo>
                    <a:pt x="318" y="84"/>
                  </a:lnTo>
                  <a:lnTo>
                    <a:pt x="331" y="111"/>
                  </a:lnTo>
                  <a:lnTo>
                    <a:pt x="338" y="140"/>
                  </a:lnTo>
                  <a:lnTo>
                    <a:pt x="342" y="171"/>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1"/>
                  </a:lnTo>
                  <a:lnTo>
                    <a:pt x="2" y="140"/>
                  </a:lnTo>
                  <a:lnTo>
                    <a:pt x="11" y="111"/>
                  </a:lnTo>
                  <a:lnTo>
                    <a:pt x="23" y="84"/>
                  </a:lnTo>
                  <a:lnTo>
                    <a:pt x="41" y="60"/>
                  </a:lnTo>
                  <a:lnTo>
                    <a:pt x="60" y="40"/>
                  </a:lnTo>
                  <a:lnTo>
                    <a:pt x="84" y="23"/>
                  </a:lnTo>
                  <a:lnTo>
                    <a:pt x="111" y="10"/>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4" name="Freeform 9">
              <a:extLst>
                <a:ext uri="{FF2B5EF4-FFF2-40B4-BE49-F238E27FC236}">
                  <a16:creationId xmlns:a16="http://schemas.microsoft.com/office/drawing/2014/main" id="{1FEE7B44-3BA7-DBC7-E397-B47D474AC801}"/>
                </a:ext>
              </a:extLst>
            </p:cNvPr>
            <p:cNvSpPr>
              <a:spLocks/>
            </p:cNvSpPr>
            <p:nvPr/>
          </p:nvSpPr>
          <p:spPr bwMode="auto">
            <a:xfrm>
              <a:off x="2793" y="1771"/>
              <a:ext cx="471" cy="464"/>
            </a:xfrm>
            <a:custGeom>
              <a:avLst/>
              <a:gdLst>
                <a:gd name="T0" fmla="*/ 1605 w 1886"/>
                <a:gd name="T1" fmla="*/ 0 h 1854"/>
                <a:gd name="T2" fmla="*/ 1686 w 1886"/>
                <a:gd name="T3" fmla="*/ 12 h 1854"/>
                <a:gd name="T4" fmla="*/ 1758 w 1886"/>
                <a:gd name="T5" fmla="*/ 46 h 1854"/>
                <a:gd name="T6" fmla="*/ 1817 w 1886"/>
                <a:gd name="T7" fmla="*/ 97 h 1854"/>
                <a:gd name="T8" fmla="*/ 1860 w 1886"/>
                <a:gd name="T9" fmla="*/ 163 h 1854"/>
                <a:gd name="T10" fmla="*/ 1884 w 1886"/>
                <a:gd name="T11" fmla="*/ 240 h 1854"/>
                <a:gd name="T12" fmla="*/ 1886 w 1886"/>
                <a:gd name="T13" fmla="*/ 1572 h 1854"/>
                <a:gd name="T14" fmla="*/ 1874 w 1886"/>
                <a:gd name="T15" fmla="*/ 1654 h 1854"/>
                <a:gd name="T16" fmla="*/ 1841 w 1886"/>
                <a:gd name="T17" fmla="*/ 1726 h 1854"/>
                <a:gd name="T18" fmla="*/ 1790 w 1886"/>
                <a:gd name="T19" fmla="*/ 1785 h 1854"/>
                <a:gd name="T20" fmla="*/ 1723 w 1886"/>
                <a:gd name="T21" fmla="*/ 1828 h 1854"/>
                <a:gd name="T22" fmla="*/ 1646 w 1886"/>
                <a:gd name="T23" fmla="*/ 1851 h 1854"/>
                <a:gd name="T24" fmla="*/ 1563 w 1886"/>
                <a:gd name="T25" fmla="*/ 1854 h 1854"/>
                <a:gd name="T26" fmla="*/ 1642 w 1886"/>
                <a:gd name="T27" fmla="*/ 1842 h 1854"/>
                <a:gd name="T28" fmla="*/ 1712 w 1886"/>
                <a:gd name="T29" fmla="*/ 1810 h 1854"/>
                <a:gd name="T30" fmla="*/ 1770 w 1886"/>
                <a:gd name="T31" fmla="*/ 1760 h 1854"/>
                <a:gd name="T32" fmla="*/ 1811 w 1886"/>
                <a:gd name="T33" fmla="*/ 1696 h 1854"/>
                <a:gd name="T34" fmla="*/ 1834 w 1886"/>
                <a:gd name="T35" fmla="*/ 1620 h 1854"/>
                <a:gd name="T36" fmla="*/ 1838 w 1886"/>
                <a:gd name="T37" fmla="*/ 322 h 1854"/>
                <a:gd name="T38" fmla="*/ 1826 w 1886"/>
                <a:gd name="T39" fmla="*/ 243 h 1854"/>
                <a:gd name="T40" fmla="*/ 1793 w 1886"/>
                <a:gd name="T41" fmla="*/ 172 h 1854"/>
                <a:gd name="T42" fmla="*/ 1743 w 1886"/>
                <a:gd name="T43" fmla="*/ 116 h 1854"/>
                <a:gd name="T44" fmla="*/ 1679 w 1886"/>
                <a:gd name="T45" fmla="*/ 73 h 1854"/>
                <a:gd name="T46" fmla="*/ 1604 w 1886"/>
                <a:gd name="T47" fmla="*/ 51 h 1854"/>
                <a:gd name="T48" fmla="*/ 275 w 1886"/>
                <a:gd name="T49" fmla="*/ 48 h 1854"/>
                <a:gd name="T50" fmla="*/ 196 w 1886"/>
                <a:gd name="T51" fmla="*/ 60 h 1854"/>
                <a:gd name="T52" fmla="*/ 125 w 1886"/>
                <a:gd name="T53" fmla="*/ 92 h 1854"/>
                <a:gd name="T54" fmla="*/ 68 w 1886"/>
                <a:gd name="T55" fmla="*/ 142 h 1854"/>
                <a:gd name="T56" fmla="*/ 25 w 1886"/>
                <a:gd name="T57" fmla="*/ 206 h 1854"/>
                <a:gd name="T58" fmla="*/ 3 w 1886"/>
                <a:gd name="T59" fmla="*/ 282 h 1854"/>
                <a:gd name="T60" fmla="*/ 0 w 1886"/>
                <a:gd name="T61" fmla="*/ 282 h 1854"/>
                <a:gd name="T62" fmla="*/ 12 w 1886"/>
                <a:gd name="T63" fmla="*/ 200 h 1854"/>
                <a:gd name="T64" fmla="*/ 46 w 1886"/>
                <a:gd name="T65" fmla="*/ 128 h 1854"/>
                <a:gd name="T66" fmla="*/ 97 w 1886"/>
                <a:gd name="T67" fmla="*/ 69 h 1854"/>
                <a:gd name="T68" fmla="*/ 163 w 1886"/>
                <a:gd name="T69" fmla="*/ 26 h 1854"/>
                <a:gd name="T70" fmla="*/ 241 w 1886"/>
                <a:gd name="T71" fmla="*/ 3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6" h="1854">
                  <a:moveTo>
                    <a:pt x="282" y="0"/>
                  </a:moveTo>
                  <a:lnTo>
                    <a:pt x="1605" y="0"/>
                  </a:lnTo>
                  <a:lnTo>
                    <a:pt x="1646" y="3"/>
                  </a:lnTo>
                  <a:lnTo>
                    <a:pt x="1686" y="12"/>
                  </a:lnTo>
                  <a:lnTo>
                    <a:pt x="1723" y="26"/>
                  </a:lnTo>
                  <a:lnTo>
                    <a:pt x="1758" y="46"/>
                  </a:lnTo>
                  <a:lnTo>
                    <a:pt x="1790" y="69"/>
                  </a:lnTo>
                  <a:lnTo>
                    <a:pt x="1817" y="97"/>
                  </a:lnTo>
                  <a:lnTo>
                    <a:pt x="1841" y="128"/>
                  </a:lnTo>
                  <a:lnTo>
                    <a:pt x="1860" y="163"/>
                  </a:lnTo>
                  <a:lnTo>
                    <a:pt x="1874" y="200"/>
                  </a:lnTo>
                  <a:lnTo>
                    <a:pt x="1884" y="240"/>
                  </a:lnTo>
                  <a:lnTo>
                    <a:pt x="1886" y="282"/>
                  </a:lnTo>
                  <a:lnTo>
                    <a:pt x="1886" y="1572"/>
                  </a:lnTo>
                  <a:lnTo>
                    <a:pt x="1884" y="1614"/>
                  </a:lnTo>
                  <a:lnTo>
                    <a:pt x="1874" y="1654"/>
                  </a:lnTo>
                  <a:lnTo>
                    <a:pt x="1860" y="1691"/>
                  </a:lnTo>
                  <a:lnTo>
                    <a:pt x="1841" y="1726"/>
                  </a:lnTo>
                  <a:lnTo>
                    <a:pt x="1817" y="1757"/>
                  </a:lnTo>
                  <a:lnTo>
                    <a:pt x="1790" y="1785"/>
                  </a:lnTo>
                  <a:lnTo>
                    <a:pt x="1758" y="1809"/>
                  </a:lnTo>
                  <a:lnTo>
                    <a:pt x="1723" y="1828"/>
                  </a:lnTo>
                  <a:lnTo>
                    <a:pt x="1686" y="1842"/>
                  </a:lnTo>
                  <a:lnTo>
                    <a:pt x="1646" y="1851"/>
                  </a:lnTo>
                  <a:lnTo>
                    <a:pt x="1605" y="1854"/>
                  </a:lnTo>
                  <a:lnTo>
                    <a:pt x="1563" y="1854"/>
                  </a:lnTo>
                  <a:lnTo>
                    <a:pt x="1604" y="1851"/>
                  </a:lnTo>
                  <a:lnTo>
                    <a:pt x="1642" y="1842"/>
                  </a:lnTo>
                  <a:lnTo>
                    <a:pt x="1679" y="1829"/>
                  </a:lnTo>
                  <a:lnTo>
                    <a:pt x="1712" y="1810"/>
                  </a:lnTo>
                  <a:lnTo>
                    <a:pt x="1743" y="1786"/>
                  </a:lnTo>
                  <a:lnTo>
                    <a:pt x="1770" y="1760"/>
                  </a:lnTo>
                  <a:lnTo>
                    <a:pt x="1793" y="1730"/>
                  </a:lnTo>
                  <a:lnTo>
                    <a:pt x="1811" y="1696"/>
                  </a:lnTo>
                  <a:lnTo>
                    <a:pt x="1826" y="1659"/>
                  </a:lnTo>
                  <a:lnTo>
                    <a:pt x="1834" y="1620"/>
                  </a:lnTo>
                  <a:lnTo>
                    <a:pt x="1838" y="1580"/>
                  </a:lnTo>
                  <a:lnTo>
                    <a:pt x="1838" y="322"/>
                  </a:lnTo>
                  <a:lnTo>
                    <a:pt x="1834" y="282"/>
                  </a:lnTo>
                  <a:lnTo>
                    <a:pt x="1826" y="243"/>
                  </a:lnTo>
                  <a:lnTo>
                    <a:pt x="1811" y="206"/>
                  </a:lnTo>
                  <a:lnTo>
                    <a:pt x="1793" y="172"/>
                  </a:lnTo>
                  <a:lnTo>
                    <a:pt x="1770" y="142"/>
                  </a:lnTo>
                  <a:lnTo>
                    <a:pt x="1743" y="116"/>
                  </a:lnTo>
                  <a:lnTo>
                    <a:pt x="1712" y="92"/>
                  </a:lnTo>
                  <a:lnTo>
                    <a:pt x="1679" y="73"/>
                  </a:lnTo>
                  <a:lnTo>
                    <a:pt x="1642" y="60"/>
                  </a:lnTo>
                  <a:lnTo>
                    <a:pt x="1604" y="51"/>
                  </a:lnTo>
                  <a:lnTo>
                    <a:pt x="1563" y="48"/>
                  </a:lnTo>
                  <a:lnTo>
                    <a:pt x="275" y="48"/>
                  </a:lnTo>
                  <a:lnTo>
                    <a:pt x="234" y="51"/>
                  </a:lnTo>
                  <a:lnTo>
                    <a:pt x="196" y="60"/>
                  </a:lnTo>
                  <a:lnTo>
                    <a:pt x="159" y="73"/>
                  </a:lnTo>
                  <a:lnTo>
                    <a:pt x="125" y="92"/>
                  </a:lnTo>
                  <a:lnTo>
                    <a:pt x="94" y="116"/>
                  </a:lnTo>
                  <a:lnTo>
                    <a:pt x="68" y="142"/>
                  </a:lnTo>
                  <a:lnTo>
                    <a:pt x="44" y="172"/>
                  </a:lnTo>
                  <a:lnTo>
                    <a:pt x="25" y="206"/>
                  </a:lnTo>
                  <a:lnTo>
                    <a:pt x="12" y="243"/>
                  </a:lnTo>
                  <a:lnTo>
                    <a:pt x="3" y="282"/>
                  </a:lnTo>
                  <a:lnTo>
                    <a:pt x="0" y="322"/>
                  </a:lnTo>
                  <a:lnTo>
                    <a:pt x="0" y="282"/>
                  </a:lnTo>
                  <a:lnTo>
                    <a:pt x="3" y="240"/>
                  </a:lnTo>
                  <a:lnTo>
                    <a:pt x="12" y="200"/>
                  </a:lnTo>
                  <a:lnTo>
                    <a:pt x="26" y="163"/>
                  </a:lnTo>
                  <a:lnTo>
                    <a:pt x="46" y="128"/>
                  </a:lnTo>
                  <a:lnTo>
                    <a:pt x="69" y="97"/>
                  </a:lnTo>
                  <a:lnTo>
                    <a:pt x="97" y="69"/>
                  </a:lnTo>
                  <a:lnTo>
                    <a:pt x="128" y="46"/>
                  </a:lnTo>
                  <a:lnTo>
                    <a:pt x="163" y="26"/>
                  </a:lnTo>
                  <a:lnTo>
                    <a:pt x="200" y="12"/>
                  </a:lnTo>
                  <a:lnTo>
                    <a:pt x="241" y="3"/>
                  </a:lnTo>
                  <a:lnTo>
                    <a:pt x="282"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5" name="Freeform 10">
              <a:extLst>
                <a:ext uri="{FF2B5EF4-FFF2-40B4-BE49-F238E27FC236}">
                  <a16:creationId xmlns:a16="http://schemas.microsoft.com/office/drawing/2014/main" id="{D17FEB51-A29C-A6F7-504F-E9EB517F464C}"/>
                </a:ext>
              </a:extLst>
            </p:cNvPr>
            <p:cNvSpPr>
              <a:spLocks noEditPoints="1"/>
            </p:cNvSpPr>
            <p:nvPr/>
          </p:nvSpPr>
          <p:spPr bwMode="auto">
            <a:xfrm>
              <a:off x="2793" y="1783"/>
              <a:ext cx="459" cy="452"/>
            </a:xfrm>
            <a:custGeom>
              <a:avLst/>
              <a:gdLst>
                <a:gd name="T0" fmla="*/ 1324 w 1838"/>
                <a:gd name="T1" fmla="*/ 1257 h 1806"/>
                <a:gd name="T2" fmla="*/ 1251 w 1838"/>
                <a:gd name="T3" fmla="*/ 1344 h 1806"/>
                <a:gd name="T4" fmla="*/ 1251 w 1838"/>
                <a:gd name="T5" fmla="*/ 1463 h 1806"/>
                <a:gd name="T6" fmla="*/ 1324 w 1838"/>
                <a:gd name="T7" fmla="*/ 1550 h 1806"/>
                <a:gd name="T8" fmla="*/ 1442 w 1838"/>
                <a:gd name="T9" fmla="*/ 1571 h 1806"/>
                <a:gd name="T10" fmla="*/ 1541 w 1838"/>
                <a:gd name="T11" fmla="*/ 1513 h 1806"/>
                <a:gd name="T12" fmla="*/ 1582 w 1838"/>
                <a:gd name="T13" fmla="*/ 1404 h 1806"/>
                <a:gd name="T14" fmla="*/ 1541 w 1838"/>
                <a:gd name="T15" fmla="*/ 1294 h 1806"/>
                <a:gd name="T16" fmla="*/ 1442 w 1838"/>
                <a:gd name="T17" fmla="*/ 1236 h 1806"/>
                <a:gd name="T18" fmla="*/ 367 w 1838"/>
                <a:gd name="T19" fmla="*/ 1245 h 1806"/>
                <a:gd name="T20" fmla="*/ 279 w 1838"/>
                <a:gd name="T21" fmla="*/ 1318 h 1806"/>
                <a:gd name="T22" fmla="*/ 258 w 1838"/>
                <a:gd name="T23" fmla="*/ 1435 h 1806"/>
                <a:gd name="T24" fmla="*/ 316 w 1838"/>
                <a:gd name="T25" fmla="*/ 1534 h 1806"/>
                <a:gd name="T26" fmla="*/ 427 w 1838"/>
                <a:gd name="T27" fmla="*/ 1575 h 1806"/>
                <a:gd name="T28" fmla="*/ 536 w 1838"/>
                <a:gd name="T29" fmla="*/ 1534 h 1806"/>
                <a:gd name="T30" fmla="*/ 594 w 1838"/>
                <a:gd name="T31" fmla="*/ 1435 h 1806"/>
                <a:gd name="T32" fmla="*/ 574 w 1838"/>
                <a:gd name="T33" fmla="*/ 1318 h 1806"/>
                <a:gd name="T34" fmla="*/ 486 w 1838"/>
                <a:gd name="T35" fmla="*/ 1245 h 1806"/>
                <a:gd name="T36" fmla="*/ 888 w 1838"/>
                <a:gd name="T37" fmla="*/ 736 h 1806"/>
                <a:gd name="T38" fmla="*/ 788 w 1838"/>
                <a:gd name="T39" fmla="*/ 793 h 1806"/>
                <a:gd name="T40" fmla="*/ 748 w 1838"/>
                <a:gd name="T41" fmla="*/ 903 h 1806"/>
                <a:gd name="T42" fmla="*/ 788 w 1838"/>
                <a:gd name="T43" fmla="*/ 1012 h 1806"/>
                <a:gd name="T44" fmla="*/ 888 w 1838"/>
                <a:gd name="T45" fmla="*/ 1070 h 1806"/>
                <a:gd name="T46" fmla="*/ 1005 w 1838"/>
                <a:gd name="T47" fmla="*/ 1050 h 1806"/>
                <a:gd name="T48" fmla="*/ 1079 w 1838"/>
                <a:gd name="T49" fmla="*/ 962 h 1806"/>
                <a:gd name="T50" fmla="*/ 1079 w 1838"/>
                <a:gd name="T51" fmla="*/ 843 h 1806"/>
                <a:gd name="T52" fmla="*/ 1005 w 1838"/>
                <a:gd name="T53" fmla="*/ 756 h 1806"/>
                <a:gd name="T54" fmla="*/ 1411 w 1838"/>
                <a:gd name="T55" fmla="*/ 242 h 1806"/>
                <a:gd name="T56" fmla="*/ 1300 w 1838"/>
                <a:gd name="T57" fmla="*/ 282 h 1806"/>
                <a:gd name="T58" fmla="*/ 1243 w 1838"/>
                <a:gd name="T59" fmla="*/ 381 h 1806"/>
                <a:gd name="T60" fmla="*/ 1263 w 1838"/>
                <a:gd name="T61" fmla="*/ 498 h 1806"/>
                <a:gd name="T62" fmla="*/ 1351 w 1838"/>
                <a:gd name="T63" fmla="*/ 572 h 1806"/>
                <a:gd name="T64" fmla="*/ 1470 w 1838"/>
                <a:gd name="T65" fmla="*/ 572 h 1806"/>
                <a:gd name="T66" fmla="*/ 1558 w 1838"/>
                <a:gd name="T67" fmla="*/ 498 h 1806"/>
                <a:gd name="T68" fmla="*/ 1578 w 1838"/>
                <a:gd name="T69" fmla="*/ 381 h 1806"/>
                <a:gd name="T70" fmla="*/ 1520 w 1838"/>
                <a:gd name="T71" fmla="*/ 282 h 1806"/>
                <a:gd name="T72" fmla="*/ 1411 w 1838"/>
                <a:gd name="T73" fmla="*/ 242 h 1806"/>
                <a:gd name="T74" fmla="*/ 340 w 1838"/>
                <a:gd name="T75" fmla="*/ 265 h 1806"/>
                <a:gd name="T76" fmla="*/ 267 w 1838"/>
                <a:gd name="T77" fmla="*/ 353 h 1806"/>
                <a:gd name="T78" fmla="*/ 267 w 1838"/>
                <a:gd name="T79" fmla="*/ 472 h 1806"/>
                <a:gd name="T80" fmla="*/ 340 w 1838"/>
                <a:gd name="T81" fmla="*/ 559 h 1806"/>
                <a:gd name="T82" fmla="*/ 458 w 1838"/>
                <a:gd name="T83" fmla="*/ 580 h 1806"/>
                <a:gd name="T84" fmla="*/ 557 w 1838"/>
                <a:gd name="T85" fmla="*/ 522 h 1806"/>
                <a:gd name="T86" fmla="*/ 598 w 1838"/>
                <a:gd name="T87" fmla="*/ 412 h 1806"/>
                <a:gd name="T88" fmla="*/ 557 w 1838"/>
                <a:gd name="T89" fmla="*/ 302 h 1806"/>
                <a:gd name="T90" fmla="*/ 458 w 1838"/>
                <a:gd name="T91" fmla="*/ 245 h 1806"/>
                <a:gd name="T92" fmla="*/ 1604 w 1838"/>
                <a:gd name="T93" fmla="*/ 3 h 1806"/>
                <a:gd name="T94" fmla="*/ 1743 w 1838"/>
                <a:gd name="T95" fmla="*/ 68 h 1806"/>
                <a:gd name="T96" fmla="*/ 1826 w 1838"/>
                <a:gd name="T97" fmla="*/ 195 h 1806"/>
                <a:gd name="T98" fmla="*/ 1834 w 1838"/>
                <a:gd name="T99" fmla="*/ 1572 h 1806"/>
                <a:gd name="T100" fmla="*/ 1770 w 1838"/>
                <a:gd name="T101" fmla="*/ 1712 h 1806"/>
                <a:gd name="T102" fmla="*/ 1642 w 1838"/>
                <a:gd name="T103" fmla="*/ 1794 h 1806"/>
                <a:gd name="T104" fmla="*/ 234 w 1838"/>
                <a:gd name="T105" fmla="*/ 1803 h 1806"/>
                <a:gd name="T106" fmla="*/ 94 w 1838"/>
                <a:gd name="T107" fmla="*/ 1738 h 1806"/>
                <a:gd name="T108" fmla="*/ 12 w 1838"/>
                <a:gd name="T109" fmla="*/ 1611 h 1806"/>
                <a:gd name="T110" fmla="*/ 3 w 1838"/>
                <a:gd name="T111" fmla="*/ 234 h 1806"/>
                <a:gd name="T112" fmla="*/ 68 w 1838"/>
                <a:gd name="T113" fmla="*/ 94 h 1806"/>
                <a:gd name="T114" fmla="*/ 196 w 1838"/>
                <a:gd name="T115" fmla="*/ 12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8" h="1806">
                  <a:moveTo>
                    <a:pt x="1411" y="1234"/>
                  </a:moveTo>
                  <a:lnTo>
                    <a:pt x="1380" y="1236"/>
                  </a:lnTo>
                  <a:lnTo>
                    <a:pt x="1351" y="1245"/>
                  </a:lnTo>
                  <a:lnTo>
                    <a:pt x="1324" y="1257"/>
                  </a:lnTo>
                  <a:lnTo>
                    <a:pt x="1300" y="1274"/>
                  </a:lnTo>
                  <a:lnTo>
                    <a:pt x="1281" y="1294"/>
                  </a:lnTo>
                  <a:lnTo>
                    <a:pt x="1263" y="1318"/>
                  </a:lnTo>
                  <a:lnTo>
                    <a:pt x="1251" y="1344"/>
                  </a:lnTo>
                  <a:lnTo>
                    <a:pt x="1243" y="1374"/>
                  </a:lnTo>
                  <a:lnTo>
                    <a:pt x="1240" y="1404"/>
                  </a:lnTo>
                  <a:lnTo>
                    <a:pt x="1243" y="1435"/>
                  </a:lnTo>
                  <a:lnTo>
                    <a:pt x="1251" y="1463"/>
                  </a:lnTo>
                  <a:lnTo>
                    <a:pt x="1263" y="1489"/>
                  </a:lnTo>
                  <a:lnTo>
                    <a:pt x="1281" y="1513"/>
                  </a:lnTo>
                  <a:lnTo>
                    <a:pt x="1300" y="1534"/>
                  </a:lnTo>
                  <a:lnTo>
                    <a:pt x="1324" y="1550"/>
                  </a:lnTo>
                  <a:lnTo>
                    <a:pt x="1351" y="1564"/>
                  </a:lnTo>
                  <a:lnTo>
                    <a:pt x="1380" y="1571"/>
                  </a:lnTo>
                  <a:lnTo>
                    <a:pt x="1411" y="1575"/>
                  </a:lnTo>
                  <a:lnTo>
                    <a:pt x="1442" y="1571"/>
                  </a:lnTo>
                  <a:lnTo>
                    <a:pt x="1470" y="1564"/>
                  </a:lnTo>
                  <a:lnTo>
                    <a:pt x="1497" y="1550"/>
                  </a:lnTo>
                  <a:lnTo>
                    <a:pt x="1520" y="1534"/>
                  </a:lnTo>
                  <a:lnTo>
                    <a:pt x="1541" y="1513"/>
                  </a:lnTo>
                  <a:lnTo>
                    <a:pt x="1558" y="1489"/>
                  </a:lnTo>
                  <a:lnTo>
                    <a:pt x="1571" y="1463"/>
                  </a:lnTo>
                  <a:lnTo>
                    <a:pt x="1578" y="1435"/>
                  </a:lnTo>
                  <a:lnTo>
                    <a:pt x="1582" y="1404"/>
                  </a:lnTo>
                  <a:lnTo>
                    <a:pt x="1578" y="1374"/>
                  </a:lnTo>
                  <a:lnTo>
                    <a:pt x="1571" y="1344"/>
                  </a:lnTo>
                  <a:lnTo>
                    <a:pt x="1558" y="1318"/>
                  </a:lnTo>
                  <a:lnTo>
                    <a:pt x="1541" y="1294"/>
                  </a:lnTo>
                  <a:lnTo>
                    <a:pt x="1520" y="1274"/>
                  </a:lnTo>
                  <a:lnTo>
                    <a:pt x="1497" y="1257"/>
                  </a:lnTo>
                  <a:lnTo>
                    <a:pt x="1470" y="1245"/>
                  </a:lnTo>
                  <a:lnTo>
                    <a:pt x="1442" y="1236"/>
                  </a:lnTo>
                  <a:lnTo>
                    <a:pt x="1411" y="1234"/>
                  </a:lnTo>
                  <a:close/>
                  <a:moveTo>
                    <a:pt x="427" y="1234"/>
                  </a:moveTo>
                  <a:lnTo>
                    <a:pt x="396" y="1236"/>
                  </a:lnTo>
                  <a:lnTo>
                    <a:pt x="367" y="1245"/>
                  </a:lnTo>
                  <a:lnTo>
                    <a:pt x="340" y="1257"/>
                  </a:lnTo>
                  <a:lnTo>
                    <a:pt x="316" y="1274"/>
                  </a:lnTo>
                  <a:lnTo>
                    <a:pt x="297" y="1294"/>
                  </a:lnTo>
                  <a:lnTo>
                    <a:pt x="279" y="1318"/>
                  </a:lnTo>
                  <a:lnTo>
                    <a:pt x="267" y="1344"/>
                  </a:lnTo>
                  <a:lnTo>
                    <a:pt x="258" y="1374"/>
                  </a:lnTo>
                  <a:lnTo>
                    <a:pt x="256" y="1404"/>
                  </a:lnTo>
                  <a:lnTo>
                    <a:pt x="258" y="1435"/>
                  </a:lnTo>
                  <a:lnTo>
                    <a:pt x="267" y="1463"/>
                  </a:lnTo>
                  <a:lnTo>
                    <a:pt x="279" y="1489"/>
                  </a:lnTo>
                  <a:lnTo>
                    <a:pt x="297" y="1513"/>
                  </a:lnTo>
                  <a:lnTo>
                    <a:pt x="316" y="1534"/>
                  </a:lnTo>
                  <a:lnTo>
                    <a:pt x="340" y="1550"/>
                  </a:lnTo>
                  <a:lnTo>
                    <a:pt x="367" y="1564"/>
                  </a:lnTo>
                  <a:lnTo>
                    <a:pt x="396" y="1571"/>
                  </a:lnTo>
                  <a:lnTo>
                    <a:pt x="427" y="1575"/>
                  </a:lnTo>
                  <a:lnTo>
                    <a:pt x="458" y="1571"/>
                  </a:lnTo>
                  <a:lnTo>
                    <a:pt x="486" y="1564"/>
                  </a:lnTo>
                  <a:lnTo>
                    <a:pt x="512" y="1550"/>
                  </a:lnTo>
                  <a:lnTo>
                    <a:pt x="536" y="1534"/>
                  </a:lnTo>
                  <a:lnTo>
                    <a:pt x="557" y="1513"/>
                  </a:lnTo>
                  <a:lnTo>
                    <a:pt x="574" y="1489"/>
                  </a:lnTo>
                  <a:lnTo>
                    <a:pt x="587" y="1463"/>
                  </a:lnTo>
                  <a:lnTo>
                    <a:pt x="594" y="1435"/>
                  </a:lnTo>
                  <a:lnTo>
                    <a:pt x="598" y="1404"/>
                  </a:lnTo>
                  <a:lnTo>
                    <a:pt x="594" y="1374"/>
                  </a:lnTo>
                  <a:lnTo>
                    <a:pt x="587" y="1344"/>
                  </a:lnTo>
                  <a:lnTo>
                    <a:pt x="574" y="1318"/>
                  </a:lnTo>
                  <a:lnTo>
                    <a:pt x="557" y="1294"/>
                  </a:lnTo>
                  <a:lnTo>
                    <a:pt x="536" y="1274"/>
                  </a:lnTo>
                  <a:lnTo>
                    <a:pt x="512" y="1257"/>
                  </a:lnTo>
                  <a:lnTo>
                    <a:pt x="486" y="1245"/>
                  </a:lnTo>
                  <a:lnTo>
                    <a:pt x="458" y="1236"/>
                  </a:lnTo>
                  <a:lnTo>
                    <a:pt x="427" y="1234"/>
                  </a:lnTo>
                  <a:close/>
                  <a:moveTo>
                    <a:pt x="918" y="733"/>
                  </a:moveTo>
                  <a:lnTo>
                    <a:pt x="888" y="736"/>
                  </a:lnTo>
                  <a:lnTo>
                    <a:pt x="859" y="744"/>
                  </a:lnTo>
                  <a:lnTo>
                    <a:pt x="833" y="756"/>
                  </a:lnTo>
                  <a:lnTo>
                    <a:pt x="809" y="773"/>
                  </a:lnTo>
                  <a:lnTo>
                    <a:pt x="788" y="793"/>
                  </a:lnTo>
                  <a:lnTo>
                    <a:pt x="772" y="817"/>
                  </a:lnTo>
                  <a:lnTo>
                    <a:pt x="759" y="843"/>
                  </a:lnTo>
                  <a:lnTo>
                    <a:pt x="751" y="872"/>
                  </a:lnTo>
                  <a:lnTo>
                    <a:pt x="748" y="903"/>
                  </a:lnTo>
                  <a:lnTo>
                    <a:pt x="751" y="934"/>
                  </a:lnTo>
                  <a:lnTo>
                    <a:pt x="759" y="962"/>
                  </a:lnTo>
                  <a:lnTo>
                    <a:pt x="772" y="989"/>
                  </a:lnTo>
                  <a:lnTo>
                    <a:pt x="788" y="1012"/>
                  </a:lnTo>
                  <a:lnTo>
                    <a:pt x="809" y="1033"/>
                  </a:lnTo>
                  <a:lnTo>
                    <a:pt x="833" y="1050"/>
                  </a:lnTo>
                  <a:lnTo>
                    <a:pt x="859" y="1062"/>
                  </a:lnTo>
                  <a:lnTo>
                    <a:pt x="888" y="1070"/>
                  </a:lnTo>
                  <a:lnTo>
                    <a:pt x="918" y="1073"/>
                  </a:lnTo>
                  <a:lnTo>
                    <a:pt x="949" y="1070"/>
                  </a:lnTo>
                  <a:lnTo>
                    <a:pt x="979" y="1062"/>
                  </a:lnTo>
                  <a:lnTo>
                    <a:pt x="1005" y="1050"/>
                  </a:lnTo>
                  <a:lnTo>
                    <a:pt x="1029" y="1033"/>
                  </a:lnTo>
                  <a:lnTo>
                    <a:pt x="1050" y="1012"/>
                  </a:lnTo>
                  <a:lnTo>
                    <a:pt x="1066" y="989"/>
                  </a:lnTo>
                  <a:lnTo>
                    <a:pt x="1079" y="962"/>
                  </a:lnTo>
                  <a:lnTo>
                    <a:pt x="1087" y="934"/>
                  </a:lnTo>
                  <a:lnTo>
                    <a:pt x="1089" y="903"/>
                  </a:lnTo>
                  <a:lnTo>
                    <a:pt x="1087" y="872"/>
                  </a:lnTo>
                  <a:lnTo>
                    <a:pt x="1079" y="843"/>
                  </a:lnTo>
                  <a:lnTo>
                    <a:pt x="1066" y="817"/>
                  </a:lnTo>
                  <a:lnTo>
                    <a:pt x="1050" y="793"/>
                  </a:lnTo>
                  <a:lnTo>
                    <a:pt x="1029" y="773"/>
                  </a:lnTo>
                  <a:lnTo>
                    <a:pt x="1005" y="756"/>
                  </a:lnTo>
                  <a:lnTo>
                    <a:pt x="979" y="744"/>
                  </a:lnTo>
                  <a:lnTo>
                    <a:pt x="949" y="736"/>
                  </a:lnTo>
                  <a:lnTo>
                    <a:pt x="918" y="733"/>
                  </a:lnTo>
                  <a:close/>
                  <a:moveTo>
                    <a:pt x="1411" y="242"/>
                  </a:moveTo>
                  <a:lnTo>
                    <a:pt x="1380" y="245"/>
                  </a:lnTo>
                  <a:lnTo>
                    <a:pt x="1351" y="252"/>
                  </a:lnTo>
                  <a:lnTo>
                    <a:pt x="1324" y="265"/>
                  </a:lnTo>
                  <a:lnTo>
                    <a:pt x="1300" y="282"/>
                  </a:lnTo>
                  <a:lnTo>
                    <a:pt x="1281" y="302"/>
                  </a:lnTo>
                  <a:lnTo>
                    <a:pt x="1263" y="326"/>
                  </a:lnTo>
                  <a:lnTo>
                    <a:pt x="1251" y="353"/>
                  </a:lnTo>
                  <a:lnTo>
                    <a:pt x="1243" y="381"/>
                  </a:lnTo>
                  <a:lnTo>
                    <a:pt x="1240" y="412"/>
                  </a:lnTo>
                  <a:lnTo>
                    <a:pt x="1243" y="443"/>
                  </a:lnTo>
                  <a:lnTo>
                    <a:pt x="1251" y="472"/>
                  </a:lnTo>
                  <a:lnTo>
                    <a:pt x="1263" y="498"/>
                  </a:lnTo>
                  <a:lnTo>
                    <a:pt x="1281" y="522"/>
                  </a:lnTo>
                  <a:lnTo>
                    <a:pt x="1300" y="543"/>
                  </a:lnTo>
                  <a:lnTo>
                    <a:pt x="1324" y="559"/>
                  </a:lnTo>
                  <a:lnTo>
                    <a:pt x="1351" y="572"/>
                  </a:lnTo>
                  <a:lnTo>
                    <a:pt x="1380" y="580"/>
                  </a:lnTo>
                  <a:lnTo>
                    <a:pt x="1411" y="582"/>
                  </a:lnTo>
                  <a:lnTo>
                    <a:pt x="1442" y="580"/>
                  </a:lnTo>
                  <a:lnTo>
                    <a:pt x="1470" y="572"/>
                  </a:lnTo>
                  <a:lnTo>
                    <a:pt x="1497" y="559"/>
                  </a:lnTo>
                  <a:lnTo>
                    <a:pt x="1520" y="543"/>
                  </a:lnTo>
                  <a:lnTo>
                    <a:pt x="1541" y="522"/>
                  </a:lnTo>
                  <a:lnTo>
                    <a:pt x="1558" y="498"/>
                  </a:lnTo>
                  <a:lnTo>
                    <a:pt x="1571" y="472"/>
                  </a:lnTo>
                  <a:lnTo>
                    <a:pt x="1578" y="443"/>
                  </a:lnTo>
                  <a:lnTo>
                    <a:pt x="1582" y="412"/>
                  </a:lnTo>
                  <a:lnTo>
                    <a:pt x="1578" y="381"/>
                  </a:lnTo>
                  <a:lnTo>
                    <a:pt x="1571" y="353"/>
                  </a:lnTo>
                  <a:lnTo>
                    <a:pt x="1558" y="326"/>
                  </a:lnTo>
                  <a:lnTo>
                    <a:pt x="1541" y="302"/>
                  </a:lnTo>
                  <a:lnTo>
                    <a:pt x="1520" y="282"/>
                  </a:lnTo>
                  <a:lnTo>
                    <a:pt x="1497" y="265"/>
                  </a:lnTo>
                  <a:lnTo>
                    <a:pt x="1470" y="252"/>
                  </a:lnTo>
                  <a:lnTo>
                    <a:pt x="1442" y="245"/>
                  </a:lnTo>
                  <a:lnTo>
                    <a:pt x="1411" y="242"/>
                  </a:lnTo>
                  <a:close/>
                  <a:moveTo>
                    <a:pt x="427" y="242"/>
                  </a:moveTo>
                  <a:lnTo>
                    <a:pt x="396" y="245"/>
                  </a:lnTo>
                  <a:lnTo>
                    <a:pt x="367" y="252"/>
                  </a:lnTo>
                  <a:lnTo>
                    <a:pt x="340" y="265"/>
                  </a:lnTo>
                  <a:lnTo>
                    <a:pt x="316" y="282"/>
                  </a:lnTo>
                  <a:lnTo>
                    <a:pt x="297" y="302"/>
                  </a:lnTo>
                  <a:lnTo>
                    <a:pt x="279" y="326"/>
                  </a:lnTo>
                  <a:lnTo>
                    <a:pt x="267" y="353"/>
                  </a:lnTo>
                  <a:lnTo>
                    <a:pt x="258" y="381"/>
                  </a:lnTo>
                  <a:lnTo>
                    <a:pt x="256" y="412"/>
                  </a:lnTo>
                  <a:lnTo>
                    <a:pt x="258" y="443"/>
                  </a:lnTo>
                  <a:lnTo>
                    <a:pt x="267" y="472"/>
                  </a:lnTo>
                  <a:lnTo>
                    <a:pt x="279" y="498"/>
                  </a:lnTo>
                  <a:lnTo>
                    <a:pt x="297" y="522"/>
                  </a:lnTo>
                  <a:lnTo>
                    <a:pt x="316" y="543"/>
                  </a:lnTo>
                  <a:lnTo>
                    <a:pt x="340" y="559"/>
                  </a:lnTo>
                  <a:lnTo>
                    <a:pt x="367" y="572"/>
                  </a:lnTo>
                  <a:lnTo>
                    <a:pt x="396" y="580"/>
                  </a:lnTo>
                  <a:lnTo>
                    <a:pt x="427" y="582"/>
                  </a:lnTo>
                  <a:lnTo>
                    <a:pt x="458" y="580"/>
                  </a:lnTo>
                  <a:lnTo>
                    <a:pt x="486" y="572"/>
                  </a:lnTo>
                  <a:lnTo>
                    <a:pt x="512" y="559"/>
                  </a:lnTo>
                  <a:lnTo>
                    <a:pt x="536" y="543"/>
                  </a:lnTo>
                  <a:lnTo>
                    <a:pt x="557" y="522"/>
                  </a:lnTo>
                  <a:lnTo>
                    <a:pt x="574" y="498"/>
                  </a:lnTo>
                  <a:lnTo>
                    <a:pt x="587" y="472"/>
                  </a:lnTo>
                  <a:lnTo>
                    <a:pt x="594" y="443"/>
                  </a:lnTo>
                  <a:lnTo>
                    <a:pt x="598" y="412"/>
                  </a:lnTo>
                  <a:lnTo>
                    <a:pt x="594" y="381"/>
                  </a:lnTo>
                  <a:lnTo>
                    <a:pt x="587" y="353"/>
                  </a:lnTo>
                  <a:lnTo>
                    <a:pt x="574" y="326"/>
                  </a:lnTo>
                  <a:lnTo>
                    <a:pt x="557" y="302"/>
                  </a:lnTo>
                  <a:lnTo>
                    <a:pt x="536" y="282"/>
                  </a:lnTo>
                  <a:lnTo>
                    <a:pt x="512" y="265"/>
                  </a:lnTo>
                  <a:lnTo>
                    <a:pt x="486" y="252"/>
                  </a:lnTo>
                  <a:lnTo>
                    <a:pt x="458" y="245"/>
                  </a:lnTo>
                  <a:lnTo>
                    <a:pt x="427" y="242"/>
                  </a:lnTo>
                  <a:close/>
                  <a:moveTo>
                    <a:pt x="275" y="0"/>
                  </a:moveTo>
                  <a:lnTo>
                    <a:pt x="1563" y="0"/>
                  </a:lnTo>
                  <a:lnTo>
                    <a:pt x="1604" y="3"/>
                  </a:lnTo>
                  <a:lnTo>
                    <a:pt x="1642" y="12"/>
                  </a:lnTo>
                  <a:lnTo>
                    <a:pt x="1679" y="25"/>
                  </a:lnTo>
                  <a:lnTo>
                    <a:pt x="1712" y="44"/>
                  </a:lnTo>
                  <a:lnTo>
                    <a:pt x="1743" y="68"/>
                  </a:lnTo>
                  <a:lnTo>
                    <a:pt x="1770" y="94"/>
                  </a:lnTo>
                  <a:lnTo>
                    <a:pt x="1793" y="124"/>
                  </a:lnTo>
                  <a:lnTo>
                    <a:pt x="1811" y="158"/>
                  </a:lnTo>
                  <a:lnTo>
                    <a:pt x="1826" y="195"/>
                  </a:lnTo>
                  <a:lnTo>
                    <a:pt x="1834" y="234"/>
                  </a:lnTo>
                  <a:lnTo>
                    <a:pt x="1838" y="274"/>
                  </a:lnTo>
                  <a:lnTo>
                    <a:pt x="1838" y="1532"/>
                  </a:lnTo>
                  <a:lnTo>
                    <a:pt x="1834" y="1572"/>
                  </a:lnTo>
                  <a:lnTo>
                    <a:pt x="1826" y="1611"/>
                  </a:lnTo>
                  <a:lnTo>
                    <a:pt x="1811" y="1648"/>
                  </a:lnTo>
                  <a:lnTo>
                    <a:pt x="1793" y="1682"/>
                  </a:lnTo>
                  <a:lnTo>
                    <a:pt x="1770" y="1712"/>
                  </a:lnTo>
                  <a:lnTo>
                    <a:pt x="1743" y="1738"/>
                  </a:lnTo>
                  <a:lnTo>
                    <a:pt x="1712" y="1762"/>
                  </a:lnTo>
                  <a:lnTo>
                    <a:pt x="1679" y="1781"/>
                  </a:lnTo>
                  <a:lnTo>
                    <a:pt x="1642" y="1794"/>
                  </a:lnTo>
                  <a:lnTo>
                    <a:pt x="1604" y="1803"/>
                  </a:lnTo>
                  <a:lnTo>
                    <a:pt x="1563" y="1806"/>
                  </a:lnTo>
                  <a:lnTo>
                    <a:pt x="275" y="1806"/>
                  </a:lnTo>
                  <a:lnTo>
                    <a:pt x="234" y="1803"/>
                  </a:lnTo>
                  <a:lnTo>
                    <a:pt x="196" y="1794"/>
                  </a:lnTo>
                  <a:lnTo>
                    <a:pt x="159" y="1781"/>
                  </a:lnTo>
                  <a:lnTo>
                    <a:pt x="125" y="1762"/>
                  </a:lnTo>
                  <a:lnTo>
                    <a:pt x="94" y="1738"/>
                  </a:lnTo>
                  <a:lnTo>
                    <a:pt x="68" y="1712"/>
                  </a:lnTo>
                  <a:lnTo>
                    <a:pt x="44" y="1682"/>
                  </a:lnTo>
                  <a:lnTo>
                    <a:pt x="25" y="1648"/>
                  </a:lnTo>
                  <a:lnTo>
                    <a:pt x="12" y="1611"/>
                  </a:lnTo>
                  <a:lnTo>
                    <a:pt x="3" y="1572"/>
                  </a:lnTo>
                  <a:lnTo>
                    <a:pt x="0" y="1532"/>
                  </a:lnTo>
                  <a:lnTo>
                    <a:pt x="0" y="274"/>
                  </a:lnTo>
                  <a:lnTo>
                    <a:pt x="3" y="234"/>
                  </a:lnTo>
                  <a:lnTo>
                    <a:pt x="12" y="195"/>
                  </a:lnTo>
                  <a:lnTo>
                    <a:pt x="25" y="158"/>
                  </a:lnTo>
                  <a:lnTo>
                    <a:pt x="44" y="124"/>
                  </a:lnTo>
                  <a:lnTo>
                    <a:pt x="68" y="94"/>
                  </a:lnTo>
                  <a:lnTo>
                    <a:pt x="94" y="68"/>
                  </a:lnTo>
                  <a:lnTo>
                    <a:pt x="125" y="44"/>
                  </a:lnTo>
                  <a:lnTo>
                    <a:pt x="159" y="25"/>
                  </a:lnTo>
                  <a:lnTo>
                    <a:pt x="196" y="12"/>
                  </a:lnTo>
                  <a:lnTo>
                    <a:pt x="234" y="3"/>
                  </a:lnTo>
                  <a:lnTo>
                    <a:pt x="275" y="0"/>
                  </a:lnTo>
                  <a:close/>
                </a:path>
              </a:pathLst>
            </a:custGeom>
            <a:solidFill>
              <a:schemeClr val="tx2"/>
            </a:solidFill>
            <a:ln w="0">
              <a:noFill/>
              <a:prstDash val="solid"/>
              <a:round/>
              <a:headEnd/>
              <a:tailEnd/>
            </a:ln>
          </p:spPr>
          <p:txBody>
            <a:bodyPr lIns="68580" tIns="34290" rIns="68580" bIns="34290"/>
            <a:lstStyle/>
            <a:p>
              <a:pPr eaLnBrk="1" hangingPunct="1">
                <a:defRPr/>
              </a:pPr>
              <a:endParaRPr lang="en-ZA" sz="3750"/>
            </a:p>
          </p:txBody>
        </p:sp>
        <p:sp>
          <p:nvSpPr>
            <p:cNvPr id="36" name="Freeform 11">
              <a:extLst>
                <a:ext uri="{FF2B5EF4-FFF2-40B4-BE49-F238E27FC236}">
                  <a16:creationId xmlns:a16="http://schemas.microsoft.com/office/drawing/2014/main" id="{5AB76C45-B79A-D44A-EBF6-926D48A9228D}"/>
                </a:ext>
              </a:extLst>
            </p:cNvPr>
            <p:cNvSpPr>
              <a:spLocks/>
            </p:cNvSpPr>
            <p:nvPr/>
          </p:nvSpPr>
          <p:spPr bwMode="auto">
            <a:xfrm>
              <a:off x="2857" y="1844"/>
              <a:ext cx="85" cy="86"/>
            </a:xfrm>
            <a:custGeom>
              <a:avLst/>
              <a:gdLst>
                <a:gd name="T0" fmla="*/ 171 w 342"/>
                <a:gd name="T1" fmla="*/ 0 h 340"/>
                <a:gd name="T2" fmla="*/ 202 w 342"/>
                <a:gd name="T3" fmla="*/ 3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0 h 340"/>
                <a:gd name="T56" fmla="*/ 2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0"/>
                  </a:lnTo>
                  <a:lnTo>
                    <a:pt x="2"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7" name="Freeform 12">
              <a:extLst>
                <a:ext uri="{FF2B5EF4-FFF2-40B4-BE49-F238E27FC236}">
                  <a16:creationId xmlns:a16="http://schemas.microsoft.com/office/drawing/2014/main" id="{062B21B7-5EDA-3CD0-1A43-3FC205CF7468}"/>
                </a:ext>
              </a:extLst>
            </p:cNvPr>
            <p:cNvSpPr>
              <a:spLocks/>
            </p:cNvSpPr>
            <p:nvPr/>
          </p:nvSpPr>
          <p:spPr bwMode="auto">
            <a:xfrm>
              <a:off x="3103" y="1844"/>
              <a:ext cx="85" cy="86"/>
            </a:xfrm>
            <a:custGeom>
              <a:avLst/>
              <a:gdLst>
                <a:gd name="T0" fmla="*/ 171 w 342"/>
                <a:gd name="T1" fmla="*/ 0 h 340"/>
                <a:gd name="T2" fmla="*/ 202 w 342"/>
                <a:gd name="T3" fmla="*/ 3 h 340"/>
                <a:gd name="T4" fmla="*/ 230 w 342"/>
                <a:gd name="T5" fmla="*/ 10 h 340"/>
                <a:gd name="T6" fmla="*/ 257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7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3 w 342"/>
                <a:gd name="T53" fmla="*/ 201 h 340"/>
                <a:gd name="T54" fmla="*/ 0 w 342"/>
                <a:gd name="T55" fmla="*/ 170 h 340"/>
                <a:gd name="T56" fmla="*/ 3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7"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7" y="317"/>
                  </a:lnTo>
                  <a:lnTo>
                    <a:pt x="230" y="330"/>
                  </a:lnTo>
                  <a:lnTo>
                    <a:pt x="202" y="338"/>
                  </a:lnTo>
                  <a:lnTo>
                    <a:pt x="171" y="340"/>
                  </a:lnTo>
                  <a:lnTo>
                    <a:pt x="140" y="338"/>
                  </a:lnTo>
                  <a:lnTo>
                    <a:pt x="111" y="330"/>
                  </a:lnTo>
                  <a:lnTo>
                    <a:pt x="84" y="317"/>
                  </a:lnTo>
                  <a:lnTo>
                    <a:pt x="60" y="301"/>
                  </a:lnTo>
                  <a:lnTo>
                    <a:pt x="41" y="280"/>
                  </a:lnTo>
                  <a:lnTo>
                    <a:pt x="23" y="256"/>
                  </a:lnTo>
                  <a:lnTo>
                    <a:pt x="11" y="230"/>
                  </a:lnTo>
                  <a:lnTo>
                    <a:pt x="3" y="201"/>
                  </a:lnTo>
                  <a:lnTo>
                    <a:pt x="0" y="170"/>
                  </a:lnTo>
                  <a:lnTo>
                    <a:pt x="3"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8" name="Freeform 13">
              <a:extLst>
                <a:ext uri="{FF2B5EF4-FFF2-40B4-BE49-F238E27FC236}">
                  <a16:creationId xmlns:a16="http://schemas.microsoft.com/office/drawing/2014/main" id="{1274E321-300A-5813-3789-6E354299B889}"/>
                </a:ext>
              </a:extLst>
            </p:cNvPr>
            <p:cNvSpPr>
              <a:spLocks/>
            </p:cNvSpPr>
            <p:nvPr/>
          </p:nvSpPr>
          <p:spPr bwMode="auto">
            <a:xfrm>
              <a:off x="3103" y="2092"/>
              <a:ext cx="85" cy="85"/>
            </a:xfrm>
            <a:custGeom>
              <a:avLst/>
              <a:gdLst>
                <a:gd name="T0" fmla="*/ 171 w 342"/>
                <a:gd name="T1" fmla="*/ 0 h 341"/>
                <a:gd name="T2" fmla="*/ 202 w 342"/>
                <a:gd name="T3" fmla="*/ 2 h 341"/>
                <a:gd name="T4" fmla="*/ 230 w 342"/>
                <a:gd name="T5" fmla="*/ 11 h 341"/>
                <a:gd name="T6" fmla="*/ 257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7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3 w 342"/>
                <a:gd name="T53" fmla="*/ 201 h 341"/>
                <a:gd name="T54" fmla="*/ 0 w 342"/>
                <a:gd name="T55" fmla="*/ 170 h 341"/>
                <a:gd name="T56" fmla="*/ 3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7"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7" y="316"/>
                  </a:lnTo>
                  <a:lnTo>
                    <a:pt x="230" y="330"/>
                  </a:lnTo>
                  <a:lnTo>
                    <a:pt x="202" y="337"/>
                  </a:lnTo>
                  <a:lnTo>
                    <a:pt x="171" y="341"/>
                  </a:lnTo>
                  <a:lnTo>
                    <a:pt x="140" y="337"/>
                  </a:lnTo>
                  <a:lnTo>
                    <a:pt x="111" y="330"/>
                  </a:lnTo>
                  <a:lnTo>
                    <a:pt x="84" y="316"/>
                  </a:lnTo>
                  <a:lnTo>
                    <a:pt x="60" y="300"/>
                  </a:lnTo>
                  <a:lnTo>
                    <a:pt x="41" y="279"/>
                  </a:lnTo>
                  <a:lnTo>
                    <a:pt x="23" y="255"/>
                  </a:lnTo>
                  <a:lnTo>
                    <a:pt x="11" y="229"/>
                  </a:lnTo>
                  <a:lnTo>
                    <a:pt x="3" y="201"/>
                  </a:lnTo>
                  <a:lnTo>
                    <a:pt x="0" y="170"/>
                  </a:lnTo>
                  <a:lnTo>
                    <a:pt x="3"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9" name="Freeform 14">
              <a:extLst>
                <a:ext uri="{FF2B5EF4-FFF2-40B4-BE49-F238E27FC236}">
                  <a16:creationId xmlns:a16="http://schemas.microsoft.com/office/drawing/2014/main" id="{2C508B9A-6430-9510-4556-E268B26B6959}"/>
                </a:ext>
              </a:extLst>
            </p:cNvPr>
            <p:cNvSpPr>
              <a:spLocks/>
            </p:cNvSpPr>
            <p:nvPr/>
          </p:nvSpPr>
          <p:spPr bwMode="auto">
            <a:xfrm>
              <a:off x="2857" y="2092"/>
              <a:ext cx="85" cy="85"/>
            </a:xfrm>
            <a:custGeom>
              <a:avLst/>
              <a:gdLst>
                <a:gd name="T0" fmla="*/ 171 w 342"/>
                <a:gd name="T1" fmla="*/ 0 h 341"/>
                <a:gd name="T2" fmla="*/ 202 w 342"/>
                <a:gd name="T3" fmla="*/ 2 h 341"/>
                <a:gd name="T4" fmla="*/ 230 w 342"/>
                <a:gd name="T5" fmla="*/ 11 h 341"/>
                <a:gd name="T6" fmla="*/ 256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6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2 w 342"/>
                <a:gd name="T53" fmla="*/ 201 h 341"/>
                <a:gd name="T54" fmla="*/ 0 w 342"/>
                <a:gd name="T55" fmla="*/ 170 h 341"/>
                <a:gd name="T56" fmla="*/ 2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6"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6" y="316"/>
                  </a:lnTo>
                  <a:lnTo>
                    <a:pt x="230" y="330"/>
                  </a:lnTo>
                  <a:lnTo>
                    <a:pt x="202" y="337"/>
                  </a:lnTo>
                  <a:lnTo>
                    <a:pt x="171" y="341"/>
                  </a:lnTo>
                  <a:lnTo>
                    <a:pt x="140" y="337"/>
                  </a:lnTo>
                  <a:lnTo>
                    <a:pt x="111" y="330"/>
                  </a:lnTo>
                  <a:lnTo>
                    <a:pt x="84" y="316"/>
                  </a:lnTo>
                  <a:lnTo>
                    <a:pt x="60" y="300"/>
                  </a:lnTo>
                  <a:lnTo>
                    <a:pt x="41" y="279"/>
                  </a:lnTo>
                  <a:lnTo>
                    <a:pt x="23" y="255"/>
                  </a:lnTo>
                  <a:lnTo>
                    <a:pt x="11" y="229"/>
                  </a:lnTo>
                  <a:lnTo>
                    <a:pt x="2" y="201"/>
                  </a:lnTo>
                  <a:lnTo>
                    <a:pt x="0" y="170"/>
                  </a:lnTo>
                  <a:lnTo>
                    <a:pt x="2"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40" name="Freeform 15">
              <a:extLst>
                <a:ext uri="{FF2B5EF4-FFF2-40B4-BE49-F238E27FC236}">
                  <a16:creationId xmlns:a16="http://schemas.microsoft.com/office/drawing/2014/main" id="{53874ACF-0375-9D55-16CE-C075F26C3194}"/>
                </a:ext>
              </a:extLst>
            </p:cNvPr>
            <p:cNvSpPr>
              <a:spLocks/>
            </p:cNvSpPr>
            <p:nvPr/>
          </p:nvSpPr>
          <p:spPr bwMode="auto">
            <a:xfrm>
              <a:off x="2980" y="1967"/>
              <a:ext cx="85" cy="86"/>
            </a:xfrm>
            <a:custGeom>
              <a:avLst/>
              <a:gdLst>
                <a:gd name="T0" fmla="*/ 170 w 341"/>
                <a:gd name="T1" fmla="*/ 0 h 340"/>
                <a:gd name="T2" fmla="*/ 201 w 341"/>
                <a:gd name="T3" fmla="*/ 3 h 340"/>
                <a:gd name="T4" fmla="*/ 231 w 341"/>
                <a:gd name="T5" fmla="*/ 11 h 340"/>
                <a:gd name="T6" fmla="*/ 257 w 341"/>
                <a:gd name="T7" fmla="*/ 23 h 340"/>
                <a:gd name="T8" fmla="*/ 281 w 341"/>
                <a:gd name="T9" fmla="*/ 40 h 340"/>
                <a:gd name="T10" fmla="*/ 302 w 341"/>
                <a:gd name="T11" fmla="*/ 60 h 340"/>
                <a:gd name="T12" fmla="*/ 318 w 341"/>
                <a:gd name="T13" fmla="*/ 84 h 340"/>
                <a:gd name="T14" fmla="*/ 331 w 341"/>
                <a:gd name="T15" fmla="*/ 110 h 340"/>
                <a:gd name="T16" fmla="*/ 339 w 341"/>
                <a:gd name="T17" fmla="*/ 139 h 340"/>
                <a:gd name="T18" fmla="*/ 341 w 341"/>
                <a:gd name="T19" fmla="*/ 170 h 340"/>
                <a:gd name="T20" fmla="*/ 339 w 341"/>
                <a:gd name="T21" fmla="*/ 201 h 340"/>
                <a:gd name="T22" fmla="*/ 331 w 341"/>
                <a:gd name="T23" fmla="*/ 229 h 340"/>
                <a:gd name="T24" fmla="*/ 318 w 341"/>
                <a:gd name="T25" fmla="*/ 256 h 340"/>
                <a:gd name="T26" fmla="*/ 302 w 341"/>
                <a:gd name="T27" fmla="*/ 279 h 340"/>
                <a:gd name="T28" fmla="*/ 281 w 341"/>
                <a:gd name="T29" fmla="*/ 300 h 340"/>
                <a:gd name="T30" fmla="*/ 257 w 341"/>
                <a:gd name="T31" fmla="*/ 317 h 340"/>
                <a:gd name="T32" fmla="*/ 231 w 341"/>
                <a:gd name="T33" fmla="*/ 329 h 340"/>
                <a:gd name="T34" fmla="*/ 201 w 341"/>
                <a:gd name="T35" fmla="*/ 337 h 340"/>
                <a:gd name="T36" fmla="*/ 170 w 341"/>
                <a:gd name="T37" fmla="*/ 340 h 340"/>
                <a:gd name="T38" fmla="*/ 140 w 341"/>
                <a:gd name="T39" fmla="*/ 337 h 340"/>
                <a:gd name="T40" fmla="*/ 111 w 341"/>
                <a:gd name="T41" fmla="*/ 329 h 340"/>
                <a:gd name="T42" fmla="*/ 85 w 341"/>
                <a:gd name="T43" fmla="*/ 317 h 340"/>
                <a:gd name="T44" fmla="*/ 61 w 341"/>
                <a:gd name="T45" fmla="*/ 300 h 340"/>
                <a:gd name="T46" fmla="*/ 40 w 341"/>
                <a:gd name="T47" fmla="*/ 279 h 340"/>
                <a:gd name="T48" fmla="*/ 24 w 341"/>
                <a:gd name="T49" fmla="*/ 256 h 340"/>
                <a:gd name="T50" fmla="*/ 11 w 341"/>
                <a:gd name="T51" fmla="*/ 229 h 340"/>
                <a:gd name="T52" fmla="*/ 3 w 341"/>
                <a:gd name="T53" fmla="*/ 201 h 340"/>
                <a:gd name="T54" fmla="*/ 0 w 341"/>
                <a:gd name="T55" fmla="*/ 170 h 340"/>
                <a:gd name="T56" fmla="*/ 3 w 341"/>
                <a:gd name="T57" fmla="*/ 139 h 340"/>
                <a:gd name="T58" fmla="*/ 11 w 341"/>
                <a:gd name="T59" fmla="*/ 110 h 340"/>
                <a:gd name="T60" fmla="*/ 24 w 341"/>
                <a:gd name="T61" fmla="*/ 84 h 340"/>
                <a:gd name="T62" fmla="*/ 40 w 341"/>
                <a:gd name="T63" fmla="*/ 60 h 340"/>
                <a:gd name="T64" fmla="*/ 61 w 341"/>
                <a:gd name="T65" fmla="*/ 40 h 340"/>
                <a:gd name="T66" fmla="*/ 85 w 341"/>
                <a:gd name="T67" fmla="*/ 23 h 340"/>
                <a:gd name="T68" fmla="*/ 111 w 341"/>
                <a:gd name="T69" fmla="*/ 11 h 340"/>
                <a:gd name="T70" fmla="*/ 140 w 341"/>
                <a:gd name="T71" fmla="*/ 3 h 340"/>
                <a:gd name="T72" fmla="*/ 170 w 341"/>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40">
                  <a:moveTo>
                    <a:pt x="170" y="0"/>
                  </a:moveTo>
                  <a:lnTo>
                    <a:pt x="201" y="3"/>
                  </a:lnTo>
                  <a:lnTo>
                    <a:pt x="231" y="11"/>
                  </a:lnTo>
                  <a:lnTo>
                    <a:pt x="257" y="23"/>
                  </a:lnTo>
                  <a:lnTo>
                    <a:pt x="281" y="40"/>
                  </a:lnTo>
                  <a:lnTo>
                    <a:pt x="302" y="60"/>
                  </a:lnTo>
                  <a:lnTo>
                    <a:pt x="318" y="84"/>
                  </a:lnTo>
                  <a:lnTo>
                    <a:pt x="331" y="110"/>
                  </a:lnTo>
                  <a:lnTo>
                    <a:pt x="339" y="139"/>
                  </a:lnTo>
                  <a:lnTo>
                    <a:pt x="341" y="170"/>
                  </a:lnTo>
                  <a:lnTo>
                    <a:pt x="339" y="201"/>
                  </a:lnTo>
                  <a:lnTo>
                    <a:pt x="331" y="229"/>
                  </a:lnTo>
                  <a:lnTo>
                    <a:pt x="318" y="256"/>
                  </a:lnTo>
                  <a:lnTo>
                    <a:pt x="302" y="279"/>
                  </a:lnTo>
                  <a:lnTo>
                    <a:pt x="281" y="300"/>
                  </a:lnTo>
                  <a:lnTo>
                    <a:pt x="257" y="317"/>
                  </a:lnTo>
                  <a:lnTo>
                    <a:pt x="231" y="329"/>
                  </a:lnTo>
                  <a:lnTo>
                    <a:pt x="201" y="337"/>
                  </a:lnTo>
                  <a:lnTo>
                    <a:pt x="170" y="340"/>
                  </a:lnTo>
                  <a:lnTo>
                    <a:pt x="140" y="337"/>
                  </a:lnTo>
                  <a:lnTo>
                    <a:pt x="111" y="329"/>
                  </a:lnTo>
                  <a:lnTo>
                    <a:pt x="85" y="317"/>
                  </a:lnTo>
                  <a:lnTo>
                    <a:pt x="61" y="300"/>
                  </a:lnTo>
                  <a:lnTo>
                    <a:pt x="40" y="279"/>
                  </a:lnTo>
                  <a:lnTo>
                    <a:pt x="24" y="256"/>
                  </a:lnTo>
                  <a:lnTo>
                    <a:pt x="11" y="229"/>
                  </a:lnTo>
                  <a:lnTo>
                    <a:pt x="3" y="201"/>
                  </a:lnTo>
                  <a:lnTo>
                    <a:pt x="0" y="170"/>
                  </a:lnTo>
                  <a:lnTo>
                    <a:pt x="3" y="139"/>
                  </a:lnTo>
                  <a:lnTo>
                    <a:pt x="11" y="110"/>
                  </a:lnTo>
                  <a:lnTo>
                    <a:pt x="24" y="84"/>
                  </a:lnTo>
                  <a:lnTo>
                    <a:pt x="40" y="60"/>
                  </a:lnTo>
                  <a:lnTo>
                    <a:pt x="61" y="40"/>
                  </a:lnTo>
                  <a:lnTo>
                    <a:pt x="85" y="23"/>
                  </a:lnTo>
                  <a:lnTo>
                    <a:pt x="111" y="11"/>
                  </a:lnTo>
                  <a:lnTo>
                    <a:pt x="140" y="3"/>
                  </a:lnTo>
                  <a:lnTo>
                    <a:pt x="170"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grpSp>
      <p:sp>
        <p:nvSpPr>
          <p:cNvPr id="41" name="Title 1">
            <a:extLst>
              <a:ext uri="{FF2B5EF4-FFF2-40B4-BE49-F238E27FC236}">
                <a16:creationId xmlns:a16="http://schemas.microsoft.com/office/drawing/2014/main" id="{68F49A63-620F-53C0-A4F9-28D1C59F393F}"/>
              </a:ext>
            </a:extLst>
          </p:cNvPr>
          <p:cNvSpPr txBox="1">
            <a:spLocks/>
          </p:cNvSpPr>
          <p:nvPr/>
        </p:nvSpPr>
        <p:spPr>
          <a:xfrm>
            <a:off x="228600" y="233363"/>
            <a:ext cx="6172200" cy="857250"/>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algn="l" eaLnBrk="1" hangingPunct="1">
              <a:defRPr/>
            </a:pPr>
            <a:r>
              <a:rPr lang="en-GB" sz="2250" dirty="0">
                <a:latin typeface="Arial" panose="020B0604020202020204" pitchFamily="34" charset="0"/>
                <a:cs typeface="Arial" panose="020B0604020202020204" pitchFamily="34" charset="0"/>
              </a:rPr>
              <a:t>	Cloud Computing Business Drivers</a:t>
            </a:r>
            <a:endParaRPr lang="en-GB" altLang="en-US" sz="22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ppt_x</p:attrName>
                                        </p:attrNameLst>
                                      </p:cBhvr>
                                      <p:tavLst>
                                        <p:tav tm="0">
                                          <p:val>
                                            <p:strVal val="#ppt_x"/>
                                          </p:val>
                                        </p:tav>
                                        <p:tav tm="100000">
                                          <p:val>
                                            <p:strVal val="#ppt_x"/>
                                          </p:val>
                                        </p:tav>
                                      </p:tavLst>
                                    </p:anim>
                                    <p:anim calcmode="lin" valueType="num">
                                      <p:cBhvr>
                                        <p:cTn id="9" dur="2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9">
            <a:extLst>
              <a:ext uri="{FF2B5EF4-FFF2-40B4-BE49-F238E27FC236}">
                <a16:creationId xmlns:a16="http://schemas.microsoft.com/office/drawing/2014/main" id="{184EFD06-0704-312C-6E9C-0FFC7B61EC8A}"/>
              </a:ext>
            </a:extLst>
          </p:cNvPr>
          <p:cNvSpPr txBox="1">
            <a:spLocks noChangeArrowheads="1"/>
          </p:cNvSpPr>
          <p:nvPr/>
        </p:nvSpPr>
        <p:spPr bwMode="auto">
          <a:xfrm>
            <a:off x="361950" y="2109788"/>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NIST specifies 3-4-5 rule of Cloud Computing</a:t>
            </a:r>
          </a:p>
        </p:txBody>
      </p:sp>
      <p:sp>
        <p:nvSpPr>
          <p:cNvPr id="35843" name="TextBox 12">
            <a:extLst>
              <a:ext uri="{FF2B5EF4-FFF2-40B4-BE49-F238E27FC236}">
                <a16:creationId xmlns:a16="http://schemas.microsoft.com/office/drawing/2014/main" id="{C6ACA799-3DAD-CB24-A6A3-1330DD220B32}"/>
              </a:ext>
            </a:extLst>
          </p:cNvPr>
          <p:cNvSpPr txBox="1">
            <a:spLocks noChangeArrowheads="1"/>
          </p:cNvSpPr>
          <p:nvPr/>
        </p:nvSpPr>
        <p:spPr bwMode="auto">
          <a:xfrm>
            <a:off x="361950" y="2828925"/>
            <a:ext cx="84693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3</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cloud service models or service types for any cloud platform</a:t>
            </a:r>
            <a:endParaRPr lang="en-US" altLang="en-US" sz="3300">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4</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deployment models</a:t>
            </a: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5</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essential characteristics of cloud computing infrastructure</a:t>
            </a:r>
          </a:p>
        </p:txBody>
      </p:sp>
      <p:sp>
        <p:nvSpPr>
          <p:cNvPr id="4" name="Content Placeholder 3">
            <a:extLst>
              <a:ext uri="{FF2B5EF4-FFF2-40B4-BE49-F238E27FC236}">
                <a16:creationId xmlns:a16="http://schemas.microsoft.com/office/drawing/2014/main" id="{D5CF9C39-6591-3326-69D1-39D64FEF9B6F}"/>
              </a:ext>
            </a:extLst>
          </p:cNvPr>
          <p:cNvSpPr>
            <a:spLocks noGrp="1"/>
          </p:cNvSpPr>
          <p:nvPr>
            <p:ph sz="quarter" idx="10"/>
          </p:nvPr>
        </p:nvSpPr>
        <p:spPr>
          <a:xfrm>
            <a:off x="76200" y="20638"/>
            <a:ext cx="6324600" cy="857250"/>
          </a:xfrm>
        </p:spPr>
        <p:txBody>
          <a:bodyPr/>
          <a:lstStyle/>
          <a:p>
            <a:pPr>
              <a:defRPr/>
            </a:pPr>
            <a:r>
              <a:rPr lang="en-US" dirty="0"/>
              <a:t>3-4-5 rule of Cloud Computing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12AB4E9-F03A-4C69-98D1-2F025E7BBD2E}"/>
              </a:ext>
            </a:extLst>
          </p:cNvPr>
          <p:cNvSpPr>
            <a:spLocks noGrp="1"/>
          </p:cNvSpPr>
          <p:nvPr>
            <p:ph sz="quarter" idx="10"/>
          </p:nvPr>
        </p:nvSpPr>
        <p:spPr/>
        <p:txBody>
          <a:bodyPr/>
          <a:lstStyle/>
          <a:p>
            <a:pPr>
              <a:defRPr/>
            </a:pPr>
            <a:r>
              <a:rPr lang="en-US" dirty="0"/>
              <a:t>Cloud Summary</a:t>
            </a:r>
          </a:p>
        </p:txBody>
      </p:sp>
      <p:pic>
        <p:nvPicPr>
          <p:cNvPr id="36867" name="Picture 5">
            <a:extLst>
              <a:ext uri="{FF2B5EF4-FFF2-40B4-BE49-F238E27FC236}">
                <a16:creationId xmlns:a16="http://schemas.microsoft.com/office/drawing/2014/main" id="{E45AB8B1-08E6-AEED-84F6-97B64B182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3588"/>
            <a:ext cx="631507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6">
            <a:extLst>
              <a:ext uri="{FF2B5EF4-FFF2-40B4-BE49-F238E27FC236}">
                <a16:creationId xmlns:a16="http://schemas.microsoft.com/office/drawing/2014/main" id="{89ACECCA-18CA-A43B-2832-324D16659AE7}"/>
              </a:ext>
            </a:extLst>
          </p:cNvPr>
          <p:cNvSpPr>
            <a:spLocks noChangeArrowheads="1"/>
          </p:cNvSpPr>
          <p:nvPr/>
        </p:nvSpPr>
        <p:spPr bwMode="auto">
          <a:xfrm>
            <a:off x="6619875" y="2033588"/>
            <a:ext cx="21685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Shared pool of configurable computing resources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On-demand network access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Provisioned by the Service Provider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7AF8EF-EA57-8798-5C1C-CD513097068F}"/>
              </a:ext>
            </a:extLst>
          </p:cNvPr>
          <p:cNvSpPr>
            <a:spLocks noGrp="1"/>
          </p:cNvSpPr>
          <p:nvPr>
            <p:ph sz="quarter" idx="10"/>
          </p:nvPr>
        </p:nvSpPr>
        <p:spPr/>
        <p:txBody>
          <a:bodyPr/>
          <a:lstStyle/>
          <a:p>
            <a:pPr>
              <a:defRPr/>
            </a:pPr>
            <a:r>
              <a:rPr lang="en-US" dirty="0"/>
              <a:t>Cloud Summary…</a:t>
            </a:r>
          </a:p>
        </p:txBody>
      </p:sp>
      <p:sp>
        <p:nvSpPr>
          <p:cNvPr id="2" name="Rectangle 1">
            <a:extLst>
              <a:ext uri="{FF2B5EF4-FFF2-40B4-BE49-F238E27FC236}">
                <a16:creationId xmlns:a16="http://schemas.microsoft.com/office/drawing/2014/main" id="{AACEE368-B410-782E-C7D6-E70A2037F445}"/>
              </a:ext>
            </a:extLst>
          </p:cNvPr>
          <p:cNvSpPr/>
          <p:nvPr/>
        </p:nvSpPr>
        <p:spPr>
          <a:xfrm>
            <a:off x="304800" y="1987550"/>
            <a:ext cx="8199438" cy="3902075"/>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Cloud computing is an umbrella term used to refer to Internet based development and services</a:t>
            </a:r>
          </a:p>
          <a:p>
            <a:pPr eaLnBrk="1" hangingPunct="1">
              <a:defRPr/>
            </a:pPr>
            <a:endParaRPr lang="en-IN"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A number of characteristics define cloud data, applications services and infrastructure: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Remotely hosted: Services or data are hosted on remote infrastructure. </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Ubiquitous: Services or data are available from anywhere.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Commodity model: The result is a utility computing model similar to traditional that of traditional utilities, like gas and electricity - you pay for what you would want!</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FD472C-5E45-084B-3748-9EA440A56889}"/>
              </a:ext>
            </a:extLst>
          </p:cNvPr>
          <p:cNvSpPr>
            <a:spLocks noGrp="1"/>
          </p:cNvSpPr>
          <p:nvPr>
            <p:ph sz="quarter" idx="10"/>
          </p:nvPr>
        </p:nvSpPr>
        <p:spPr/>
        <p:txBody>
          <a:bodyPr/>
          <a:lstStyle/>
          <a:p>
            <a:pPr>
              <a:defRPr/>
            </a:pPr>
            <a:r>
              <a:rPr lang="en-US" dirty="0"/>
              <a:t>Characteristics of Cloud Computing</a:t>
            </a:r>
          </a:p>
        </p:txBody>
      </p:sp>
      <p:pic>
        <p:nvPicPr>
          <p:cNvPr id="39939" name="Picture 1">
            <a:extLst>
              <a:ext uri="{FF2B5EF4-FFF2-40B4-BE49-F238E27FC236}">
                <a16:creationId xmlns:a16="http://schemas.microsoft.com/office/drawing/2014/main" id="{08F097D2-6208-BA9A-38B1-0357D9C7D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935163"/>
            <a:ext cx="6183312"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182341C-EECC-F5AC-A1BC-ECAB9C82FD7C}"/>
              </a:ext>
            </a:extLst>
          </p:cNvPr>
          <p:cNvSpPr/>
          <p:nvPr/>
        </p:nvSpPr>
        <p:spPr>
          <a:xfrm>
            <a:off x="6386513" y="1935163"/>
            <a:ext cx="2476500" cy="3208337"/>
          </a:xfrm>
          <a:prstGeom prst="rect">
            <a:avLst/>
          </a:prstGeom>
        </p:spPr>
        <p:txBody>
          <a:bodyPr>
            <a:spAutoFit/>
          </a:bodyPr>
          <a:lstStyle/>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On demand self-service</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Broad network access</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Resource pooling</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Rapid elasticity</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Measured 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 Placeholder 2">
            <a:extLst>
              <a:ext uri="{FF2B5EF4-FFF2-40B4-BE49-F238E27FC236}">
                <a16:creationId xmlns:a16="http://schemas.microsoft.com/office/drawing/2014/main" id="{C5DF697C-0581-3AB7-BD88-60E524D24EA7}"/>
              </a:ext>
            </a:extLst>
          </p:cNvPr>
          <p:cNvGraphicFramePr/>
          <p:nvPr/>
        </p:nvGraphicFramePr>
        <p:xfrm>
          <a:off x="628650" y="1676400"/>
          <a:ext cx="7886700" cy="3813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3" name="TextBox 7">
            <a:extLst>
              <a:ext uri="{FF2B5EF4-FFF2-40B4-BE49-F238E27FC236}">
                <a16:creationId xmlns:a16="http://schemas.microsoft.com/office/drawing/2014/main" id="{CE0CC2D0-34E0-E226-A79B-CA13603FC1A5}"/>
              </a:ext>
            </a:extLst>
          </p:cNvPr>
          <p:cNvSpPr txBox="1">
            <a:spLocks noChangeArrowheads="1"/>
          </p:cNvSpPr>
          <p:nvPr/>
        </p:nvSpPr>
        <p:spPr bwMode="auto">
          <a:xfrm>
            <a:off x="762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Characteristics of Cloud Computing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96D72-3062-A925-7E00-E4EE36EA63BF}"/>
              </a:ext>
            </a:extLst>
          </p:cNvPr>
          <p:cNvSpPr>
            <a:spLocks noGrp="1"/>
          </p:cNvSpPr>
          <p:nvPr>
            <p:ph sz="quarter" idx="10"/>
          </p:nvPr>
        </p:nvSpPr>
        <p:spPr/>
        <p:txBody>
          <a:bodyPr/>
          <a:lstStyle/>
          <a:p>
            <a:pPr eaLnBrk="1" hangingPunct="1">
              <a:spcBef>
                <a:spcPct val="0"/>
              </a:spcBef>
              <a:buFont typeface="Arial" charset="0"/>
              <a:buNone/>
              <a:defRPr/>
            </a:pPr>
            <a:r>
              <a:rPr lang="en-US" dirty="0">
                <a:latin typeface="Arial" charset="0"/>
                <a:cs typeface="Arial" charset="0"/>
              </a:rPr>
              <a:t>&lt;</a:t>
            </a:r>
            <a:r>
              <a:rPr lang="en-IN" b="0" dirty="0"/>
              <a:t>CSI ZG527 / SS ZG527 / SE ZG527</a:t>
            </a:r>
            <a:endParaRPr lang="en-US" dirty="0">
              <a:latin typeface="Arial" charset="0"/>
              <a:cs typeface="Arial" charset="0"/>
            </a:endParaRPr>
          </a:p>
          <a:p>
            <a:pPr eaLnBrk="1" hangingPunct="1">
              <a:spcBef>
                <a:spcPct val="0"/>
              </a:spcBef>
              <a:buFont typeface="Arial" charset="0"/>
              <a:buNone/>
              <a:defRPr/>
            </a:pPr>
            <a:r>
              <a:rPr lang="en-US" dirty="0">
                <a:latin typeface="Arial" charset="0"/>
                <a:cs typeface="Arial" charset="0"/>
              </a:rPr>
              <a:t>Cloud Computing</a:t>
            </a:r>
          </a:p>
          <a:p>
            <a:pPr eaLnBrk="1" hangingPunct="1">
              <a:spcBef>
                <a:spcPct val="0"/>
              </a:spcBef>
              <a:buFont typeface="Arial" charset="0"/>
              <a:buNone/>
              <a:defRPr/>
            </a:pPr>
            <a:r>
              <a:rPr lang="en-US" dirty="0">
                <a:latin typeface="Arial" charset="0"/>
                <a:cs typeface="Arial" charset="0"/>
              </a:rPr>
              <a:t>Lecture No.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3">
            <a:extLst>
              <a:ext uri="{FF2B5EF4-FFF2-40B4-BE49-F238E27FC236}">
                <a16:creationId xmlns:a16="http://schemas.microsoft.com/office/drawing/2014/main" id="{4DA8533D-7118-30CD-101E-C950ED43A72A}"/>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404040"/>
                </a:solidFill>
              </a:rPr>
              <a:t>AWS Core Infrastructure &amp; Services</a:t>
            </a:r>
            <a:endParaRPr lang="en-IN" altLang="en-US"/>
          </a:p>
        </p:txBody>
      </p:sp>
      <p:sp>
        <p:nvSpPr>
          <p:cNvPr id="41987" name="Footer Placeholder 3">
            <a:extLst>
              <a:ext uri="{FF2B5EF4-FFF2-40B4-BE49-F238E27FC236}">
                <a16:creationId xmlns:a16="http://schemas.microsoft.com/office/drawing/2014/main" id="{01D341E0-00E2-356F-8447-DB15AC93E0EC}"/>
              </a:ext>
            </a:extLst>
          </p:cNvPr>
          <p:cNvSpPr txBox="1">
            <a:spLocks noChangeArrowheads="1"/>
          </p:cNvSpPr>
          <p:nvPr/>
        </p:nvSpPr>
        <p:spPr bwMode="auto">
          <a:xfrm>
            <a:off x="25400" y="2644775"/>
            <a:ext cx="23241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defTabSz="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171450" indent="-285750" defTabSz="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342900" indent="-228600" defTabSz="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51435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68580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11430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16002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0574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25146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00">
                <a:solidFill>
                  <a:srgbClr val="474746"/>
                </a:solidFill>
              </a:rPr>
              <a:t>AWS Technical Essentials 3.6 ILT </a:t>
            </a:r>
          </a:p>
        </p:txBody>
      </p:sp>
      <p:sp>
        <p:nvSpPr>
          <p:cNvPr id="8" name="Rectangle 7">
            <a:extLst>
              <a:ext uri="{FF2B5EF4-FFF2-40B4-BE49-F238E27FC236}">
                <a16:creationId xmlns:a16="http://schemas.microsoft.com/office/drawing/2014/main" id="{C228653D-5E6A-3CD0-5334-05F6E01FE7AD}"/>
              </a:ext>
            </a:extLst>
          </p:cNvPr>
          <p:cNvSpPr/>
          <p:nvPr/>
        </p:nvSpPr>
        <p:spPr>
          <a:xfrm>
            <a:off x="525463" y="3160713"/>
            <a:ext cx="3260725" cy="1133475"/>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F36D3CC1-D22C-3153-609A-08D311101AEF}"/>
              </a:ext>
            </a:extLst>
          </p:cNvPr>
          <p:cNvSpPr/>
          <p:nvPr/>
        </p:nvSpPr>
        <p:spPr>
          <a:xfrm>
            <a:off x="528638" y="1922463"/>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pic>
        <p:nvPicPr>
          <p:cNvPr id="41990" name="Picture 37">
            <a:extLst>
              <a:ext uri="{FF2B5EF4-FFF2-40B4-BE49-F238E27FC236}">
                <a16:creationId xmlns:a16="http://schemas.microsoft.com/office/drawing/2014/main" id="{56FCA59E-4C67-9B4F-A523-FB671D84694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6306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38">
            <a:extLst>
              <a:ext uri="{FF2B5EF4-FFF2-40B4-BE49-F238E27FC236}">
                <a16:creationId xmlns:a16="http://schemas.microsoft.com/office/drawing/2014/main" id="{1D0E13AD-0165-573E-5179-871060C5180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325688"/>
            <a:ext cx="511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2">
            <a:extLst>
              <a:ext uri="{FF2B5EF4-FFF2-40B4-BE49-F238E27FC236}">
                <a16:creationId xmlns:a16="http://schemas.microsoft.com/office/drawing/2014/main" id="{211673E4-C4F7-54E6-517B-ED30D9AFE87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311400"/>
            <a:ext cx="3429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0">
            <a:extLst>
              <a:ext uri="{FF2B5EF4-FFF2-40B4-BE49-F238E27FC236}">
                <a16:creationId xmlns:a16="http://schemas.microsoft.com/office/drawing/2014/main" id="{3CD3D745-4DE6-8155-568C-C89F4239269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6020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4">
            <a:extLst>
              <a:ext uri="{FF2B5EF4-FFF2-40B4-BE49-F238E27FC236}">
                <a16:creationId xmlns:a16="http://schemas.microsoft.com/office/drawing/2014/main" id="{02A3C349-2350-CF3A-F68D-C9AB93C458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5353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5">
            <a:extLst>
              <a:ext uri="{FF2B5EF4-FFF2-40B4-BE49-F238E27FC236}">
                <a16:creationId xmlns:a16="http://schemas.microsoft.com/office/drawing/2014/main" id="{FB473CF6-08B9-F893-5122-346E8084773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246313"/>
            <a:ext cx="3143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20">
            <a:extLst>
              <a:ext uri="{FF2B5EF4-FFF2-40B4-BE49-F238E27FC236}">
                <a16:creationId xmlns:a16="http://schemas.microsoft.com/office/drawing/2014/main" id="{1F570473-8E44-5162-8989-4C7D847D786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38950" y="2336800"/>
            <a:ext cx="5127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2">
            <a:extLst>
              <a:ext uri="{FF2B5EF4-FFF2-40B4-BE49-F238E27FC236}">
                <a16:creationId xmlns:a16="http://schemas.microsoft.com/office/drawing/2014/main" id="{0AD0429D-AC85-6590-A5C1-B7335A3B846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57888" y="2279650"/>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5">
            <a:extLst>
              <a:ext uri="{FF2B5EF4-FFF2-40B4-BE49-F238E27FC236}">
                <a16:creationId xmlns:a16="http://schemas.microsoft.com/office/drawing/2014/main" id="{1C725FB5-2054-4B58-C232-742EF3C02CD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950200" y="2257425"/>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2E575344-2BBC-0B77-D77C-55A7BD4FA23F}"/>
              </a:ext>
            </a:extLst>
          </p:cNvPr>
          <p:cNvSpPr/>
          <p:nvPr/>
        </p:nvSpPr>
        <p:spPr>
          <a:xfrm>
            <a:off x="5418138" y="3213100"/>
            <a:ext cx="3260725" cy="1131888"/>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96A50B97-D5C4-2C1E-B2CD-CE1CF86EA4AC}"/>
              </a:ext>
            </a:extLst>
          </p:cNvPr>
          <p:cNvSpPr/>
          <p:nvPr/>
        </p:nvSpPr>
        <p:spPr>
          <a:xfrm>
            <a:off x="5380038" y="1919288"/>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42001" name="TextBox 142">
            <a:extLst>
              <a:ext uri="{FF2B5EF4-FFF2-40B4-BE49-F238E27FC236}">
                <a16:creationId xmlns:a16="http://schemas.microsoft.com/office/drawing/2014/main" id="{5B619372-0A19-645A-18C8-A5F3EE78C9E8}"/>
              </a:ext>
            </a:extLst>
          </p:cNvPr>
          <p:cNvSpPr txBox="1">
            <a:spLocks noChangeArrowheads="1"/>
          </p:cNvSpPr>
          <p:nvPr/>
        </p:nvSpPr>
        <p:spPr bwMode="auto">
          <a:xfrm>
            <a:off x="1336675" y="195421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2" name="TextBox 143">
            <a:extLst>
              <a:ext uri="{FF2B5EF4-FFF2-40B4-BE49-F238E27FC236}">
                <a16:creationId xmlns:a16="http://schemas.microsoft.com/office/drawing/2014/main" id="{125DD622-147A-5BB8-0FDA-8EAB5CA688ED}"/>
              </a:ext>
            </a:extLst>
          </p:cNvPr>
          <p:cNvSpPr txBox="1">
            <a:spLocks noChangeArrowheads="1"/>
          </p:cNvSpPr>
          <p:nvPr/>
        </p:nvSpPr>
        <p:spPr bwMode="auto">
          <a:xfrm>
            <a:off x="1355725" y="316706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pic>
        <p:nvPicPr>
          <p:cNvPr id="42003" name="Picture 153">
            <a:extLst>
              <a:ext uri="{FF2B5EF4-FFF2-40B4-BE49-F238E27FC236}">
                <a16:creationId xmlns:a16="http://schemas.microsoft.com/office/drawing/2014/main" id="{0F0D1FB6-13AE-9450-CB5B-D4FBEF94E71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3225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4" name="Picture 2">
            <a:extLst>
              <a:ext uri="{FF2B5EF4-FFF2-40B4-BE49-F238E27FC236}">
                <a16:creationId xmlns:a16="http://schemas.microsoft.com/office/drawing/2014/main" id="{9F806AD2-18E6-6454-F6D2-60598182C79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3082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Picture 5">
            <a:extLst>
              <a:ext uri="{FF2B5EF4-FFF2-40B4-BE49-F238E27FC236}">
                <a16:creationId xmlns:a16="http://schemas.microsoft.com/office/drawing/2014/main" id="{167624DC-A450-35B6-3B27-D3771E07B9A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2431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TextBox 156">
            <a:extLst>
              <a:ext uri="{FF2B5EF4-FFF2-40B4-BE49-F238E27FC236}">
                <a16:creationId xmlns:a16="http://schemas.microsoft.com/office/drawing/2014/main" id="{4850B5E0-E7EF-349F-A3D6-6D732146CA98}"/>
              </a:ext>
            </a:extLst>
          </p:cNvPr>
          <p:cNvSpPr txBox="1">
            <a:spLocks noChangeArrowheads="1"/>
          </p:cNvSpPr>
          <p:nvPr/>
        </p:nvSpPr>
        <p:spPr bwMode="auto">
          <a:xfrm>
            <a:off x="6300788" y="1951038"/>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7" name="TextBox 157">
            <a:extLst>
              <a:ext uri="{FF2B5EF4-FFF2-40B4-BE49-F238E27FC236}">
                <a16:creationId xmlns:a16="http://schemas.microsoft.com/office/drawing/2014/main" id="{26AACD9D-FD89-88A0-84EF-54380279576B}"/>
              </a:ext>
            </a:extLst>
          </p:cNvPr>
          <p:cNvSpPr txBox="1">
            <a:spLocks noChangeArrowheads="1"/>
          </p:cNvSpPr>
          <p:nvPr/>
        </p:nvSpPr>
        <p:spPr bwMode="auto">
          <a:xfrm>
            <a:off x="6510338" y="321786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sp>
        <p:nvSpPr>
          <p:cNvPr id="42008" name="TextBox 160">
            <a:extLst>
              <a:ext uri="{FF2B5EF4-FFF2-40B4-BE49-F238E27FC236}">
                <a16:creationId xmlns:a16="http://schemas.microsoft.com/office/drawing/2014/main" id="{9610D331-6A75-A781-7371-C0B152B21847}"/>
              </a:ext>
            </a:extLst>
          </p:cNvPr>
          <p:cNvSpPr txBox="1">
            <a:spLocks noChangeArrowheads="1"/>
          </p:cNvSpPr>
          <p:nvPr/>
        </p:nvSpPr>
        <p:spPr bwMode="auto">
          <a:xfrm>
            <a:off x="5464175" y="2711450"/>
            <a:ext cx="1285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09" name="TextBox 161">
            <a:extLst>
              <a:ext uri="{FF2B5EF4-FFF2-40B4-BE49-F238E27FC236}">
                <a16:creationId xmlns:a16="http://schemas.microsoft.com/office/drawing/2014/main" id="{E44FABE7-6279-C04E-9BC6-36E1F64B77DD}"/>
              </a:ext>
            </a:extLst>
          </p:cNvPr>
          <p:cNvSpPr txBox="1">
            <a:spLocks noChangeArrowheads="1"/>
          </p:cNvSpPr>
          <p:nvPr/>
        </p:nvSpPr>
        <p:spPr bwMode="auto">
          <a:xfrm>
            <a:off x="6783388" y="2719388"/>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10" name="TextBox 162">
            <a:extLst>
              <a:ext uri="{FF2B5EF4-FFF2-40B4-BE49-F238E27FC236}">
                <a16:creationId xmlns:a16="http://schemas.microsoft.com/office/drawing/2014/main" id="{0D685F5B-BF2D-4D24-CFB0-BAD574FD1BF8}"/>
              </a:ext>
            </a:extLst>
          </p:cNvPr>
          <p:cNvSpPr txBox="1">
            <a:spLocks noChangeArrowheads="1"/>
          </p:cNvSpPr>
          <p:nvPr/>
        </p:nvSpPr>
        <p:spPr bwMode="auto">
          <a:xfrm>
            <a:off x="7427913" y="2705100"/>
            <a:ext cx="1106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42011" name="TextBox 186">
            <a:extLst>
              <a:ext uri="{FF2B5EF4-FFF2-40B4-BE49-F238E27FC236}">
                <a16:creationId xmlns:a16="http://schemas.microsoft.com/office/drawing/2014/main" id="{5B1A279A-EC31-E2A6-7185-1EAFA1798531}"/>
              </a:ext>
            </a:extLst>
          </p:cNvPr>
          <p:cNvSpPr txBox="1">
            <a:spLocks noChangeArrowheads="1"/>
          </p:cNvSpPr>
          <p:nvPr>
            <p:custDataLst>
              <p:tags r:id="rId1"/>
            </p:custDataLst>
          </p:nvPr>
        </p:nvSpPr>
        <p:spPr bwMode="auto">
          <a:xfrm>
            <a:off x="7740650" y="3910013"/>
            <a:ext cx="546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FFFFFF"/>
                </a:solidFill>
                <a:latin typeface="Calibri" panose="020F0502020204030204" pitchFamily="34" charset="0"/>
                <a:ea typeface="MS PGothic" panose="020B0600070205080204" pitchFamily="34" charset="-128"/>
              </a:rPr>
              <a:t>VPC</a:t>
            </a:r>
          </a:p>
        </p:txBody>
      </p:sp>
      <p:grpSp>
        <p:nvGrpSpPr>
          <p:cNvPr id="42012" name="Group 188">
            <a:extLst>
              <a:ext uri="{FF2B5EF4-FFF2-40B4-BE49-F238E27FC236}">
                <a16:creationId xmlns:a16="http://schemas.microsoft.com/office/drawing/2014/main" id="{DC16F434-8253-CAEF-1F40-5BBF4E1A4686}"/>
              </a:ext>
            </a:extLst>
          </p:cNvPr>
          <p:cNvGrpSpPr>
            <a:grpSpLocks/>
          </p:cNvGrpSpPr>
          <p:nvPr/>
        </p:nvGrpSpPr>
        <p:grpSpPr bwMode="auto">
          <a:xfrm flipH="1">
            <a:off x="7346950" y="3448050"/>
            <a:ext cx="1274763" cy="762000"/>
            <a:chOff x="6581900" y="1921015"/>
            <a:chExt cx="1295400" cy="761320"/>
          </a:xfrm>
        </p:grpSpPr>
        <p:grpSp>
          <p:nvGrpSpPr>
            <p:cNvPr id="42110" name="Group 190">
              <a:extLst>
                <a:ext uri="{FF2B5EF4-FFF2-40B4-BE49-F238E27FC236}">
                  <a16:creationId xmlns:a16="http://schemas.microsoft.com/office/drawing/2014/main" id="{355EEF58-A12A-E86C-DF38-C657D0846587}"/>
                </a:ext>
              </a:extLst>
            </p:cNvPr>
            <p:cNvGrpSpPr>
              <a:grpSpLocks/>
            </p:cNvGrpSpPr>
            <p:nvPr/>
          </p:nvGrpSpPr>
          <p:grpSpPr bwMode="auto">
            <a:xfrm>
              <a:off x="6581900" y="1921015"/>
              <a:ext cx="1295400" cy="761320"/>
              <a:chOff x="5254779" y="5754688"/>
              <a:chExt cx="866775" cy="542925"/>
            </a:xfrm>
          </p:grpSpPr>
          <p:sp>
            <p:nvSpPr>
              <p:cNvPr id="42115" name="Freeform 292">
                <a:extLst>
                  <a:ext uri="{FF2B5EF4-FFF2-40B4-BE49-F238E27FC236}">
                    <a16:creationId xmlns:a16="http://schemas.microsoft.com/office/drawing/2014/main" id="{CBDDF218-CBF9-106A-C083-8D1F39EDA804}"/>
                  </a:ext>
                </a:extLst>
              </p:cNvPr>
              <p:cNvSpPr>
                <a:spLocks/>
              </p:cNvSpPr>
              <p:nvPr>
                <p:custDataLst>
                  <p:tags r:id="rId27"/>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16" name="Freeform 293">
                <a:extLst>
                  <a:ext uri="{FF2B5EF4-FFF2-40B4-BE49-F238E27FC236}">
                    <a16:creationId xmlns:a16="http://schemas.microsoft.com/office/drawing/2014/main" id="{8E650870-C060-701F-746C-9284B2E22075}"/>
                  </a:ext>
                </a:extLst>
              </p:cNvPr>
              <p:cNvSpPr>
                <a:spLocks noEditPoints="1"/>
              </p:cNvSpPr>
              <p:nvPr>
                <p:custDataLst>
                  <p:tags r:id="rId28"/>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34" name="Freeform 18">
              <a:extLst>
                <a:ext uri="{FF2B5EF4-FFF2-40B4-BE49-F238E27FC236}">
                  <a16:creationId xmlns:a16="http://schemas.microsoft.com/office/drawing/2014/main" id="{5538C580-C395-374C-E2E9-013C126F44FA}"/>
                </a:ext>
              </a:extLst>
            </p:cNvPr>
            <p:cNvSpPr>
              <a:spLocks/>
            </p:cNvSpPr>
            <p:nvPr>
              <p:custDataLst>
                <p:tags r:id="rId23"/>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5" name="Freeform 18">
              <a:extLst>
                <a:ext uri="{FF2B5EF4-FFF2-40B4-BE49-F238E27FC236}">
                  <a16:creationId xmlns:a16="http://schemas.microsoft.com/office/drawing/2014/main" id="{B3E44843-E25D-A444-20F2-96C5E8033188}"/>
                </a:ext>
              </a:extLst>
            </p:cNvPr>
            <p:cNvSpPr>
              <a:spLocks/>
            </p:cNvSpPr>
            <p:nvPr>
              <p:custDataLst>
                <p:tags r:id="rId24"/>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6" name="Freeform 18">
              <a:extLst>
                <a:ext uri="{FF2B5EF4-FFF2-40B4-BE49-F238E27FC236}">
                  <a16:creationId xmlns:a16="http://schemas.microsoft.com/office/drawing/2014/main" id="{BE0247A4-40D3-CA7A-3AE3-B99ACCBF8D7A}"/>
                </a:ext>
              </a:extLst>
            </p:cNvPr>
            <p:cNvSpPr>
              <a:spLocks/>
            </p:cNvSpPr>
            <p:nvPr>
              <p:custDataLst>
                <p:tags r:id="rId25"/>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7" name="Freeform 18">
              <a:extLst>
                <a:ext uri="{FF2B5EF4-FFF2-40B4-BE49-F238E27FC236}">
                  <a16:creationId xmlns:a16="http://schemas.microsoft.com/office/drawing/2014/main" id="{3702C0DC-4D0E-81A0-F820-0AF900CA6AE4}"/>
                </a:ext>
              </a:extLst>
            </p:cNvPr>
            <p:cNvSpPr>
              <a:spLocks/>
            </p:cNvSpPr>
            <p:nvPr>
              <p:custDataLst>
                <p:tags r:id="rId26"/>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13" name="TextBox 39">
            <a:extLst>
              <a:ext uri="{FF2B5EF4-FFF2-40B4-BE49-F238E27FC236}">
                <a16:creationId xmlns:a16="http://schemas.microsoft.com/office/drawing/2014/main" id="{B7C517DF-8F08-6112-3DDC-05012CBDAE95}"/>
              </a:ext>
            </a:extLst>
          </p:cNvPr>
          <p:cNvSpPr txBox="1">
            <a:spLocks noChangeArrowheads="1"/>
          </p:cNvSpPr>
          <p:nvPr>
            <p:custDataLst>
              <p:tags r:id="rId2"/>
            </p:custDataLst>
          </p:nvPr>
        </p:nvSpPr>
        <p:spPr bwMode="auto">
          <a:xfrm flipH="1">
            <a:off x="7739063" y="3976688"/>
            <a:ext cx="538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14" name="Group 197">
            <a:extLst>
              <a:ext uri="{FF2B5EF4-FFF2-40B4-BE49-F238E27FC236}">
                <a16:creationId xmlns:a16="http://schemas.microsoft.com/office/drawing/2014/main" id="{A666E926-0A63-13C9-ADC2-008477B9A467}"/>
              </a:ext>
            </a:extLst>
          </p:cNvPr>
          <p:cNvGrpSpPr>
            <a:grpSpLocks/>
          </p:cNvGrpSpPr>
          <p:nvPr/>
        </p:nvGrpSpPr>
        <p:grpSpPr bwMode="auto">
          <a:xfrm flipH="1">
            <a:off x="5495925" y="3417888"/>
            <a:ext cx="1300163" cy="755650"/>
            <a:chOff x="4469301" y="1438042"/>
            <a:chExt cx="1309793" cy="753639"/>
          </a:xfrm>
        </p:grpSpPr>
        <p:grpSp>
          <p:nvGrpSpPr>
            <p:cNvPr id="42103" name="Group 198">
              <a:extLst>
                <a:ext uri="{FF2B5EF4-FFF2-40B4-BE49-F238E27FC236}">
                  <a16:creationId xmlns:a16="http://schemas.microsoft.com/office/drawing/2014/main" id="{E9E2210B-8482-9A9B-B947-E7101186E703}"/>
                </a:ext>
              </a:extLst>
            </p:cNvPr>
            <p:cNvGrpSpPr>
              <a:grpSpLocks/>
            </p:cNvGrpSpPr>
            <p:nvPr/>
          </p:nvGrpSpPr>
          <p:grpSpPr bwMode="auto">
            <a:xfrm>
              <a:off x="4483694" y="1438042"/>
              <a:ext cx="1295400" cy="752708"/>
              <a:chOff x="4622204" y="1819042"/>
              <a:chExt cx="1295400" cy="752708"/>
            </a:xfrm>
          </p:grpSpPr>
          <p:sp>
            <p:nvSpPr>
              <p:cNvPr id="42106" name="Freeform 251">
                <a:extLst>
                  <a:ext uri="{FF2B5EF4-FFF2-40B4-BE49-F238E27FC236}">
                    <a16:creationId xmlns:a16="http://schemas.microsoft.com/office/drawing/2014/main" id="{BC5444C7-89A8-9448-0851-C7E1C55F9D12}"/>
                  </a:ext>
                </a:extLst>
              </p:cNvPr>
              <p:cNvSpPr>
                <a:spLocks/>
              </p:cNvSpPr>
              <p:nvPr>
                <p:custDataLst>
                  <p:tags r:id="rId19"/>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46" name="Freeform 18">
                <a:extLst>
                  <a:ext uri="{FF2B5EF4-FFF2-40B4-BE49-F238E27FC236}">
                    <a16:creationId xmlns:a16="http://schemas.microsoft.com/office/drawing/2014/main" id="{99EB10C4-6CFF-A615-6548-C98E11FF04CB}"/>
                  </a:ext>
                </a:extLst>
              </p:cNvPr>
              <p:cNvSpPr>
                <a:spLocks/>
              </p:cNvSpPr>
              <p:nvPr>
                <p:custDataLst>
                  <p:tags r:id="rId20"/>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7" name="Freeform 18">
                <a:extLst>
                  <a:ext uri="{FF2B5EF4-FFF2-40B4-BE49-F238E27FC236}">
                    <a16:creationId xmlns:a16="http://schemas.microsoft.com/office/drawing/2014/main" id="{9B0EDC45-1AF7-BB1E-C702-CC5CF48A4828}"/>
                  </a:ext>
                </a:extLst>
              </p:cNvPr>
              <p:cNvSpPr>
                <a:spLocks/>
              </p:cNvSpPr>
              <p:nvPr>
                <p:custDataLst>
                  <p:tags r:id="rId21"/>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8" name="Freeform 18">
                <a:extLst>
                  <a:ext uri="{FF2B5EF4-FFF2-40B4-BE49-F238E27FC236}">
                    <a16:creationId xmlns:a16="http://schemas.microsoft.com/office/drawing/2014/main" id="{3E1BF0D4-8B7A-54ED-71EC-CF2469254D57}"/>
                  </a:ext>
                </a:extLst>
              </p:cNvPr>
              <p:cNvSpPr>
                <a:spLocks/>
              </p:cNvSpPr>
              <p:nvPr>
                <p:custDataLst>
                  <p:tags r:id="rId22"/>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104" name="TextBox 199">
              <a:extLst>
                <a:ext uri="{FF2B5EF4-FFF2-40B4-BE49-F238E27FC236}">
                  <a16:creationId xmlns:a16="http://schemas.microsoft.com/office/drawing/2014/main" id="{8EFE9D83-D4CD-285D-6344-54313F628D9A}"/>
                </a:ext>
              </a:extLst>
            </p:cNvPr>
            <p:cNvSpPr txBox="1">
              <a:spLocks noChangeArrowheads="1"/>
            </p:cNvSpPr>
            <p:nvPr>
              <p:custDataLst>
                <p:tags r:id="rId17"/>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105" name="TextBox 200">
              <a:extLst>
                <a:ext uri="{FF2B5EF4-FFF2-40B4-BE49-F238E27FC236}">
                  <a16:creationId xmlns:a16="http://schemas.microsoft.com/office/drawing/2014/main" id="{52B4B3E7-4D48-2CB2-F609-0BD08AAAF7BB}"/>
                </a:ext>
              </a:extLst>
            </p:cNvPr>
            <p:cNvSpPr txBox="1">
              <a:spLocks noChangeArrowheads="1"/>
            </p:cNvSpPr>
            <p:nvPr>
              <p:custDataLst>
                <p:tags r:id="rId18"/>
              </p:custDataLst>
            </p:nvPr>
          </p:nvSpPr>
          <p:spPr bwMode="auto">
            <a:xfrm>
              <a:off x="4836262" y="1529197"/>
              <a:ext cx="748708" cy="46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15" name="Rectangle 4">
            <a:extLst>
              <a:ext uri="{FF2B5EF4-FFF2-40B4-BE49-F238E27FC236}">
                <a16:creationId xmlns:a16="http://schemas.microsoft.com/office/drawing/2014/main" id="{ADBB35FD-0575-EBB1-3BF2-65795AD05994}"/>
              </a:ext>
            </a:extLst>
          </p:cNvPr>
          <p:cNvSpPr>
            <a:spLocks noChangeArrowheads="1"/>
          </p:cNvSpPr>
          <p:nvPr/>
        </p:nvSpPr>
        <p:spPr bwMode="auto">
          <a:xfrm flipH="1">
            <a:off x="6850063" y="4059238"/>
            <a:ext cx="525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sp>
        <p:nvSpPr>
          <p:cNvPr id="50" name="Right Arrow 186">
            <a:extLst>
              <a:ext uri="{FF2B5EF4-FFF2-40B4-BE49-F238E27FC236}">
                <a16:creationId xmlns:a16="http://schemas.microsoft.com/office/drawing/2014/main" id="{9788A38D-70CF-535A-E9B6-9B3E38C7EB6B}"/>
              </a:ext>
            </a:extLst>
          </p:cNvPr>
          <p:cNvSpPr/>
          <p:nvPr/>
        </p:nvSpPr>
        <p:spPr>
          <a:xfrm>
            <a:off x="3836988" y="4033838"/>
            <a:ext cx="1522412" cy="617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1600" dirty="0">
                <a:solidFill>
                  <a:prstClr val="white"/>
                </a:solidFill>
                <a:latin typeface="Arial" pitchFamily="34" charset="0"/>
                <a:cs typeface="Arial" pitchFamily="34" charset="0"/>
              </a:rPr>
              <a:t>On-Demand</a:t>
            </a:r>
          </a:p>
        </p:txBody>
      </p:sp>
      <p:sp>
        <p:nvSpPr>
          <p:cNvPr id="42017" name="TextBox 230">
            <a:extLst>
              <a:ext uri="{FF2B5EF4-FFF2-40B4-BE49-F238E27FC236}">
                <a16:creationId xmlns:a16="http://schemas.microsoft.com/office/drawing/2014/main" id="{A2C14A5E-4CD1-92B6-B7BE-E77833E9DC28}"/>
              </a:ext>
            </a:extLst>
          </p:cNvPr>
          <p:cNvSpPr txBox="1">
            <a:spLocks noChangeArrowheads="1"/>
          </p:cNvSpPr>
          <p:nvPr/>
        </p:nvSpPr>
        <p:spPr bwMode="auto">
          <a:xfrm>
            <a:off x="4105275" y="3832225"/>
            <a:ext cx="1044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474746"/>
                </a:solidFill>
                <a:latin typeface="Calibri" panose="020F0502020204030204" pitchFamily="34" charset="0"/>
                <a:ea typeface="MS PGothic" panose="020B0600070205080204" pitchFamily="34" charset="-128"/>
              </a:rPr>
              <a:t>Provision</a:t>
            </a:r>
          </a:p>
        </p:txBody>
      </p:sp>
      <p:pic>
        <p:nvPicPr>
          <p:cNvPr id="42018" name="Picture 90" descr="Amazon-Elastic-Load-Balacing.png">
            <a:extLst>
              <a:ext uri="{FF2B5EF4-FFF2-40B4-BE49-F238E27FC236}">
                <a16:creationId xmlns:a16="http://schemas.microsoft.com/office/drawing/2014/main" id="{07C88693-47F2-8B6E-3D46-030B252BF0B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708775" y="341788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ounded Rectangle 194">
            <a:extLst>
              <a:ext uri="{FF2B5EF4-FFF2-40B4-BE49-F238E27FC236}">
                <a16:creationId xmlns:a16="http://schemas.microsoft.com/office/drawing/2014/main" id="{E8A1F8EB-92BD-2896-5E44-2DF337CD7ACA}"/>
              </a:ext>
            </a:extLst>
          </p:cNvPr>
          <p:cNvSpPr/>
          <p:nvPr>
            <p:custDataLst>
              <p:tags r:id="rId3"/>
            </p:custDataLst>
          </p:nvPr>
        </p:nvSpPr>
        <p:spPr>
          <a:xfrm>
            <a:off x="0" y="1554163"/>
            <a:ext cx="9144000" cy="4446587"/>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5000" dirty="0">
                <a:solidFill>
                  <a:prstClr val="white"/>
                </a:solidFill>
                <a:latin typeface="Arial"/>
              </a:rPr>
              <a:t> </a:t>
            </a:r>
          </a:p>
        </p:txBody>
      </p:sp>
      <p:sp>
        <p:nvSpPr>
          <p:cNvPr id="54" name="Round Diagonal Corner Rectangle 198">
            <a:extLst>
              <a:ext uri="{FF2B5EF4-FFF2-40B4-BE49-F238E27FC236}">
                <a16:creationId xmlns:a16="http://schemas.microsoft.com/office/drawing/2014/main" id="{63783321-28F3-5E42-6577-4D4CFE567471}"/>
              </a:ext>
            </a:extLst>
          </p:cNvPr>
          <p:cNvSpPr/>
          <p:nvPr/>
        </p:nvSpPr>
        <p:spPr>
          <a:xfrm>
            <a:off x="111125" y="205263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5" name="Round Diagonal Corner Rectangle 199">
            <a:extLst>
              <a:ext uri="{FF2B5EF4-FFF2-40B4-BE49-F238E27FC236}">
                <a16:creationId xmlns:a16="http://schemas.microsoft.com/office/drawing/2014/main" id="{73D75957-579D-9EE5-5208-E72135C02BEC}"/>
              </a:ext>
            </a:extLst>
          </p:cNvPr>
          <p:cNvSpPr/>
          <p:nvPr/>
        </p:nvSpPr>
        <p:spPr>
          <a:xfrm>
            <a:off x="4646613" y="205581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6" name="Round Diagonal Corner Rectangle 200">
            <a:extLst>
              <a:ext uri="{FF2B5EF4-FFF2-40B4-BE49-F238E27FC236}">
                <a16:creationId xmlns:a16="http://schemas.microsoft.com/office/drawing/2014/main" id="{84CC0832-5F47-1557-5B3B-ED6B856A1EDA}"/>
              </a:ext>
            </a:extLst>
          </p:cNvPr>
          <p:cNvSpPr/>
          <p:nvPr/>
        </p:nvSpPr>
        <p:spPr>
          <a:xfrm>
            <a:off x="141288" y="302418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7" name="Round Diagonal Corner Rectangle 201">
            <a:extLst>
              <a:ext uri="{FF2B5EF4-FFF2-40B4-BE49-F238E27FC236}">
                <a16:creationId xmlns:a16="http://schemas.microsoft.com/office/drawing/2014/main" id="{77E819C6-29F9-8F69-278C-FBB4938B8502}"/>
              </a:ext>
            </a:extLst>
          </p:cNvPr>
          <p:cNvSpPr/>
          <p:nvPr/>
        </p:nvSpPr>
        <p:spPr>
          <a:xfrm>
            <a:off x="4676775" y="302736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8" name="Round Diagonal Corner Rectangle 202">
            <a:extLst>
              <a:ext uri="{FF2B5EF4-FFF2-40B4-BE49-F238E27FC236}">
                <a16:creationId xmlns:a16="http://schemas.microsoft.com/office/drawing/2014/main" id="{DBB1006F-B197-09F9-DC5F-2A41658F1D22}"/>
              </a:ext>
            </a:extLst>
          </p:cNvPr>
          <p:cNvSpPr/>
          <p:nvPr/>
        </p:nvSpPr>
        <p:spPr>
          <a:xfrm>
            <a:off x="169863" y="402431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9" name="Round Diagonal Corner Rectangle 203">
            <a:extLst>
              <a:ext uri="{FF2B5EF4-FFF2-40B4-BE49-F238E27FC236}">
                <a16:creationId xmlns:a16="http://schemas.microsoft.com/office/drawing/2014/main" id="{7B072E26-6E95-E74D-625D-4DD30E0A7945}"/>
              </a:ext>
            </a:extLst>
          </p:cNvPr>
          <p:cNvSpPr/>
          <p:nvPr/>
        </p:nvSpPr>
        <p:spPr>
          <a:xfrm>
            <a:off x="4706938" y="4025900"/>
            <a:ext cx="4340225" cy="836613"/>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0" name="Round Diagonal Corner Rectangle 204">
            <a:extLst>
              <a:ext uri="{FF2B5EF4-FFF2-40B4-BE49-F238E27FC236}">
                <a16:creationId xmlns:a16="http://schemas.microsoft.com/office/drawing/2014/main" id="{9A4E0B85-A1B6-5CB3-9F36-AEE21B365561}"/>
              </a:ext>
            </a:extLst>
          </p:cNvPr>
          <p:cNvSpPr/>
          <p:nvPr/>
        </p:nvSpPr>
        <p:spPr>
          <a:xfrm>
            <a:off x="157163" y="5006975"/>
            <a:ext cx="4340225" cy="839788"/>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1" name="Round Diagonal Corner Rectangle 205">
            <a:extLst>
              <a:ext uri="{FF2B5EF4-FFF2-40B4-BE49-F238E27FC236}">
                <a16:creationId xmlns:a16="http://schemas.microsoft.com/office/drawing/2014/main" id="{95C57FF2-8982-F663-A9B3-BDC96ED1DAE3}"/>
              </a:ext>
            </a:extLst>
          </p:cNvPr>
          <p:cNvSpPr/>
          <p:nvPr/>
        </p:nvSpPr>
        <p:spPr>
          <a:xfrm>
            <a:off x="4692650" y="500856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42028" name="Content Placeholder 2">
            <a:extLst>
              <a:ext uri="{FF2B5EF4-FFF2-40B4-BE49-F238E27FC236}">
                <a16:creationId xmlns:a16="http://schemas.microsoft.com/office/drawing/2014/main" id="{F44F8714-4673-18F3-9CF1-3996DE8B5307}"/>
              </a:ext>
            </a:extLst>
          </p:cNvPr>
          <p:cNvSpPr txBox="1">
            <a:spLocks noChangeArrowheads="1"/>
          </p:cNvSpPr>
          <p:nvPr/>
        </p:nvSpPr>
        <p:spPr bwMode="auto">
          <a:xfrm>
            <a:off x="525463" y="1444625"/>
            <a:ext cx="82296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r>
              <a:rPr lang="en-US" altLang="en-US" sz="2000"/>
              <a:t>Traditional Infrastructure                              Amazon Web Services</a:t>
            </a:r>
          </a:p>
        </p:txBody>
      </p:sp>
      <p:sp>
        <p:nvSpPr>
          <p:cNvPr id="63" name="TextBox 142">
            <a:extLst>
              <a:ext uri="{FF2B5EF4-FFF2-40B4-BE49-F238E27FC236}">
                <a16:creationId xmlns:a16="http://schemas.microsoft.com/office/drawing/2014/main" id="{96FF99DB-3624-8922-ADAC-C2343513AF51}"/>
              </a:ext>
            </a:extLst>
          </p:cNvPr>
          <p:cNvSpPr txBox="1">
            <a:spLocks noChangeArrowheads="1"/>
          </p:cNvSpPr>
          <p:nvPr/>
        </p:nvSpPr>
        <p:spPr bwMode="auto">
          <a:xfrm>
            <a:off x="4040440" y="2281474"/>
            <a:ext cx="998402"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Security</a:t>
            </a:r>
          </a:p>
        </p:txBody>
      </p:sp>
      <p:pic>
        <p:nvPicPr>
          <p:cNvPr id="42032" name="Picture 38">
            <a:extLst>
              <a:ext uri="{FF2B5EF4-FFF2-40B4-BE49-F238E27FC236}">
                <a16:creationId xmlns:a16="http://schemas.microsoft.com/office/drawing/2014/main" id="{7D44F024-B5B2-3082-0AC1-056292E734B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270125"/>
            <a:ext cx="5111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3" name="Picture 2">
            <a:extLst>
              <a:ext uri="{FF2B5EF4-FFF2-40B4-BE49-F238E27FC236}">
                <a16:creationId xmlns:a16="http://schemas.microsoft.com/office/drawing/2014/main" id="{B919DA6B-AEA1-03E9-DD00-BA256CB13BA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255838"/>
            <a:ext cx="3429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4" name="Picture 5">
            <a:extLst>
              <a:ext uri="{FF2B5EF4-FFF2-40B4-BE49-F238E27FC236}">
                <a16:creationId xmlns:a16="http://schemas.microsoft.com/office/drawing/2014/main" id="{B1EE0516-E582-A5C9-F463-3FC2E7BF829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190750"/>
            <a:ext cx="314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5" name="Picture 153">
            <a:extLst>
              <a:ext uri="{FF2B5EF4-FFF2-40B4-BE49-F238E27FC236}">
                <a16:creationId xmlns:a16="http://schemas.microsoft.com/office/drawing/2014/main" id="{0E3FD922-6EF5-134D-2997-286BFC84D87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1574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6" name="Picture 2">
            <a:extLst>
              <a:ext uri="{FF2B5EF4-FFF2-40B4-BE49-F238E27FC236}">
                <a16:creationId xmlns:a16="http://schemas.microsoft.com/office/drawing/2014/main" id="{1467A960-0192-D86A-3640-D123253921C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1431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7" name="Picture 5">
            <a:extLst>
              <a:ext uri="{FF2B5EF4-FFF2-40B4-BE49-F238E27FC236}">
                <a16:creationId xmlns:a16="http://schemas.microsoft.com/office/drawing/2014/main" id="{A0154E6A-FD07-354F-A65F-44A311DD600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0780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8" name="TextBox 160">
            <a:extLst>
              <a:ext uri="{FF2B5EF4-FFF2-40B4-BE49-F238E27FC236}">
                <a16:creationId xmlns:a16="http://schemas.microsoft.com/office/drawing/2014/main" id="{7C981A5A-4B80-4A5D-4A41-5D80612CF2C3}"/>
              </a:ext>
            </a:extLst>
          </p:cNvPr>
          <p:cNvSpPr txBox="1">
            <a:spLocks noChangeArrowheads="1"/>
          </p:cNvSpPr>
          <p:nvPr/>
        </p:nvSpPr>
        <p:spPr bwMode="auto">
          <a:xfrm>
            <a:off x="5464175" y="2546350"/>
            <a:ext cx="1285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39" name="TextBox 161">
            <a:extLst>
              <a:ext uri="{FF2B5EF4-FFF2-40B4-BE49-F238E27FC236}">
                <a16:creationId xmlns:a16="http://schemas.microsoft.com/office/drawing/2014/main" id="{730EDAF1-A5E8-9D08-E03D-F7A306F241D4}"/>
              </a:ext>
            </a:extLst>
          </p:cNvPr>
          <p:cNvSpPr txBox="1">
            <a:spLocks noChangeArrowheads="1"/>
          </p:cNvSpPr>
          <p:nvPr/>
        </p:nvSpPr>
        <p:spPr bwMode="auto">
          <a:xfrm>
            <a:off x="6783388" y="2554288"/>
            <a:ext cx="6699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40" name="TextBox 162">
            <a:extLst>
              <a:ext uri="{FF2B5EF4-FFF2-40B4-BE49-F238E27FC236}">
                <a16:creationId xmlns:a16="http://schemas.microsoft.com/office/drawing/2014/main" id="{03229093-C757-0326-7FE2-37FAF4A39F57}"/>
              </a:ext>
            </a:extLst>
          </p:cNvPr>
          <p:cNvSpPr txBox="1">
            <a:spLocks noChangeArrowheads="1"/>
          </p:cNvSpPr>
          <p:nvPr/>
        </p:nvSpPr>
        <p:spPr bwMode="auto">
          <a:xfrm>
            <a:off x="7427913" y="2540000"/>
            <a:ext cx="11064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73" name="TextBox 142">
            <a:extLst>
              <a:ext uri="{FF2B5EF4-FFF2-40B4-BE49-F238E27FC236}">
                <a16:creationId xmlns:a16="http://schemas.microsoft.com/office/drawing/2014/main" id="{74D78D3A-B63D-4694-70D8-94B8D6C89D20}"/>
              </a:ext>
            </a:extLst>
          </p:cNvPr>
          <p:cNvSpPr txBox="1">
            <a:spLocks noChangeArrowheads="1"/>
          </p:cNvSpPr>
          <p:nvPr/>
        </p:nvSpPr>
        <p:spPr bwMode="auto">
          <a:xfrm>
            <a:off x="3878768" y="3266939"/>
            <a:ext cx="1419527"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Networking</a:t>
            </a:r>
          </a:p>
        </p:txBody>
      </p:sp>
      <p:sp>
        <p:nvSpPr>
          <p:cNvPr id="74" name="TextBox 142">
            <a:extLst>
              <a:ext uri="{FF2B5EF4-FFF2-40B4-BE49-F238E27FC236}">
                <a16:creationId xmlns:a16="http://schemas.microsoft.com/office/drawing/2014/main" id="{7849B5E4-3AF0-CA2A-6778-EB48D2DDA63A}"/>
              </a:ext>
            </a:extLst>
          </p:cNvPr>
          <p:cNvSpPr txBox="1">
            <a:spLocks noChangeArrowheads="1"/>
          </p:cNvSpPr>
          <p:nvPr/>
        </p:nvSpPr>
        <p:spPr bwMode="auto">
          <a:xfrm>
            <a:off x="4083591" y="4250232"/>
            <a:ext cx="1023525"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Servers</a:t>
            </a:r>
          </a:p>
        </p:txBody>
      </p:sp>
      <p:sp>
        <p:nvSpPr>
          <p:cNvPr id="75" name="TextBox 142">
            <a:extLst>
              <a:ext uri="{FF2B5EF4-FFF2-40B4-BE49-F238E27FC236}">
                <a16:creationId xmlns:a16="http://schemas.microsoft.com/office/drawing/2014/main" id="{C74DE840-58E5-FC6D-4178-E740A1CDB962}"/>
              </a:ext>
            </a:extLst>
          </p:cNvPr>
          <p:cNvSpPr txBox="1">
            <a:spLocks noChangeArrowheads="1"/>
          </p:cNvSpPr>
          <p:nvPr/>
        </p:nvSpPr>
        <p:spPr bwMode="auto">
          <a:xfrm>
            <a:off x="4003855" y="5110857"/>
            <a:ext cx="1271507" cy="646331"/>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Storage &amp; Database</a:t>
            </a:r>
          </a:p>
        </p:txBody>
      </p:sp>
      <p:pic>
        <p:nvPicPr>
          <p:cNvPr id="42050" name="Picture 37">
            <a:extLst>
              <a:ext uri="{FF2B5EF4-FFF2-40B4-BE49-F238E27FC236}">
                <a16:creationId xmlns:a16="http://schemas.microsoft.com/office/drawing/2014/main" id="{68E537C9-612F-7555-14E1-F89A664D323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2750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1" name="Picture 40">
            <a:extLst>
              <a:ext uri="{FF2B5EF4-FFF2-40B4-BE49-F238E27FC236}">
                <a16:creationId xmlns:a16="http://schemas.microsoft.com/office/drawing/2014/main" id="{4B71CC99-12DF-98EB-81DB-C170893E0AF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2464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2" name="Picture 4">
            <a:extLst>
              <a:ext uri="{FF2B5EF4-FFF2-40B4-BE49-F238E27FC236}">
                <a16:creationId xmlns:a16="http://schemas.microsoft.com/office/drawing/2014/main" id="{5EB39B17-8DAD-1F4E-660C-29E60D35EA2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1797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53" name="Group 188">
            <a:extLst>
              <a:ext uri="{FF2B5EF4-FFF2-40B4-BE49-F238E27FC236}">
                <a16:creationId xmlns:a16="http://schemas.microsoft.com/office/drawing/2014/main" id="{E648C404-F1DD-1C29-31C2-665C97A07479}"/>
              </a:ext>
            </a:extLst>
          </p:cNvPr>
          <p:cNvGrpSpPr>
            <a:grpSpLocks/>
          </p:cNvGrpSpPr>
          <p:nvPr/>
        </p:nvGrpSpPr>
        <p:grpSpPr bwMode="auto">
          <a:xfrm flipH="1">
            <a:off x="7620000" y="3065463"/>
            <a:ext cx="1274763" cy="762000"/>
            <a:chOff x="6581900" y="1921015"/>
            <a:chExt cx="1295400" cy="761320"/>
          </a:xfrm>
        </p:grpSpPr>
        <p:grpSp>
          <p:nvGrpSpPr>
            <p:cNvPr id="42096" name="Group 190">
              <a:extLst>
                <a:ext uri="{FF2B5EF4-FFF2-40B4-BE49-F238E27FC236}">
                  <a16:creationId xmlns:a16="http://schemas.microsoft.com/office/drawing/2014/main" id="{2008D050-EA1C-D8E1-0198-BD16A40A99CB}"/>
                </a:ext>
              </a:extLst>
            </p:cNvPr>
            <p:cNvGrpSpPr>
              <a:grpSpLocks/>
            </p:cNvGrpSpPr>
            <p:nvPr/>
          </p:nvGrpSpPr>
          <p:grpSpPr bwMode="auto">
            <a:xfrm>
              <a:off x="6581900" y="1921015"/>
              <a:ext cx="1295400" cy="761320"/>
              <a:chOff x="5254779" y="5754688"/>
              <a:chExt cx="866775" cy="542925"/>
            </a:xfrm>
          </p:grpSpPr>
          <p:sp>
            <p:nvSpPr>
              <p:cNvPr id="42101" name="Freeform 292">
                <a:extLst>
                  <a:ext uri="{FF2B5EF4-FFF2-40B4-BE49-F238E27FC236}">
                    <a16:creationId xmlns:a16="http://schemas.microsoft.com/office/drawing/2014/main" id="{BE9FC523-2A1F-2489-13DB-51C384301C18}"/>
                  </a:ext>
                </a:extLst>
              </p:cNvPr>
              <p:cNvSpPr>
                <a:spLocks/>
              </p:cNvSpPr>
              <p:nvPr>
                <p:custDataLst>
                  <p:tags r:id="rId15"/>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02" name="Freeform 293">
                <a:extLst>
                  <a:ext uri="{FF2B5EF4-FFF2-40B4-BE49-F238E27FC236}">
                    <a16:creationId xmlns:a16="http://schemas.microsoft.com/office/drawing/2014/main" id="{AEF22ED1-59C4-1E0B-D75C-E81671B58466}"/>
                  </a:ext>
                </a:extLst>
              </p:cNvPr>
              <p:cNvSpPr>
                <a:spLocks noEditPoints="1"/>
              </p:cNvSpPr>
              <p:nvPr>
                <p:custDataLst>
                  <p:tags r:id="rId16"/>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81" name="Freeform 18">
              <a:extLst>
                <a:ext uri="{FF2B5EF4-FFF2-40B4-BE49-F238E27FC236}">
                  <a16:creationId xmlns:a16="http://schemas.microsoft.com/office/drawing/2014/main" id="{1C9119FC-297C-7848-1B0B-229CC8233B81}"/>
                </a:ext>
              </a:extLst>
            </p:cNvPr>
            <p:cNvSpPr>
              <a:spLocks/>
            </p:cNvSpPr>
            <p:nvPr>
              <p:custDataLst>
                <p:tags r:id="rId11"/>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2" name="Freeform 18">
              <a:extLst>
                <a:ext uri="{FF2B5EF4-FFF2-40B4-BE49-F238E27FC236}">
                  <a16:creationId xmlns:a16="http://schemas.microsoft.com/office/drawing/2014/main" id="{3A1733D7-3A8F-7C86-0844-DFF59F001CC0}"/>
                </a:ext>
              </a:extLst>
            </p:cNvPr>
            <p:cNvSpPr>
              <a:spLocks/>
            </p:cNvSpPr>
            <p:nvPr>
              <p:custDataLst>
                <p:tags r:id="rId12"/>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3" name="Freeform 18">
              <a:extLst>
                <a:ext uri="{FF2B5EF4-FFF2-40B4-BE49-F238E27FC236}">
                  <a16:creationId xmlns:a16="http://schemas.microsoft.com/office/drawing/2014/main" id="{601A52CC-6FB8-9F60-043B-056C3CC2FA97}"/>
                </a:ext>
              </a:extLst>
            </p:cNvPr>
            <p:cNvSpPr>
              <a:spLocks/>
            </p:cNvSpPr>
            <p:nvPr>
              <p:custDataLst>
                <p:tags r:id="rId13"/>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4" name="Freeform 18">
              <a:extLst>
                <a:ext uri="{FF2B5EF4-FFF2-40B4-BE49-F238E27FC236}">
                  <a16:creationId xmlns:a16="http://schemas.microsoft.com/office/drawing/2014/main" id="{9635EC75-5C9F-87B3-205B-530104C6869C}"/>
                </a:ext>
              </a:extLst>
            </p:cNvPr>
            <p:cNvSpPr>
              <a:spLocks/>
            </p:cNvSpPr>
            <p:nvPr>
              <p:custDataLst>
                <p:tags r:id="rId14"/>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54" name="TextBox 86">
            <a:extLst>
              <a:ext uri="{FF2B5EF4-FFF2-40B4-BE49-F238E27FC236}">
                <a16:creationId xmlns:a16="http://schemas.microsoft.com/office/drawing/2014/main" id="{49558B48-85F5-BF2D-7B96-7A9EB8B495E3}"/>
              </a:ext>
            </a:extLst>
          </p:cNvPr>
          <p:cNvSpPr txBox="1">
            <a:spLocks noChangeArrowheads="1"/>
          </p:cNvSpPr>
          <p:nvPr>
            <p:custDataLst>
              <p:tags r:id="rId4"/>
            </p:custDataLst>
          </p:nvPr>
        </p:nvSpPr>
        <p:spPr bwMode="auto">
          <a:xfrm flipH="1">
            <a:off x="7997825" y="3594100"/>
            <a:ext cx="5381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55" name="Group 197">
            <a:extLst>
              <a:ext uri="{FF2B5EF4-FFF2-40B4-BE49-F238E27FC236}">
                <a16:creationId xmlns:a16="http://schemas.microsoft.com/office/drawing/2014/main" id="{C8986C82-E9E5-E027-E616-A34588E2F71A}"/>
              </a:ext>
            </a:extLst>
          </p:cNvPr>
          <p:cNvGrpSpPr>
            <a:grpSpLocks/>
          </p:cNvGrpSpPr>
          <p:nvPr/>
        </p:nvGrpSpPr>
        <p:grpSpPr bwMode="auto">
          <a:xfrm flipH="1">
            <a:off x="5645150" y="3062288"/>
            <a:ext cx="1300163" cy="755650"/>
            <a:chOff x="4469301" y="1438042"/>
            <a:chExt cx="1309793" cy="753639"/>
          </a:xfrm>
        </p:grpSpPr>
        <p:grpSp>
          <p:nvGrpSpPr>
            <p:cNvPr id="42089" name="Group 198">
              <a:extLst>
                <a:ext uri="{FF2B5EF4-FFF2-40B4-BE49-F238E27FC236}">
                  <a16:creationId xmlns:a16="http://schemas.microsoft.com/office/drawing/2014/main" id="{37BC9228-9DFF-CE26-0AE1-ED57679131F7}"/>
                </a:ext>
              </a:extLst>
            </p:cNvPr>
            <p:cNvGrpSpPr>
              <a:grpSpLocks/>
            </p:cNvGrpSpPr>
            <p:nvPr/>
          </p:nvGrpSpPr>
          <p:grpSpPr bwMode="auto">
            <a:xfrm>
              <a:off x="4483694" y="1438042"/>
              <a:ext cx="1295400" cy="752708"/>
              <a:chOff x="4622204" y="1819042"/>
              <a:chExt cx="1295400" cy="752708"/>
            </a:xfrm>
          </p:grpSpPr>
          <p:sp>
            <p:nvSpPr>
              <p:cNvPr id="42092" name="Freeform 251">
                <a:extLst>
                  <a:ext uri="{FF2B5EF4-FFF2-40B4-BE49-F238E27FC236}">
                    <a16:creationId xmlns:a16="http://schemas.microsoft.com/office/drawing/2014/main" id="{011D61B0-1F3A-C7AC-375A-6D7B63777FAF}"/>
                  </a:ext>
                </a:extLst>
              </p:cNvPr>
              <p:cNvSpPr>
                <a:spLocks/>
              </p:cNvSpPr>
              <p:nvPr>
                <p:custDataLst>
                  <p:tags r:id="rId7"/>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93" name="Freeform 18">
                <a:extLst>
                  <a:ext uri="{FF2B5EF4-FFF2-40B4-BE49-F238E27FC236}">
                    <a16:creationId xmlns:a16="http://schemas.microsoft.com/office/drawing/2014/main" id="{A594FA4F-1977-2684-E07C-8BDFAD027DA7}"/>
                  </a:ext>
                </a:extLst>
              </p:cNvPr>
              <p:cNvSpPr>
                <a:spLocks/>
              </p:cNvSpPr>
              <p:nvPr>
                <p:custDataLst>
                  <p:tags r:id="rId8"/>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4" name="Freeform 18">
                <a:extLst>
                  <a:ext uri="{FF2B5EF4-FFF2-40B4-BE49-F238E27FC236}">
                    <a16:creationId xmlns:a16="http://schemas.microsoft.com/office/drawing/2014/main" id="{0F29282E-6538-73E6-5926-A32234D591B4}"/>
                  </a:ext>
                </a:extLst>
              </p:cNvPr>
              <p:cNvSpPr>
                <a:spLocks/>
              </p:cNvSpPr>
              <p:nvPr>
                <p:custDataLst>
                  <p:tags r:id="rId9"/>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5" name="Freeform 18">
                <a:extLst>
                  <a:ext uri="{FF2B5EF4-FFF2-40B4-BE49-F238E27FC236}">
                    <a16:creationId xmlns:a16="http://schemas.microsoft.com/office/drawing/2014/main" id="{200B8052-F064-4DD3-6B0C-EC6925E6D42F}"/>
                  </a:ext>
                </a:extLst>
              </p:cNvPr>
              <p:cNvSpPr>
                <a:spLocks/>
              </p:cNvSpPr>
              <p:nvPr>
                <p:custDataLst>
                  <p:tags r:id="rId10"/>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090" name="TextBox 199">
              <a:extLst>
                <a:ext uri="{FF2B5EF4-FFF2-40B4-BE49-F238E27FC236}">
                  <a16:creationId xmlns:a16="http://schemas.microsoft.com/office/drawing/2014/main" id="{5EE62E03-40B5-F04D-9B1E-88EB718F8334}"/>
                </a:ext>
              </a:extLst>
            </p:cNvPr>
            <p:cNvSpPr txBox="1">
              <a:spLocks noChangeArrowheads="1"/>
            </p:cNvSpPr>
            <p:nvPr>
              <p:custDataLst>
                <p:tags r:id="rId5"/>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091" name="TextBox 200">
              <a:extLst>
                <a:ext uri="{FF2B5EF4-FFF2-40B4-BE49-F238E27FC236}">
                  <a16:creationId xmlns:a16="http://schemas.microsoft.com/office/drawing/2014/main" id="{216F3F6E-F905-A8C8-EC97-E7DE798C2E4C}"/>
                </a:ext>
              </a:extLst>
            </p:cNvPr>
            <p:cNvSpPr txBox="1">
              <a:spLocks noChangeArrowheads="1"/>
            </p:cNvSpPr>
            <p:nvPr>
              <p:custDataLst>
                <p:tags r:id="rId6"/>
              </p:custDataLst>
            </p:nvPr>
          </p:nvSpPr>
          <p:spPr bwMode="auto">
            <a:xfrm>
              <a:off x="4848700" y="1540714"/>
              <a:ext cx="806045"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56" name="Rectangle 4">
            <a:extLst>
              <a:ext uri="{FF2B5EF4-FFF2-40B4-BE49-F238E27FC236}">
                <a16:creationId xmlns:a16="http://schemas.microsoft.com/office/drawing/2014/main" id="{64D75612-0C2A-FCF8-6AB5-1ADEC1F8A2B2}"/>
              </a:ext>
            </a:extLst>
          </p:cNvPr>
          <p:cNvSpPr>
            <a:spLocks noChangeArrowheads="1"/>
          </p:cNvSpPr>
          <p:nvPr/>
        </p:nvSpPr>
        <p:spPr bwMode="auto">
          <a:xfrm flipH="1">
            <a:off x="6999288" y="3608388"/>
            <a:ext cx="525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pic>
        <p:nvPicPr>
          <p:cNvPr id="42057" name="Picture 90" descr="Amazon-Elastic-Load-Balacing.png">
            <a:extLst>
              <a:ext uri="{FF2B5EF4-FFF2-40B4-BE49-F238E27FC236}">
                <a16:creationId xmlns:a16="http://schemas.microsoft.com/office/drawing/2014/main" id="{C86E4FF0-7152-5865-A0D8-178E240E117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58000" y="2994025"/>
            <a:ext cx="7318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8" name="Picture 33">
            <a:extLst>
              <a:ext uri="{FF2B5EF4-FFF2-40B4-BE49-F238E27FC236}">
                <a16:creationId xmlns:a16="http://schemas.microsoft.com/office/drawing/2014/main" id="{DE615C49-0090-02AA-8FC7-4D76A08A4E0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135063" y="4179888"/>
            <a:ext cx="1905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9" name="TextBox 158">
            <a:extLst>
              <a:ext uri="{FF2B5EF4-FFF2-40B4-BE49-F238E27FC236}">
                <a16:creationId xmlns:a16="http://schemas.microsoft.com/office/drawing/2014/main" id="{DE1E5087-0ECC-2C51-BDF5-2150A98C9EA2}"/>
              </a:ext>
            </a:extLst>
          </p:cNvPr>
          <p:cNvSpPr txBox="1">
            <a:spLocks noChangeArrowheads="1"/>
          </p:cNvSpPr>
          <p:nvPr/>
        </p:nvSpPr>
        <p:spPr bwMode="auto">
          <a:xfrm>
            <a:off x="6215063" y="393541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Servers</a:t>
            </a:r>
          </a:p>
        </p:txBody>
      </p:sp>
      <p:sp>
        <p:nvSpPr>
          <p:cNvPr id="42060" name="Right Arrow 206">
            <a:extLst>
              <a:ext uri="{FF2B5EF4-FFF2-40B4-BE49-F238E27FC236}">
                <a16:creationId xmlns:a16="http://schemas.microsoft.com/office/drawing/2014/main" id="{7BBAFF52-B8D1-72A1-5AF0-099DC679CEDB}"/>
              </a:ext>
            </a:extLst>
          </p:cNvPr>
          <p:cNvSpPr>
            <a:spLocks noChangeArrowheads="1"/>
          </p:cNvSpPr>
          <p:nvPr/>
        </p:nvSpPr>
        <p:spPr bwMode="auto">
          <a:xfrm>
            <a:off x="6543675" y="4252913"/>
            <a:ext cx="777875" cy="406400"/>
          </a:xfrm>
          <a:prstGeom prst="rightArrow">
            <a:avLst>
              <a:gd name="adj1" fmla="val 50000"/>
              <a:gd name="adj2" fmla="val 49863"/>
            </a:avLst>
          </a:prstGeom>
          <a:solidFill>
            <a:srgbClr val="414042"/>
          </a:solidFill>
          <a:ln w="12700">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200">
              <a:sym typeface="Times New Roman" panose="02020603050405020304" pitchFamily="18" charset="0"/>
            </a:endParaRPr>
          </a:p>
        </p:txBody>
      </p:sp>
      <p:sp>
        <p:nvSpPr>
          <p:cNvPr id="42061" name="TextBox 222">
            <a:extLst>
              <a:ext uri="{FF2B5EF4-FFF2-40B4-BE49-F238E27FC236}">
                <a16:creationId xmlns:a16="http://schemas.microsoft.com/office/drawing/2014/main" id="{37C6D442-C373-B199-AB18-DC1A2516BC38}"/>
              </a:ext>
            </a:extLst>
          </p:cNvPr>
          <p:cNvSpPr txBox="1">
            <a:spLocks noChangeArrowheads="1"/>
          </p:cNvSpPr>
          <p:nvPr/>
        </p:nvSpPr>
        <p:spPr bwMode="auto">
          <a:xfrm>
            <a:off x="6303963" y="4543425"/>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Amazon EC2</a:t>
            </a:r>
          </a:p>
        </p:txBody>
      </p:sp>
      <p:pic>
        <p:nvPicPr>
          <p:cNvPr id="42062" name="Picture 91" descr="EC2-AMI.png">
            <a:extLst>
              <a:ext uri="{FF2B5EF4-FFF2-40B4-BE49-F238E27FC236}">
                <a16:creationId xmlns:a16="http://schemas.microsoft.com/office/drawing/2014/main" id="{1CF89977-5BCA-CB8B-1EFA-91A9C68AE9F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556250" y="398303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3" name="TextBox 92">
            <a:extLst>
              <a:ext uri="{FF2B5EF4-FFF2-40B4-BE49-F238E27FC236}">
                <a16:creationId xmlns:a16="http://schemas.microsoft.com/office/drawing/2014/main" id="{DB82A99C-53F1-A7CB-0AE0-21D520A5E18A}"/>
              </a:ext>
            </a:extLst>
          </p:cNvPr>
          <p:cNvSpPr txBox="1">
            <a:spLocks noChangeArrowheads="1"/>
          </p:cNvSpPr>
          <p:nvPr/>
        </p:nvSpPr>
        <p:spPr bwMode="auto">
          <a:xfrm>
            <a:off x="5727700" y="4664075"/>
            <a:ext cx="407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AMI</a:t>
            </a:r>
          </a:p>
        </p:txBody>
      </p:sp>
      <p:pic>
        <p:nvPicPr>
          <p:cNvPr id="42064" name="Picture 93" descr="EC2-Instances.png">
            <a:extLst>
              <a:ext uri="{FF2B5EF4-FFF2-40B4-BE49-F238E27FC236}">
                <a16:creationId xmlns:a16="http://schemas.microsoft.com/office/drawing/2014/main" id="{1218055D-C469-4CC4-9BDB-4C824B0B68CF}"/>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835900" y="4014788"/>
            <a:ext cx="7302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5" name="TextBox 94">
            <a:extLst>
              <a:ext uri="{FF2B5EF4-FFF2-40B4-BE49-F238E27FC236}">
                <a16:creationId xmlns:a16="http://schemas.microsoft.com/office/drawing/2014/main" id="{13635ACB-0DAA-E578-9D59-A57655F59F86}"/>
              </a:ext>
            </a:extLst>
          </p:cNvPr>
          <p:cNvSpPr txBox="1">
            <a:spLocks noChangeArrowheads="1"/>
          </p:cNvSpPr>
          <p:nvPr/>
        </p:nvSpPr>
        <p:spPr bwMode="auto">
          <a:xfrm>
            <a:off x="7831138" y="4659313"/>
            <a:ext cx="8191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Instances</a:t>
            </a:r>
          </a:p>
        </p:txBody>
      </p:sp>
      <p:pic>
        <p:nvPicPr>
          <p:cNvPr id="42066" name="Picture 105">
            <a:extLst>
              <a:ext uri="{FF2B5EF4-FFF2-40B4-BE49-F238E27FC236}">
                <a16:creationId xmlns:a16="http://schemas.microsoft.com/office/drawing/2014/main" id="{9565B4FB-97B2-9023-5C6C-1E210F0D0588}"/>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03225" y="5172075"/>
            <a:ext cx="660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6">
            <a:extLst>
              <a:ext uri="{FF2B5EF4-FFF2-40B4-BE49-F238E27FC236}">
                <a16:creationId xmlns:a16="http://schemas.microsoft.com/office/drawing/2014/main" id="{F4382092-A60B-CABA-2E17-67840B822787}"/>
              </a:ext>
            </a:extLst>
          </p:cNvPr>
          <p:cNvSpPr>
            <a:spLocks noChangeArrowheads="1"/>
          </p:cNvSpPr>
          <p:nvPr/>
        </p:nvSpPr>
        <p:spPr bwMode="auto">
          <a:xfrm>
            <a:off x="2627313" y="5227638"/>
            <a:ext cx="957262" cy="43815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eaLnBrk="1" hangingPunct="1">
              <a:defRPr/>
            </a:pPr>
            <a:r>
              <a:rPr lang="en-US" sz="1600" dirty="0">
                <a:solidFill>
                  <a:srgbClr val="474746"/>
                </a:solidFill>
              </a:rPr>
              <a:t>RDBMS</a:t>
            </a:r>
          </a:p>
        </p:txBody>
      </p:sp>
      <p:sp>
        <p:nvSpPr>
          <p:cNvPr id="42068" name="TextBox 107">
            <a:extLst>
              <a:ext uri="{FF2B5EF4-FFF2-40B4-BE49-F238E27FC236}">
                <a16:creationId xmlns:a16="http://schemas.microsoft.com/office/drawing/2014/main" id="{BB73C806-D300-79E3-AC57-4B8C4550AACE}"/>
              </a:ext>
            </a:extLst>
          </p:cNvPr>
          <p:cNvSpPr txBox="1">
            <a:spLocks noChangeArrowheads="1"/>
          </p:cNvSpPr>
          <p:nvPr/>
        </p:nvSpPr>
        <p:spPr bwMode="auto">
          <a:xfrm>
            <a:off x="550863" y="5337175"/>
            <a:ext cx="581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a:solidFill>
                  <a:srgbClr val="474746"/>
                </a:solidFill>
              </a:rPr>
              <a:t>DAS</a:t>
            </a:r>
          </a:p>
        </p:txBody>
      </p:sp>
      <p:pic>
        <p:nvPicPr>
          <p:cNvPr id="42069" name="Picture 108">
            <a:extLst>
              <a:ext uri="{FF2B5EF4-FFF2-40B4-BE49-F238E27FC236}">
                <a16:creationId xmlns:a16="http://schemas.microsoft.com/office/drawing/2014/main" id="{54E61CC0-6326-58B6-C1E5-E2D0736A8CA7}"/>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62050" y="5181600"/>
            <a:ext cx="6588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0" name="TextBox 109">
            <a:extLst>
              <a:ext uri="{FF2B5EF4-FFF2-40B4-BE49-F238E27FC236}">
                <a16:creationId xmlns:a16="http://schemas.microsoft.com/office/drawing/2014/main" id="{D49F7E53-987D-1EE7-AAAD-E1462C7EA9B5}"/>
              </a:ext>
            </a:extLst>
          </p:cNvPr>
          <p:cNvSpPr txBox="1">
            <a:spLocks noChangeArrowheads="1"/>
          </p:cNvSpPr>
          <p:nvPr/>
        </p:nvSpPr>
        <p:spPr bwMode="auto">
          <a:xfrm>
            <a:off x="1208088" y="5337175"/>
            <a:ext cx="5794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SAN</a:t>
            </a:r>
          </a:p>
        </p:txBody>
      </p:sp>
      <p:pic>
        <p:nvPicPr>
          <p:cNvPr id="42071" name="Picture 110">
            <a:extLst>
              <a:ext uri="{FF2B5EF4-FFF2-40B4-BE49-F238E27FC236}">
                <a16:creationId xmlns:a16="http://schemas.microsoft.com/office/drawing/2014/main" id="{C0F7C888-7A5A-76E5-B419-B82E378792CA}"/>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889125" y="5124450"/>
            <a:ext cx="64928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2" name="TextBox 111">
            <a:extLst>
              <a:ext uri="{FF2B5EF4-FFF2-40B4-BE49-F238E27FC236}">
                <a16:creationId xmlns:a16="http://schemas.microsoft.com/office/drawing/2014/main" id="{8C752C31-F100-0902-4C96-3CFCA45C3A08}"/>
              </a:ext>
            </a:extLst>
          </p:cNvPr>
          <p:cNvSpPr txBox="1">
            <a:spLocks noChangeArrowheads="1"/>
          </p:cNvSpPr>
          <p:nvPr/>
        </p:nvSpPr>
        <p:spPr bwMode="auto">
          <a:xfrm>
            <a:off x="1865313" y="5324475"/>
            <a:ext cx="7000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NAS</a:t>
            </a:r>
          </a:p>
        </p:txBody>
      </p:sp>
      <p:pic>
        <p:nvPicPr>
          <p:cNvPr id="42073" name="Picture 163">
            <a:extLst>
              <a:ext uri="{FF2B5EF4-FFF2-40B4-BE49-F238E27FC236}">
                <a16:creationId xmlns:a16="http://schemas.microsoft.com/office/drawing/2014/main" id="{AB49D287-7AD0-94F5-60BB-89EC3ED74281}"/>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429500" y="5102225"/>
            <a:ext cx="3825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74" name="Picture 164">
            <a:extLst>
              <a:ext uri="{FF2B5EF4-FFF2-40B4-BE49-F238E27FC236}">
                <a16:creationId xmlns:a16="http://schemas.microsoft.com/office/drawing/2014/main" id="{14FB95D9-0892-8D4A-0B4D-85DF31A22B2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696075" y="5137150"/>
            <a:ext cx="2682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5" name="TextBox 165">
            <a:extLst>
              <a:ext uri="{FF2B5EF4-FFF2-40B4-BE49-F238E27FC236}">
                <a16:creationId xmlns:a16="http://schemas.microsoft.com/office/drawing/2014/main" id="{64045A17-54F7-8538-AC26-B748A43580C8}"/>
              </a:ext>
            </a:extLst>
          </p:cNvPr>
          <p:cNvSpPr txBox="1">
            <a:spLocks noChangeArrowheads="1"/>
          </p:cNvSpPr>
          <p:nvPr/>
        </p:nvSpPr>
        <p:spPr bwMode="auto">
          <a:xfrm>
            <a:off x="6665913" y="5513388"/>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EBS</a:t>
            </a:r>
          </a:p>
        </p:txBody>
      </p:sp>
      <p:sp>
        <p:nvSpPr>
          <p:cNvPr id="42076" name="TextBox 166">
            <a:extLst>
              <a:ext uri="{FF2B5EF4-FFF2-40B4-BE49-F238E27FC236}">
                <a16:creationId xmlns:a16="http://schemas.microsoft.com/office/drawing/2014/main" id="{23A72020-034D-EF89-FB0E-192800FAE3A6}"/>
              </a:ext>
            </a:extLst>
          </p:cNvPr>
          <p:cNvSpPr txBox="1">
            <a:spLocks noChangeArrowheads="1"/>
          </p:cNvSpPr>
          <p:nvPr/>
        </p:nvSpPr>
        <p:spPr bwMode="auto">
          <a:xfrm>
            <a:off x="7462838" y="5553075"/>
            <a:ext cx="373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S3</a:t>
            </a:r>
          </a:p>
        </p:txBody>
      </p:sp>
      <p:sp>
        <p:nvSpPr>
          <p:cNvPr id="42077" name="TextBox 223">
            <a:extLst>
              <a:ext uri="{FF2B5EF4-FFF2-40B4-BE49-F238E27FC236}">
                <a16:creationId xmlns:a16="http://schemas.microsoft.com/office/drawing/2014/main" id="{7AE65CF5-733D-7992-3E54-1DAFE4F84F05}"/>
              </a:ext>
            </a:extLst>
          </p:cNvPr>
          <p:cNvSpPr txBox="1">
            <a:spLocks noChangeArrowheads="1"/>
          </p:cNvSpPr>
          <p:nvPr/>
        </p:nvSpPr>
        <p:spPr bwMode="auto">
          <a:xfrm>
            <a:off x="8156575" y="5572125"/>
            <a:ext cx="508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RDS</a:t>
            </a:r>
          </a:p>
        </p:txBody>
      </p:sp>
      <p:pic>
        <p:nvPicPr>
          <p:cNvPr id="42078" name="Picture 226">
            <a:extLst>
              <a:ext uri="{FF2B5EF4-FFF2-40B4-BE49-F238E27FC236}">
                <a16:creationId xmlns:a16="http://schemas.microsoft.com/office/drawing/2014/main" id="{C9BD7AA0-B782-47FD-3A58-98CF04BC46EE}"/>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216900" y="5159375"/>
            <a:ext cx="3619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9" name="TextBox 165">
            <a:extLst>
              <a:ext uri="{FF2B5EF4-FFF2-40B4-BE49-F238E27FC236}">
                <a16:creationId xmlns:a16="http://schemas.microsoft.com/office/drawing/2014/main" id="{B28B9680-6A7A-4AC9-702F-2C3DA78E953A}"/>
              </a:ext>
            </a:extLst>
          </p:cNvPr>
          <p:cNvSpPr txBox="1">
            <a:spLocks noChangeArrowheads="1"/>
          </p:cNvSpPr>
          <p:nvPr/>
        </p:nvSpPr>
        <p:spPr bwMode="auto">
          <a:xfrm>
            <a:off x="5754688" y="5529263"/>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Glacier</a:t>
            </a:r>
          </a:p>
        </p:txBody>
      </p:sp>
      <p:pic>
        <p:nvPicPr>
          <p:cNvPr id="42080" name="Picture 119" descr="Glacier.png">
            <a:extLst>
              <a:ext uri="{FF2B5EF4-FFF2-40B4-BE49-F238E27FC236}">
                <a16:creationId xmlns:a16="http://schemas.microsoft.com/office/drawing/2014/main" id="{A1B22A6E-135E-86DF-2A7A-775869E50A44}"/>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762625" y="5102225"/>
            <a:ext cx="5048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Isosceles Triangle 120">
            <a:extLst>
              <a:ext uri="{FF2B5EF4-FFF2-40B4-BE49-F238E27FC236}">
                <a16:creationId xmlns:a16="http://schemas.microsoft.com/office/drawing/2014/main" id="{188D47A5-3B6E-7609-CC81-03FA8C95C4B8}"/>
              </a:ext>
            </a:extLst>
          </p:cNvPr>
          <p:cNvSpPr/>
          <p:nvPr/>
        </p:nvSpPr>
        <p:spPr>
          <a:xfrm rot="5400000">
            <a:off x="4977607" y="2339181"/>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2" name="Isosceles Triangle 121">
            <a:extLst>
              <a:ext uri="{FF2B5EF4-FFF2-40B4-BE49-F238E27FC236}">
                <a16:creationId xmlns:a16="http://schemas.microsoft.com/office/drawing/2014/main" id="{1299386B-56FD-33C5-53E7-534BCB8E9E05}"/>
              </a:ext>
            </a:extLst>
          </p:cNvPr>
          <p:cNvSpPr/>
          <p:nvPr/>
        </p:nvSpPr>
        <p:spPr>
          <a:xfrm rot="16200000">
            <a:off x="3723482" y="2340769"/>
            <a:ext cx="382587"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3" name="Isosceles Triangle 122">
            <a:extLst>
              <a:ext uri="{FF2B5EF4-FFF2-40B4-BE49-F238E27FC236}">
                <a16:creationId xmlns:a16="http://schemas.microsoft.com/office/drawing/2014/main" id="{81D0828B-7015-31EE-D98A-5EF235783403}"/>
              </a:ext>
            </a:extLst>
          </p:cNvPr>
          <p:cNvSpPr/>
          <p:nvPr/>
        </p:nvSpPr>
        <p:spPr>
          <a:xfrm rot="5400000">
            <a:off x="5238750" y="3351213"/>
            <a:ext cx="382588" cy="233362"/>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4" name="Isosceles Triangle 123">
            <a:extLst>
              <a:ext uri="{FF2B5EF4-FFF2-40B4-BE49-F238E27FC236}">
                <a16:creationId xmlns:a16="http://schemas.microsoft.com/office/drawing/2014/main" id="{C19CD695-ACA6-60EB-558D-B6547A47CE25}"/>
              </a:ext>
            </a:extLst>
          </p:cNvPr>
          <p:cNvSpPr/>
          <p:nvPr/>
        </p:nvSpPr>
        <p:spPr>
          <a:xfrm rot="16200000">
            <a:off x="3547269" y="332660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5" name="Isosceles Triangle 124">
            <a:extLst>
              <a:ext uri="{FF2B5EF4-FFF2-40B4-BE49-F238E27FC236}">
                <a16:creationId xmlns:a16="http://schemas.microsoft.com/office/drawing/2014/main" id="{9B7A99BC-D766-CBFC-D916-5BA6273D97DD}"/>
              </a:ext>
            </a:extLst>
          </p:cNvPr>
          <p:cNvSpPr/>
          <p:nvPr/>
        </p:nvSpPr>
        <p:spPr>
          <a:xfrm rot="5400000">
            <a:off x="5033963" y="4306887"/>
            <a:ext cx="382588" cy="233363"/>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6" name="Isosceles Triangle 125">
            <a:extLst>
              <a:ext uri="{FF2B5EF4-FFF2-40B4-BE49-F238E27FC236}">
                <a16:creationId xmlns:a16="http://schemas.microsoft.com/office/drawing/2014/main" id="{54204666-0C08-3349-BDD2-36BAD65BB342}"/>
              </a:ext>
            </a:extLst>
          </p:cNvPr>
          <p:cNvSpPr/>
          <p:nvPr/>
        </p:nvSpPr>
        <p:spPr>
          <a:xfrm rot="16200000">
            <a:off x="3766344" y="431085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7" name="Isosceles Triangle 126">
            <a:extLst>
              <a:ext uri="{FF2B5EF4-FFF2-40B4-BE49-F238E27FC236}">
                <a16:creationId xmlns:a16="http://schemas.microsoft.com/office/drawing/2014/main" id="{4CC490B3-CE27-032B-AE25-4EBBDD8B0811}"/>
              </a:ext>
            </a:extLst>
          </p:cNvPr>
          <p:cNvSpPr/>
          <p:nvPr/>
        </p:nvSpPr>
        <p:spPr>
          <a:xfrm rot="16200000">
            <a:off x="3559968" y="5304632"/>
            <a:ext cx="614363"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8" name="Isosceles Triangle 127">
            <a:extLst>
              <a:ext uri="{FF2B5EF4-FFF2-40B4-BE49-F238E27FC236}">
                <a16:creationId xmlns:a16="http://schemas.microsoft.com/office/drawing/2014/main" id="{5B5B47D0-5B28-6BB4-77B5-0BC13257ACD4}"/>
              </a:ext>
            </a:extLst>
          </p:cNvPr>
          <p:cNvSpPr/>
          <p:nvPr/>
        </p:nvSpPr>
        <p:spPr>
          <a:xfrm rot="5400000">
            <a:off x="5118894" y="5293519"/>
            <a:ext cx="614362"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EAD46D-BE38-15A9-290B-B7A39EBCE9CF}"/>
              </a:ext>
            </a:extLst>
          </p:cNvPr>
          <p:cNvSpPr>
            <a:spLocks noGrp="1"/>
          </p:cNvSpPr>
          <p:nvPr>
            <p:ph sz="quarter" idx="10"/>
          </p:nvPr>
        </p:nvSpPr>
        <p:spPr/>
        <p:txBody>
          <a:bodyPr/>
          <a:lstStyle/>
          <a:p>
            <a:pPr>
              <a:defRPr/>
            </a:pPr>
            <a:r>
              <a:rPr lang="en-US" dirty="0"/>
              <a:t>4 Deployment Models</a:t>
            </a:r>
          </a:p>
        </p:txBody>
      </p:sp>
      <p:sp>
        <p:nvSpPr>
          <p:cNvPr id="43011" name="TextBox 2">
            <a:extLst>
              <a:ext uri="{FF2B5EF4-FFF2-40B4-BE49-F238E27FC236}">
                <a16:creationId xmlns:a16="http://schemas.microsoft.com/office/drawing/2014/main" id="{DB795C16-5F91-E3F3-2E30-C66C3F18EA93}"/>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1. Public Cloud</a:t>
            </a:r>
          </a:p>
        </p:txBody>
      </p:sp>
      <p:pic>
        <p:nvPicPr>
          <p:cNvPr id="43012" name="Picture 1">
            <a:extLst>
              <a:ext uri="{FF2B5EF4-FFF2-40B4-BE49-F238E27FC236}">
                <a16:creationId xmlns:a16="http://schemas.microsoft.com/office/drawing/2014/main" id="{0256E571-2579-B14A-0650-7797B9649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47913"/>
            <a:ext cx="3729038"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4">
            <a:extLst>
              <a:ext uri="{FF2B5EF4-FFF2-40B4-BE49-F238E27FC236}">
                <a16:creationId xmlns:a16="http://schemas.microsoft.com/office/drawing/2014/main" id="{5125C097-00BA-BB88-0290-41D2D604B24F}"/>
              </a:ext>
            </a:extLst>
          </p:cNvPr>
          <p:cNvSpPr>
            <a:spLocks noChangeArrowheads="1"/>
          </p:cNvSpPr>
          <p:nvPr/>
        </p:nvSpPr>
        <p:spPr bwMode="auto">
          <a:xfrm>
            <a:off x="4427538" y="2001838"/>
            <a:ext cx="4572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Mega-scale cloud infrastructure is made available to the general public or a large industry group and is owned by an organization selling cloud services.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29D3B44-E579-FEE9-2260-389D5C7B5506}"/>
              </a:ext>
            </a:extLst>
          </p:cNvPr>
          <p:cNvSpPr>
            <a:spLocks noGrp="1"/>
          </p:cNvSpPr>
          <p:nvPr>
            <p:ph sz="quarter" idx="10"/>
          </p:nvPr>
        </p:nvSpPr>
        <p:spPr/>
        <p:txBody>
          <a:bodyPr/>
          <a:lstStyle/>
          <a:p>
            <a:pPr>
              <a:defRPr/>
            </a:pPr>
            <a:r>
              <a:rPr lang="en-US" dirty="0"/>
              <a:t>4 Deployment Models</a:t>
            </a:r>
          </a:p>
        </p:txBody>
      </p:sp>
      <p:sp>
        <p:nvSpPr>
          <p:cNvPr id="45059" name="TextBox 2">
            <a:extLst>
              <a:ext uri="{FF2B5EF4-FFF2-40B4-BE49-F238E27FC236}">
                <a16:creationId xmlns:a16="http://schemas.microsoft.com/office/drawing/2014/main" id="{B7F3D697-8538-D06D-CE4F-3879DF5FFC7B}"/>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2. Private Cloud</a:t>
            </a:r>
          </a:p>
        </p:txBody>
      </p:sp>
      <p:pic>
        <p:nvPicPr>
          <p:cNvPr id="45060" name="Picture 1">
            <a:extLst>
              <a:ext uri="{FF2B5EF4-FFF2-40B4-BE49-F238E27FC236}">
                <a16:creationId xmlns:a16="http://schemas.microsoft.com/office/drawing/2014/main" id="{37842AB8-6416-51CA-FE00-DA358F00D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3422650"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4">
            <a:extLst>
              <a:ext uri="{FF2B5EF4-FFF2-40B4-BE49-F238E27FC236}">
                <a16:creationId xmlns:a16="http://schemas.microsoft.com/office/drawing/2014/main" id="{2C32701F-82F7-E3E6-133A-4FF718C64A7C}"/>
              </a:ext>
            </a:extLst>
          </p:cNvPr>
          <p:cNvSpPr>
            <a:spLocks noChangeArrowheads="1"/>
          </p:cNvSpPr>
          <p:nvPr/>
        </p:nvSpPr>
        <p:spPr bwMode="auto">
          <a:xfrm>
            <a:off x="3995738" y="2084388"/>
            <a:ext cx="4572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operated solely for an organization. It may be managed by the organization or a third party and may exist on premise or off premise.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D7F1A8-C424-2A7A-A19F-719D33359AB6}"/>
              </a:ext>
            </a:extLst>
          </p:cNvPr>
          <p:cNvSpPr>
            <a:spLocks noGrp="1"/>
          </p:cNvSpPr>
          <p:nvPr>
            <p:ph sz="quarter" idx="10"/>
          </p:nvPr>
        </p:nvSpPr>
        <p:spPr/>
        <p:txBody>
          <a:bodyPr/>
          <a:lstStyle/>
          <a:p>
            <a:pPr>
              <a:defRPr/>
            </a:pPr>
            <a:r>
              <a:rPr lang="en-US" dirty="0"/>
              <a:t>4 Deployment Models</a:t>
            </a:r>
          </a:p>
        </p:txBody>
      </p:sp>
      <p:sp>
        <p:nvSpPr>
          <p:cNvPr id="46083" name="TextBox 2">
            <a:extLst>
              <a:ext uri="{FF2B5EF4-FFF2-40B4-BE49-F238E27FC236}">
                <a16:creationId xmlns:a16="http://schemas.microsoft.com/office/drawing/2014/main" id="{265C7989-F3DA-22F0-5A6E-80BEB1082D13}"/>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3. Hybrid Cloud</a:t>
            </a:r>
          </a:p>
        </p:txBody>
      </p:sp>
      <p:pic>
        <p:nvPicPr>
          <p:cNvPr id="46084" name="Picture 1">
            <a:extLst>
              <a:ext uri="{FF2B5EF4-FFF2-40B4-BE49-F238E27FC236}">
                <a16:creationId xmlns:a16="http://schemas.microsoft.com/office/drawing/2014/main" id="{D35215A4-FD5F-0528-B817-5EDF63471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4437063"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4">
            <a:extLst>
              <a:ext uri="{FF2B5EF4-FFF2-40B4-BE49-F238E27FC236}">
                <a16:creationId xmlns:a16="http://schemas.microsoft.com/office/drawing/2014/main" id="{74C70EA4-7A52-3594-645E-F2C4FD10BB2E}"/>
              </a:ext>
            </a:extLst>
          </p:cNvPr>
          <p:cNvSpPr>
            <a:spLocks noChangeArrowheads="1"/>
          </p:cNvSpPr>
          <p:nvPr/>
        </p:nvSpPr>
        <p:spPr bwMode="auto">
          <a:xfrm>
            <a:off x="4418013" y="1916113"/>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a composition of two or more clouds (private or public) that remain unique entities but are bound together by standardized or proprietary technology that enables data and application portability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F9DE257-1EAB-C098-8C9B-AB56659AA459}"/>
              </a:ext>
            </a:extLst>
          </p:cNvPr>
          <p:cNvSpPr>
            <a:spLocks noGrp="1"/>
          </p:cNvSpPr>
          <p:nvPr>
            <p:ph sz="quarter" idx="10"/>
          </p:nvPr>
        </p:nvSpPr>
        <p:spPr/>
        <p:txBody>
          <a:bodyPr/>
          <a:lstStyle/>
          <a:p>
            <a:pPr>
              <a:defRPr/>
            </a:pPr>
            <a:r>
              <a:rPr lang="en-US" dirty="0"/>
              <a:t>4 Deployment Models</a:t>
            </a:r>
          </a:p>
        </p:txBody>
      </p:sp>
      <p:sp>
        <p:nvSpPr>
          <p:cNvPr id="47107" name="TextBox 2">
            <a:extLst>
              <a:ext uri="{FF2B5EF4-FFF2-40B4-BE49-F238E27FC236}">
                <a16:creationId xmlns:a16="http://schemas.microsoft.com/office/drawing/2014/main" id="{EFFA7C0C-AAAD-7454-2886-1A12FD555DFE}"/>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4. Community Cloud</a:t>
            </a:r>
          </a:p>
        </p:txBody>
      </p:sp>
      <p:pic>
        <p:nvPicPr>
          <p:cNvPr id="47108" name="Picture 1">
            <a:extLst>
              <a:ext uri="{FF2B5EF4-FFF2-40B4-BE49-F238E27FC236}">
                <a16:creationId xmlns:a16="http://schemas.microsoft.com/office/drawing/2014/main" id="{12E65D4A-07CB-B389-A732-8810D455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55875"/>
            <a:ext cx="4792663"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4">
            <a:extLst>
              <a:ext uri="{FF2B5EF4-FFF2-40B4-BE49-F238E27FC236}">
                <a16:creationId xmlns:a16="http://schemas.microsoft.com/office/drawing/2014/main" id="{3DC01B4C-E674-150E-FF92-0393D78DE41D}"/>
              </a:ext>
            </a:extLst>
          </p:cNvPr>
          <p:cNvSpPr>
            <a:spLocks noChangeArrowheads="1"/>
          </p:cNvSpPr>
          <p:nvPr/>
        </p:nvSpPr>
        <p:spPr bwMode="auto">
          <a:xfrm>
            <a:off x="5097463" y="1909763"/>
            <a:ext cx="39449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000000"/>
                </a:solidFill>
                <a:latin typeface="Times New Roman" panose="02020603050405020304" pitchFamily="18" charset="0"/>
                <a:cs typeface="Times New Roman" panose="02020603050405020304" pitchFamily="18" charset="0"/>
              </a:rPr>
              <a:t>Community Clouds are when an ‘infrastructure is shared by several organizations and supports a specific community that has shared concerns (e.g., mission, security requirements, policy, and compliance considerations). It may be managed by the organizations or a third party and may exist on premise or off premise’ according to NIST.</a:t>
            </a:r>
          </a:p>
          <a:p>
            <a:pPr eaLnBrk="1" hangingPunct="1"/>
            <a:r>
              <a:rPr lang="en-IN" altLang="en-US">
                <a:solidFill>
                  <a:srgbClr val="000000"/>
                </a:solidFill>
                <a:latin typeface="Times New Roman" panose="02020603050405020304" pitchFamily="18" charset="0"/>
                <a:cs typeface="Times New Roman" panose="02020603050405020304" pitchFamily="18" charset="0"/>
              </a:rPr>
              <a:t>A community cloud is a cloud service shared between multiple organizations with a common tie/goal/objective.</a:t>
            </a:r>
          </a:p>
          <a:p>
            <a:pPr eaLnBrk="1" hangingPunct="1"/>
            <a:r>
              <a:rPr lang="en-IN" altLang="en-US">
                <a:solidFill>
                  <a:srgbClr val="000000"/>
                </a:solidFill>
                <a:latin typeface="Times New Roman" panose="02020603050405020304" pitchFamily="18" charset="0"/>
                <a:cs typeface="Times New Roman" panose="02020603050405020304" pitchFamily="18" charset="0"/>
              </a:rPr>
              <a:t>E.g. OpenCirrus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37D0905-DED2-3AD4-4348-0E656F27C794}"/>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49155" name="TextBox 4">
            <a:extLst>
              <a:ext uri="{FF2B5EF4-FFF2-40B4-BE49-F238E27FC236}">
                <a16:creationId xmlns:a16="http://schemas.microsoft.com/office/drawing/2014/main" id="{D89E5054-0FA6-A98F-38E9-EB857CED34F1}"/>
              </a:ext>
            </a:extLst>
          </p:cNvPr>
          <p:cNvSpPr txBox="1">
            <a:spLocks noChangeArrowheads="1"/>
          </p:cNvSpPr>
          <p:nvPr/>
        </p:nvSpPr>
        <p:spPr bwMode="auto">
          <a:xfrm>
            <a:off x="304800" y="2109788"/>
            <a:ext cx="8494713"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28663" indent="-385763"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Agenda</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Introduction to Cloud Computing – Origins and Motivation</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3-4-5 rule of Cloud Computing</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Types of Clouds and Services</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Cloud Infrastructure and Deployment</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DA881C2-8F6E-36CF-21A3-997CD5220F81}"/>
              </a:ext>
            </a:extLst>
          </p:cNvPr>
          <p:cNvSpPr>
            <a:spLocks noGrp="1"/>
          </p:cNvSpPr>
          <p:nvPr>
            <p:ph sz="quarter" idx="10"/>
          </p:nvPr>
        </p:nvSpPr>
        <p:spPr/>
        <p:txBody>
          <a:bodyPr/>
          <a:lstStyle/>
          <a:p>
            <a:pPr>
              <a:defRPr/>
            </a:pPr>
            <a:r>
              <a:rPr lang="en-US" dirty="0"/>
              <a:t>3 Cloud Service Models</a:t>
            </a:r>
          </a:p>
        </p:txBody>
      </p:sp>
      <p:sp>
        <p:nvSpPr>
          <p:cNvPr id="3" name="Rounded Rectangle 2">
            <a:extLst>
              <a:ext uri="{FF2B5EF4-FFF2-40B4-BE49-F238E27FC236}">
                <a16:creationId xmlns:a16="http://schemas.microsoft.com/office/drawing/2014/main" id="{0F13FFEE-539E-ABC3-A28A-21F9EB0835B5}"/>
              </a:ext>
            </a:extLst>
          </p:cNvPr>
          <p:cNvSpPr/>
          <p:nvPr/>
        </p:nvSpPr>
        <p:spPr bwMode="auto">
          <a:xfrm>
            <a:off x="2357438" y="1858963"/>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Software as a Service (</a:t>
            </a:r>
            <a:r>
              <a:rPr lang="en-US" kern="0" dirty="0" err="1">
                <a:solidFill>
                  <a:srgbClr val="FFFFFF"/>
                </a:solidFill>
                <a:latin typeface="Arial"/>
              </a:rPr>
              <a:t>SaaS</a:t>
            </a:r>
            <a:r>
              <a:rPr lang="en-US" kern="0" dirty="0">
                <a:solidFill>
                  <a:srgbClr val="FFFFFF"/>
                </a:solidFill>
                <a:latin typeface="Arial"/>
              </a:rPr>
              <a:t>)</a:t>
            </a:r>
          </a:p>
        </p:txBody>
      </p:sp>
      <p:sp>
        <p:nvSpPr>
          <p:cNvPr id="5" name="Rounded Rectangle 4">
            <a:extLst>
              <a:ext uri="{FF2B5EF4-FFF2-40B4-BE49-F238E27FC236}">
                <a16:creationId xmlns:a16="http://schemas.microsoft.com/office/drawing/2014/main" id="{6D093D2C-008D-37E8-A647-EA0268A3CAA8}"/>
              </a:ext>
            </a:extLst>
          </p:cNvPr>
          <p:cNvSpPr/>
          <p:nvPr/>
        </p:nvSpPr>
        <p:spPr bwMode="auto">
          <a:xfrm>
            <a:off x="4375150" y="1858963"/>
            <a:ext cx="1622425"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Platform as a Service (</a:t>
            </a:r>
            <a:r>
              <a:rPr lang="en-US" kern="0" dirty="0" err="1">
                <a:solidFill>
                  <a:srgbClr val="FFFFFF"/>
                </a:solidFill>
                <a:latin typeface="Arial"/>
              </a:rPr>
              <a:t>PaaS</a:t>
            </a:r>
            <a:r>
              <a:rPr lang="en-US" kern="0" dirty="0">
                <a:solidFill>
                  <a:srgbClr val="FFFFFF"/>
                </a:solidFill>
                <a:latin typeface="Arial"/>
              </a:rPr>
              <a:t>)</a:t>
            </a:r>
          </a:p>
        </p:txBody>
      </p:sp>
      <p:sp>
        <p:nvSpPr>
          <p:cNvPr id="6" name="Rounded Rectangle 5">
            <a:extLst>
              <a:ext uri="{FF2B5EF4-FFF2-40B4-BE49-F238E27FC236}">
                <a16:creationId xmlns:a16="http://schemas.microsoft.com/office/drawing/2014/main" id="{DE98C930-6B03-A14D-16F8-89A62F2FF2E5}"/>
              </a:ext>
            </a:extLst>
          </p:cNvPr>
          <p:cNvSpPr/>
          <p:nvPr/>
        </p:nvSpPr>
        <p:spPr bwMode="auto">
          <a:xfrm>
            <a:off x="6284913" y="1855788"/>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Infrastructure as a Service (</a:t>
            </a:r>
            <a:r>
              <a:rPr lang="en-US" kern="0" dirty="0" err="1">
                <a:solidFill>
                  <a:srgbClr val="FFFFFF"/>
                </a:solidFill>
                <a:latin typeface="Arial"/>
              </a:rPr>
              <a:t>IaaS</a:t>
            </a:r>
            <a:r>
              <a:rPr lang="en-US" kern="0" dirty="0">
                <a:solidFill>
                  <a:srgbClr val="FFFFFF"/>
                </a:solidFill>
                <a:latin typeface="Arial"/>
              </a:rPr>
              <a:t>)</a:t>
            </a:r>
          </a:p>
        </p:txBody>
      </p:sp>
      <p:pic>
        <p:nvPicPr>
          <p:cNvPr id="7" name="Picture 9">
            <a:extLst>
              <a:ext uri="{FF2B5EF4-FFF2-40B4-BE49-F238E27FC236}">
                <a16:creationId xmlns:a16="http://schemas.microsoft.com/office/drawing/2014/main" id="{1ED287A9-FA83-E6A8-8436-F3F76FE573F0}"/>
              </a:ext>
            </a:extLst>
          </p:cNvPr>
          <p:cNvPicPr>
            <a:picLocks noChangeAspect="1" noChangeArrowheads="1"/>
          </p:cNvPicPr>
          <p:nvPr/>
        </p:nvPicPr>
        <p:blipFill>
          <a:blip r:embed="rId3"/>
          <a:srcRect/>
          <a:stretch>
            <a:fillRect/>
          </a:stretch>
        </p:blipFill>
        <p:spPr bwMode="auto">
          <a:xfrm>
            <a:off x="2876550" y="4630738"/>
            <a:ext cx="4619625" cy="1093787"/>
          </a:xfrm>
          <a:prstGeom prst="rect">
            <a:avLst/>
          </a:prstGeom>
          <a:ln/>
        </p:spPr>
        <p:style>
          <a:lnRef idx="1">
            <a:schemeClr val="dk1"/>
          </a:lnRef>
          <a:fillRef idx="2">
            <a:schemeClr val="dk1"/>
          </a:fillRef>
          <a:effectRef idx="1">
            <a:schemeClr val="dk1"/>
          </a:effectRef>
          <a:fontRef idx="minor">
            <a:schemeClr val="dk1"/>
          </a:fontRef>
        </p:style>
      </p:pic>
      <p:pic>
        <p:nvPicPr>
          <p:cNvPr id="8" name="Picture 10">
            <a:extLst>
              <a:ext uri="{FF2B5EF4-FFF2-40B4-BE49-F238E27FC236}">
                <a16:creationId xmlns:a16="http://schemas.microsoft.com/office/drawing/2014/main" id="{8A35C92E-96B1-E36B-2380-14E187BB37C2}"/>
              </a:ext>
            </a:extLst>
          </p:cNvPr>
          <p:cNvPicPr>
            <a:picLocks noChangeAspect="1" noChangeArrowheads="1"/>
          </p:cNvPicPr>
          <p:nvPr/>
        </p:nvPicPr>
        <p:blipFill>
          <a:blip r:embed="rId4"/>
          <a:srcRect/>
          <a:stretch>
            <a:fillRect/>
          </a:stretch>
        </p:blipFill>
        <p:spPr bwMode="auto">
          <a:xfrm>
            <a:off x="2868613" y="3373438"/>
            <a:ext cx="4618037" cy="1085850"/>
          </a:xfrm>
          <a:prstGeom prst="rect">
            <a:avLst/>
          </a:prstGeom>
          <a:ln/>
        </p:spPr>
        <p:style>
          <a:lnRef idx="1">
            <a:schemeClr val="dk1"/>
          </a:lnRef>
          <a:fillRef idx="2">
            <a:schemeClr val="dk1"/>
          </a:fillRef>
          <a:effectRef idx="1">
            <a:schemeClr val="dk1"/>
          </a:effectRef>
          <a:fontRef idx="minor">
            <a:schemeClr val="dk1"/>
          </a:fontRef>
        </p:style>
      </p:pic>
      <p:pic>
        <p:nvPicPr>
          <p:cNvPr id="9" name="Picture 11">
            <a:extLst>
              <a:ext uri="{FF2B5EF4-FFF2-40B4-BE49-F238E27FC236}">
                <a16:creationId xmlns:a16="http://schemas.microsoft.com/office/drawing/2014/main" id="{AA970289-DB68-1DEC-F141-7F9A88B4E3EC}"/>
              </a:ext>
            </a:extLst>
          </p:cNvPr>
          <p:cNvPicPr>
            <a:picLocks noChangeAspect="1" noChangeArrowheads="1"/>
          </p:cNvPicPr>
          <p:nvPr/>
        </p:nvPicPr>
        <p:blipFill>
          <a:blip r:embed="rId5"/>
          <a:srcRect/>
          <a:stretch>
            <a:fillRect/>
          </a:stretch>
        </p:blipFill>
        <p:spPr bwMode="auto">
          <a:xfrm>
            <a:off x="2876550" y="2344738"/>
            <a:ext cx="4619625" cy="914400"/>
          </a:xfrm>
          <a:prstGeom prst="rect">
            <a:avLst/>
          </a:prstGeom>
          <a:ln/>
        </p:spPr>
        <p:style>
          <a:lnRef idx="1">
            <a:schemeClr val="dk1"/>
          </a:lnRef>
          <a:fillRef idx="2">
            <a:schemeClr val="dk1"/>
          </a:fillRef>
          <a:effectRef idx="1">
            <a:schemeClr val="dk1"/>
          </a:effectRef>
          <a:fontRef idx="minor">
            <a:schemeClr val="dk1"/>
          </a:fontRef>
        </p:style>
      </p:pic>
      <p:pic>
        <p:nvPicPr>
          <p:cNvPr id="10" name="Picture 13" descr="Amazon Web Services">
            <a:hlinkClick r:id="rId6"/>
            <a:extLst>
              <a:ext uri="{FF2B5EF4-FFF2-40B4-BE49-F238E27FC236}">
                <a16:creationId xmlns:a16="http://schemas.microsoft.com/office/drawing/2014/main" id="{AFE379D3-B30D-0507-BE58-5E84B4316E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0025" y="4748213"/>
            <a:ext cx="1171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descr="Dedicated Server, Managed Hosting &amp; Web Hosting from Rackspace">
            <a:hlinkClick r:id="rId8"/>
            <a:extLst>
              <a:ext uri="{FF2B5EF4-FFF2-40B4-BE49-F238E27FC236}">
                <a16:creationId xmlns:a16="http://schemas.microsoft.com/office/drawing/2014/main" id="{87717290-25FC-D114-F01D-0E5A472B5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0663" y="5295900"/>
            <a:ext cx="11287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011B3DB4-2357-A320-A900-46FFEF6AA097}"/>
              </a:ext>
            </a:extLst>
          </p:cNvPr>
          <p:cNvGrpSpPr>
            <a:grpSpLocks/>
          </p:cNvGrpSpPr>
          <p:nvPr/>
        </p:nvGrpSpPr>
        <p:grpSpPr bwMode="auto">
          <a:xfrm>
            <a:off x="1308100" y="3373438"/>
            <a:ext cx="1568450" cy="923925"/>
            <a:chOff x="55539" y="3200400"/>
            <a:chExt cx="2092347" cy="1231522"/>
          </a:xfrm>
        </p:grpSpPr>
        <p:pic>
          <p:nvPicPr>
            <p:cNvPr id="50191" name="Picture 23" descr="App Engine icon">
              <a:extLst>
                <a:ext uri="{FF2B5EF4-FFF2-40B4-BE49-F238E27FC236}">
                  <a16:creationId xmlns:a16="http://schemas.microsoft.com/office/drawing/2014/main" id="{8D5E7B94-F7A7-E099-A9A6-3BF42CEEEB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2" name="TextBox 48">
              <a:extLst>
                <a:ext uri="{FF2B5EF4-FFF2-40B4-BE49-F238E27FC236}">
                  <a16:creationId xmlns:a16="http://schemas.microsoft.com/office/drawing/2014/main" id="{753EBAD1-B9B8-528B-EE36-B3F0B3995875}"/>
                </a:ext>
              </a:extLst>
            </p:cNvPr>
            <p:cNvSpPr txBox="1">
              <a:spLocks noChangeArrowheads="1"/>
            </p:cNvSpPr>
            <p:nvPr/>
          </p:nvSpPr>
          <p:spPr bwMode="auto">
            <a:xfrm>
              <a:off x="762000" y="3200400"/>
              <a:ext cx="1385886" cy="123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a:solidFill>
                    <a:srgbClr val="000000"/>
                  </a:solidFill>
                  <a:latin typeface="Comic Sans MS" panose="030F0702030302020204" pitchFamily="66" charset="0"/>
                  <a:ea typeface="MS PGothic" panose="020B0600070205080204" pitchFamily="34" charset="-128"/>
                </a:rPr>
                <a:t>Google App Engine</a:t>
              </a:r>
            </a:p>
          </p:txBody>
        </p:sp>
      </p:grpSp>
      <p:pic>
        <p:nvPicPr>
          <p:cNvPr id="15" name="Picture 25" descr="Windows Azure Platform">
            <a:extLst>
              <a:ext uri="{FF2B5EF4-FFF2-40B4-BE49-F238E27FC236}">
                <a16:creationId xmlns:a16="http://schemas.microsoft.com/office/drawing/2014/main" id="{DD8A0C81-60C5-6710-4BAD-5FA4D48537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4475" y="421798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821112B9-27DE-B0DF-D02E-6EC8A1D902AA}"/>
              </a:ext>
            </a:extLst>
          </p:cNvPr>
          <p:cNvSpPr>
            <a:spLocks noChangeArrowheads="1"/>
          </p:cNvSpPr>
          <p:nvPr/>
        </p:nvSpPr>
        <p:spPr bwMode="auto">
          <a:xfrm>
            <a:off x="1389063" y="2533650"/>
            <a:ext cx="1333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SalesForce CRM</a:t>
            </a:r>
          </a:p>
        </p:txBody>
      </p:sp>
      <p:sp>
        <p:nvSpPr>
          <p:cNvPr id="17" name="Rectangle 16">
            <a:extLst>
              <a:ext uri="{FF2B5EF4-FFF2-40B4-BE49-F238E27FC236}">
                <a16:creationId xmlns:a16="http://schemas.microsoft.com/office/drawing/2014/main" id="{D93EAE8E-DF26-ECE6-3F4B-D8523283EF9C}"/>
              </a:ext>
            </a:extLst>
          </p:cNvPr>
          <p:cNvSpPr>
            <a:spLocks noChangeArrowheads="1"/>
          </p:cNvSpPr>
          <p:nvPr/>
        </p:nvSpPr>
        <p:spPr bwMode="auto">
          <a:xfrm>
            <a:off x="1392238" y="2863850"/>
            <a:ext cx="13319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LotusLive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5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5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500"/>
                                        <p:tgtEl>
                                          <p:spTgt spid="5"/>
                                        </p:tgtEl>
                                      </p:cBhvr>
                                    </p:animEffect>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par>
                                <p:cTn id="25" presetID="6"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500"/>
                                        <p:tgtEl>
                                          <p:spTgt spid="12"/>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500"/>
                                        <p:tgtEl>
                                          <p:spTgt spid="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500"/>
                                        <p:tgtEl>
                                          <p:spTgt spid="3"/>
                                        </p:tgtEl>
                                      </p:cBhvr>
                                    </p:animEffect>
                                  </p:childTnLst>
                                </p:cTn>
                              </p:par>
                              <p:par>
                                <p:cTn id="36" presetID="6"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ircle(in)">
                                      <p:cBhvr>
                                        <p:cTn id="38" dur="500"/>
                                        <p:tgtEl>
                                          <p:spTgt spid="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500"/>
                                        <p:tgtEl>
                                          <p:spTgt spid="1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9">
            <a:extLst>
              <a:ext uri="{FF2B5EF4-FFF2-40B4-BE49-F238E27FC236}">
                <a16:creationId xmlns:a16="http://schemas.microsoft.com/office/drawing/2014/main" id="{505CB0F3-8440-AD09-5E57-23B240ACE9BE}"/>
              </a:ext>
            </a:extLst>
          </p:cNvPr>
          <p:cNvSpPr txBox="1">
            <a:spLocks noChangeArrowheads="1"/>
          </p:cNvSpPr>
          <p:nvPr/>
        </p:nvSpPr>
        <p:spPr bwMode="auto">
          <a:xfrm>
            <a:off x="304800" y="2184400"/>
            <a:ext cx="83153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000" b="1">
                <a:solidFill>
                  <a:srgbClr val="000000"/>
                </a:solidFill>
                <a:latin typeface="Times New Roman" panose="02020603050405020304" pitchFamily="18" charset="0"/>
                <a:cs typeface="Times New Roman" panose="02020603050405020304" pitchFamily="18" charset="0"/>
              </a:rPr>
              <a:t>Software as a service features a complete application</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offered as a service on demand.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 single instance of the software runs on the cloud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and services multiple end users or client organizations.</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E.g. salesforce.com , Google Apps</a:t>
            </a:r>
          </a:p>
        </p:txBody>
      </p:sp>
      <p:sp>
        <p:nvSpPr>
          <p:cNvPr id="4" name="Content Placeholder 3">
            <a:extLst>
              <a:ext uri="{FF2B5EF4-FFF2-40B4-BE49-F238E27FC236}">
                <a16:creationId xmlns:a16="http://schemas.microsoft.com/office/drawing/2014/main" id="{C7BAF7B6-7202-E09D-9DE0-0373CB9B757F}"/>
              </a:ext>
            </a:extLst>
          </p:cNvPr>
          <p:cNvSpPr>
            <a:spLocks noGrp="1"/>
          </p:cNvSpPr>
          <p:nvPr>
            <p:ph sz="quarter" idx="10"/>
          </p:nvPr>
        </p:nvSpPr>
        <p:spPr>
          <a:xfrm>
            <a:off x="276225" y="304800"/>
            <a:ext cx="6324600" cy="857250"/>
          </a:xfrm>
        </p:spPr>
        <p:txBody>
          <a:bodyPr/>
          <a:lstStyle/>
          <a:p>
            <a:pPr>
              <a:defRPr/>
            </a:pPr>
            <a:r>
              <a:rPr lang="en-US" dirty="0"/>
              <a:t>Software as a Service (SaaS)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9">
            <a:extLst>
              <a:ext uri="{FF2B5EF4-FFF2-40B4-BE49-F238E27FC236}">
                <a16:creationId xmlns:a16="http://schemas.microsoft.com/office/drawing/2014/main" id="{0EB6A563-898E-E1B5-A31B-F124F277E332}"/>
              </a:ext>
            </a:extLst>
          </p:cNvPr>
          <p:cNvSpPr txBox="1">
            <a:spLocks noChangeArrowheads="1"/>
          </p:cNvSpPr>
          <p:nvPr/>
        </p:nvSpPr>
        <p:spPr bwMode="auto">
          <a:xfrm>
            <a:off x="304800" y="1828800"/>
            <a:ext cx="859948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b="1">
                <a:solidFill>
                  <a:srgbClr val="000000"/>
                </a:solidFill>
                <a:latin typeface="Times New Roman" panose="02020603050405020304" pitchFamily="18" charset="0"/>
                <a:cs typeface="Times New Roman" panose="02020603050405020304" pitchFamily="18" charset="0"/>
              </a:rPr>
              <a:t>Platform as a service encapsulates a layer of software and provides it as a service that can be used to build higher-level services.</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Perspectives for PaaS :-</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1. Producer:- Someone producing PaaS might produce a platform by integrating an OS, middleware, application software, and even a development environment that is then provided to a customer as a service.</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Consumer:-Someone using PaaS would see an encapsulated service that is presented to them through an API. The customer interacts with the platform through the API, and the platform does what is necessary to manage and scale itself to provide a given level of service.</a:t>
            </a:r>
            <a:br>
              <a:rPr lang="en-US" altLang="en-US" sz="2100" b="1">
                <a:solidFill>
                  <a:srgbClr val="000000"/>
                </a:solidFill>
                <a:latin typeface="Times New Roman" panose="02020603050405020304" pitchFamily="18" charset="0"/>
                <a:cs typeface="Times New Roman" panose="02020603050405020304" pitchFamily="18" charset="0"/>
              </a:rPr>
            </a:br>
            <a:r>
              <a:rPr lang="en-US" altLang="en-US" sz="2100" b="1" i="1">
                <a:solidFill>
                  <a:srgbClr val="000000"/>
                </a:solidFill>
                <a:latin typeface="Times New Roman" panose="02020603050405020304" pitchFamily="18" charset="0"/>
                <a:cs typeface="Times New Roman" panose="02020603050405020304" pitchFamily="18" charset="0"/>
              </a:rPr>
              <a:t>Virtual appliances can be classified as instances of PaaS.</a:t>
            </a:r>
          </a:p>
        </p:txBody>
      </p:sp>
      <p:sp>
        <p:nvSpPr>
          <p:cNvPr id="4" name="Content Placeholder 3">
            <a:extLst>
              <a:ext uri="{FF2B5EF4-FFF2-40B4-BE49-F238E27FC236}">
                <a16:creationId xmlns:a16="http://schemas.microsoft.com/office/drawing/2014/main" id="{EBE91823-571E-FE4D-E2DE-3ADA6E25E210}"/>
              </a:ext>
            </a:extLst>
          </p:cNvPr>
          <p:cNvSpPr>
            <a:spLocks noGrp="1"/>
          </p:cNvSpPr>
          <p:nvPr>
            <p:ph sz="quarter" idx="10"/>
          </p:nvPr>
        </p:nvSpPr>
        <p:spPr>
          <a:xfrm>
            <a:off x="76200" y="201613"/>
            <a:ext cx="6324600" cy="857250"/>
          </a:xfrm>
        </p:spPr>
        <p:txBody>
          <a:bodyPr/>
          <a:lstStyle/>
          <a:p>
            <a:pPr>
              <a:defRPr/>
            </a:pPr>
            <a:r>
              <a:rPr lang="en-US" dirty="0"/>
              <a:t>Platform as a Service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9">
            <a:extLst>
              <a:ext uri="{FF2B5EF4-FFF2-40B4-BE49-F238E27FC236}">
                <a16:creationId xmlns:a16="http://schemas.microsoft.com/office/drawing/2014/main" id="{8AE390A2-1DCE-FD46-AE56-84677FC10BF6}"/>
              </a:ext>
            </a:extLst>
          </p:cNvPr>
          <p:cNvSpPr txBox="1">
            <a:spLocks noChangeArrowheads="1"/>
          </p:cNvSpPr>
          <p:nvPr/>
        </p:nvSpPr>
        <p:spPr bwMode="auto">
          <a:xfrm>
            <a:off x="304800" y="2132013"/>
            <a:ext cx="85058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700" b="1">
                <a:solidFill>
                  <a:srgbClr val="000000"/>
                </a:solidFill>
                <a:latin typeface="Times New Roman" panose="02020603050405020304" pitchFamily="18" charset="0"/>
                <a:cs typeface="Times New Roman" panose="02020603050405020304" pitchFamily="18" charset="0"/>
              </a:rPr>
              <a:t>Infrastructure as a service delivers basic storage and computing capabilities as standardized services over the network.</a:t>
            </a:r>
          </a:p>
          <a:p>
            <a:pPr eaLnBrk="1" hangingPunct="1"/>
            <a:r>
              <a:rPr lang="en-US" altLang="en-US" sz="2700" b="1">
                <a:solidFill>
                  <a:srgbClr val="000000"/>
                </a:solidFill>
                <a:latin typeface="Times New Roman" panose="02020603050405020304" pitchFamily="18" charset="0"/>
                <a:cs typeface="Times New Roman" panose="02020603050405020304" pitchFamily="18" charset="0"/>
              </a:rPr>
              <a:t>Servers, storage systems, switches, routers , and other systems are pooled and made available to handle workloads that range from application components to high-performance computing applications.</a:t>
            </a:r>
          </a:p>
        </p:txBody>
      </p:sp>
      <p:sp>
        <p:nvSpPr>
          <p:cNvPr id="4" name="Content Placeholder 3">
            <a:extLst>
              <a:ext uri="{FF2B5EF4-FFF2-40B4-BE49-F238E27FC236}">
                <a16:creationId xmlns:a16="http://schemas.microsoft.com/office/drawing/2014/main" id="{44880B2B-C5E6-D223-33F7-C53DFC912787}"/>
              </a:ext>
            </a:extLst>
          </p:cNvPr>
          <p:cNvSpPr>
            <a:spLocks noGrp="1"/>
          </p:cNvSpPr>
          <p:nvPr>
            <p:ph sz="quarter" idx="10"/>
          </p:nvPr>
        </p:nvSpPr>
        <p:spPr>
          <a:xfrm>
            <a:off x="152400" y="152400"/>
            <a:ext cx="6324600" cy="857250"/>
          </a:xfrm>
        </p:spPr>
        <p:txBody>
          <a:bodyPr/>
          <a:lstStyle/>
          <a:p>
            <a:pPr>
              <a:defRPr/>
            </a:pPr>
            <a:r>
              <a:rPr lang="en-US" dirty="0"/>
              <a:t>Infrastructure as a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5FD406A-01D2-4BC3-5111-833E1224EC66}"/>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5" name="TextBox 4">
            <a:extLst>
              <a:ext uri="{FF2B5EF4-FFF2-40B4-BE49-F238E27FC236}">
                <a16:creationId xmlns:a16="http://schemas.microsoft.com/office/drawing/2014/main" id="{1856A49F-88FE-D122-4D95-3C76E8477E43}"/>
              </a:ext>
            </a:extLst>
          </p:cNvPr>
          <p:cNvSpPr txBox="1"/>
          <p:nvPr/>
        </p:nvSpPr>
        <p:spPr>
          <a:xfrm>
            <a:off x="304800" y="2109788"/>
            <a:ext cx="8494713" cy="2678112"/>
          </a:xfrm>
          <a:prstGeom prst="rect">
            <a:avLst/>
          </a:prstGeom>
          <a:noFill/>
        </p:spPr>
        <p:txBody>
          <a:bodyPr>
            <a:spAutoFit/>
          </a:bodyPr>
          <a:lstStyle/>
          <a:p>
            <a:pPr marL="342900" indent="-342900" defTabSz="685509" eaLnBrk="1" hangingPunct="1">
              <a:buFont typeface="Arial" panose="020B0604020202020204" pitchFamily="34" charset="0"/>
              <a:buChar char="•"/>
              <a:defRPr/>
            </a:pPr>
            <a:r>
              <a:rPr lang="en-US" sz="2400" b="1" dirty="0">
                <a:solidFill>
                  <a:prstClr val="black"/>
                </a:solidFill>
                <a:latin typeface="Times New Roman" panose="02020603050405020304" pitchFamily="18" charset="0"/>
                <a:cs typeface="Times New Roman" panose="02020603050405020304" pitchFamily="18" charset="0"/>
              </a:rPr>
              <a:t>Agenda</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Introduction to Cloud Computing – Origins and Evolution</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Characteristics of  cloud platform</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Types of Clouds and Services</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Cloud Delivery Model</a:t>
            </a:r>
          </a:p>
          <a:p>
            <a:pPr marL="342900" lvl="1" defTabSz="685509" eaLnBrk="1" hangingPunct="1">
              <a:defRPr/>
            </a:pPr>
            <a:endParaRPr lang="en-US" sz="2400" b="1"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799FA8F-E3D8-1F13-02BF-8CB5E6B473A4}"/>
              </a:ext>
            </a:extLst>
          </p:cNvPr>
          <p:cNvSpPr>
            <a:spLocks noGrp="1"/>
          </p:cNvSpPr>
          <p:nvPr>
            <p:ph sz="quarter" idx="10"/>
          </p:nvPr>
        </p:nvSpPr>
        <p:spPr>
          <a:xfrm>
            <a:off x="228600" y="223838"/>
            <a:ext cx="6324600" cy="857250"/>
          </a:xfrm>
        </p:spPr>
        <p:txBody>
          <a:bodyPr/>
          <a:lstStyle/>
          <a:p>
            <a:pPr>
              <a:defRPr/>
            </a:pPr>
            <a:r>
              <a:rPr lang="en-US" dirty="0"/>
              <a:t>Service Models Summary</a:t>
            </a:r>
          </a:p>
        </p:txBody>
      </p:sp>
      <p:sp>
        <p:nvSpPr>
          <p:cNvPr id="2" name="Rectangle 1">
            <a:extLst>
              <a:ext uri="{FF2B5EF4-FFF2-40B4-BE49-F238E27FC236}">
                <a16:creationId xmlns:a16="http://schemas.microsoft.com/office/drawing/2014/main" id="{7671F81F-3C33-E3E0-D9D6-7E723D8DE6EE}"/>
              </a:ext>
            </a:extLst>
          </p:cNvPr>
          <p:cNvSpPr/>
          <p:nvPr/>
        </p:nvSpPr>
        <p:spPr>
          <a:xfrm>
            <a:off x="304800" y="1912938"/>
            <a:ext cx="8599488" cy="3851275"/>
          </a:xfrm>
          <a:prstGeom prst="rect">
            <a:avLst/>
          </a:prstGeom>
        </p:spPr>
        <p:txBody>
          <a:bodyPr>
            <a:spAutoFit/>
          </a:bodyPr>
          <a:lstStyle/>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Software as a Service (SaaS)</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use the provider’s applications</a:t>
            </a:r>
            <a:r>
              <a:rPr lang="en-US" altLang="en-US" sz="1500" dirty="0">
                <a:solidFill>
                  <a:prstClr val="black"/>
                </a:solidFill>
                <a:latin typeface="Times New Roman" panose="02020603050405020304" pitchFamily="18" charset="0"/>
                <a:cs typeface="Times New Roman" panose="02020603050405020304" pitchFamily="18" charset="0"/>
              </a:rPr>
              <a:t> running on a cloud infrastructure and accessible from various client devices through a thin client interface such as a Web browser (e.g., web-based email). The consumer does not manage or control the underlying cloud infrastructure, network, servers, operating systems, storage, or even individual application capabilities, with the possible exception of limited user-specific application configuration settings.</a:t>
            </a:r>
            <a:endParaRPr lang="en-US" altLang="en-US" sz="1500" i="1"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Platform as a Service (</a:t>
            </a:r>
            <a:r>
              <a:rPr lang="en-US" altLang="ja-JP" sz="1500" dirty="0" err="1">
                <a:solidFill>
                  <a:prstClr val="black"/>
                </a:solidFill>
                <a:latin typeface="Times New Roman" panose="02020603050405020304" pitchFamily="18" charset="0"/>
                <a:cs typeface="Times New Roman" panose="02020603050405020304" pitchFamily="18" charset="0"/>
              </a:rPr>
              <a:t>PaaS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deploy onto the cloud infrastructure consumer-created applications using programming languages and tools supported by the provider</a:t>
            </a:r>
            <a:r>
              <a:rPr lang="en-US" altLang="en-US" sz="1500" dirty="0">
                <a:solidFill>
                  <a:prstClr val="black"/>
                </a:solidFill>
                <a:latin typeface="Times New Roman" panose="02020603050405020304" pitchFamily="18" charset="0"/>
                <a:cs typeface="Times New Roman" panose="02020603050405020304" pitchFamily="18" charset="0"/>
              </a:rPr>
              <a:t> (e.g., Java, Python, </a:t>
            </a:r>
            <a:r>
              <a:rPr lang="en-US" altLang="en-US" sz="1500" dirty="0" err="1">
                <a:solidFill>
                  <a:prstClr val="black"/>
                </a:solidFill>
                <a:latin typeface="Times New Roman" panose="02020603050405020304" pitchFamily="18" charset="0"/>
                <a:cs typeface="Times New Roman" panose="02020603050405020304" pitchFamily="18" charset="0"/>
              </a:rPr>
              <a:t>.Net</a:t>
            </a:r>
            <a:r>
              <a:rPr lang="en-US" altLang="en-US" sz="1500" dirty="0">
                <a:solidFill>
                  <a:prstClr val="black"/>
                </a:solidFill>
                <a:latin typeface="Times New Roman" panose="02020603050405020304" pitchFamily="18" charset="0"/>
                <a:cs typeface="Times New Roman" panose="02020603050405020304" pitchFamily="18" charset="0"/>
              </a:rPr>
              <a:t>). The consumer does not manage or control the underlying cloud infrastructure, network, servers, operating systems, or storage, but the consumer has control over the deployed applications and possibly application hosting environment configurations.</a:t>
            </a:r>
          </a:p>
          <a:p>
            <a:pPr lvl="1"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Infrastructure as a Service (</a:t>
            </a:r>
            <a:r>
              <a:rPr lang="en-US" altLang="ja-JP" sz="1500" dirty="0" err="1">
                <a:solidFill>
                  <a:prstClr val="black"/>
                </a:solidFill>
                <a:latin typeface="Times New Roman" panose="02020603050405020304" pitchFamily="18" charset="0"/>
                <a:cs typeface="Times New Roman" panose="02020603050405020304" pitchFamily="18" charset="0"/>
              </a:rPr>
              <a:t>IaaS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rent processing, storage, networks, and other fundamental computing resources</a:t>
            </a:r>
            <a:r>
              <a:rPr lang="en-US" altLang="en-US" sz="1500" dirty="0">
                <a:solidFill>
                  <a:prstClr val="black"/>
                </a:solidFill>
                <a:latin typeface="Times New Roman" panose="02020603050405020304" pitchFamily="18" charset="0"/>
                <a:cs typeface="Times New Roman" panose="02020603050405020304" pitchFamily="18" charset="0"/>
              </a:rPr>
              <a:t> where the consumer is able to deploy and run arbitrary software, which can include operating systems and applications. The consumer does not manage or control the underlying cloud infrastructure but has control over operating systems, storage, deployed applications, and possibly select networking components (e.g., firewalls, load balancers).</a:t>
            </a:r>
          </a:p>
          <a:p>
            <a:pPr eaLnBrk="1" hangingPunct="1">
              <a:lnSpc>
                <a:spcPct val="80000"/>
              </a:lnSpc>
              <a:defRPr/>
            </a:pPr>
            <a:r>
              <a:rPr lang="en-US" altLang="en-US" sz="525" dirty="0">
                <a:solidFill>
                  <a:prstClr val="black"/>
                </a:solidFill>
              </a:rPr>
              <a:t> . </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9">
            <a:extLst>
              <a:ext uri="{FF2B5EF4-FFF2-40B4-BE49-F238E27FC236}">
                <a16:creationId xmlns:a16="http://schemas.microsoft.com/office/drawing/2014/main" id="{E686FDE3-0855-8086-2B19-AFBC503CB124}"/>
              </a:ext>
            </a:extLst>
          </p:cNvPr>
          <p:cNvSpPr txBox="1">
            <a:spLocks noChangeArrowheads="1"/>
          </p:cNvSpPr>
          <p:nvPr/>
        </p:nvSpPr>
        <p:spPr bwMode="auto">
          <a:xfrm>
            <a:off x="1439863" y="2079625"/>
            <a:ext cx="6210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00000"/>
                </a:solidFill>
              </a:rPr>
              <a:t>Key Technology is Virtualization</a:t>
            </a:r>
          </a:p>
        </p:txBody>
      </p:sp>
      <p:sp>
        <p:nvSpPr>
          <p:cNvPr id="4" name="Content Placeholder 3">
            <a:extLst>
              <a:ext uri="{FF2B5EF4-FFF2-40B4-BE49-F238E27FC236}">
                <a16:creationId xmlns:a16="http://schemas.microsoft.com/office/drawing/2014/main" id="{A538748E-3337-0BA1-AEEB-9D6705340B8F}"/>
              </a:ext>
            </a:extLst>
          </p:cNvPr>
          <p:cNvSpPr>
            <a:spLocks noGrp="1"/>
          </p:cNvSpPr>
          <p:nvPr>
            <p:ph sz="quarter" idx="10"/>
          </p:nvPr>
        </p:nvSpPr>
        <p:spPr>
          <a:xfrm>
            <a:off x="142875" y="0"/>
            <a:ext cx="6324600" cy="857250"/>
          </a:xfrm>
        </p:spPr>
        <p:txBody>
          <a:bodyPr/>
          <a:lstStyle/>
          <a:p>
            <a:pPr>
              <a:defRPr/>
            </a:pPr>
            <a:r>
              <a:rPr lang="en-US" dirty="0"/>
              <a:t>Cloud Infrastructures</a:t>
            </a:r>
          </a:p>
        </p:txBody>
      </p:sp>
      <p:grpSp>
        <p:nvGrpSpPr>
          <p:cNvPr id="5" name="Group 22">
            <a:extLst>
              <a:ext uri="{FF2B5EF4-FFF2-40B4-BE49-F238E27FC236}">
                <a16:creationId xmlns:a16="http://schemas.microsoft.com/office/drawing/2014/main" id="{2E29CA22-EF25-D6B1-91DE-53A0D11C7DC8}"/>
              </a:ext>
            </a:extLst>
          </p:cNvPr>
          <p:cNvGrpSpPr>
            <a:grpSpLocks/>
          </p:cNvGrpSpPr>
          <p:nvPr/>
        </p:nvGrpSpPr>
        <p:grpSpPr bwMode="auto">
          <a:xfrm>
            <a:off x="1819275" y="3144838"/>
            <a:ext cx="2171700" cy="1524000"/>
            <a:chOff x="2057400" y="2209800"/>
            <a:chExt cx="2895600" cy="2031100"/>
          </a:xfrm>
        </p:grpSpPr>
        <p:sp>
          <p:nvSpPr>
            <p:cNvPr id="6" name="Rounded Rectangle 5">
              <a:extLst>
                <a:ext uri="{FF2B5EF4-FFF2-40B4-BE49-F238E27FC236}">
                  <a16:creationId xmlns:a16="http://schemas.microsoft.com/office/drawing/2014/main" id="{648EE5BF-0D58-04DF-2C1F-ECE17F4DF8D4}"/>
                </a:ext>
              </a:extLst>
            </p:cNvPr>
            <p:cNvSpPr>
              <a:spLocks noChangeArrowheads="1"/>
            </p:cNvSpPr>
            <p:nvPr/>
          </p:nvSpPr>
          <p:spPr bwMode="auto">
            <a:xfrm>
              <a:off x="2057400" y="3276128"/>
              <a:ext cx="2895600" cy="456998"/>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7" name="Rounded Rectangle 6">
              <a:extLst>
                <a:ext uri="{FF2B5EF4-FFF2-40B4-BE49-F238E27FC236}">
                  <a16:creationId xmlns:a16="http://schemas.microsoft.com/office/drawing/2014/main" id="{877645DF-9DE4-CF42-F1AD-6D496CE3B841}"/>
                </a:ext>
              </a:extLst>
            </p:cNvPr>
            <p:cNvSpPr>
              <a:spLocks noChangeArrowheads="1"/>
            </p:cNvSpPr>
            <p:nvPr/>
          </p:nvSpPr>
          <p:spPr bwMode="auto">
            <a:xfrm>
              <a:off x="2057400" y="2742964"/>
              <a:ext cx="2895600" cy="456998"/>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Operating System</a:t>
              </a:r>
            </a:p>
          </p:txBody>
        </p:sp>
        <p:sp>
          <p:nvSpPr>
            <p:cNvPr id="8" name="Rounded Rectangle 7">
              <a:extLst>
                <a:ext uri="{FF2B5EF4-FFF2-40B4-BE49-F238E27FC236}">
                  <a16:creationId xmlns:a16="http://schemas.microsoft.com/office/drawing/2014/main" id="{507EE2C1-2130-A97F-A255-1715F4B137AD}"/>
                </a:ext>
              </a:extLst>
            </p:cNvPr>
            <p:cNvSpPr>
              <a:spLocks noChangeArrowheads="1"/>
            </p:cNvSpPr>
            <p:nvPr/>
          </p:nvSpPr>
          <p:spPr bwMode="auto">
            <a:xfrm>
              <a:off x="20574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9" name="Rounded Rectangle 9">
              <a:extLst>
                <a:ext uri="{FF2B5EF4-FFF2-40B4-BE49-F238E27FC236}">
                  <a16:creationId xmlns:a16="http://schemas.microsoft.com/office/drawing/2014/main" id="{CA842E6A-320A-8A8E-8B94-3A3AD1752CE6}"/>
                </a:ext>
              </a:extLst>
            </p:cNvPr>
            <p:cNvSpPr>
              <a:spLocks noChangeArrowheads="1"/>
            </p:cNvSpPr>
            <p:nvPr/>
          </p:nvSpPr>
          <p:spPr bwMode="auto">
            <a:xfrm>
              <a:off x="30480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1" name="Rounded Rectangle 11">
              <a:extLst>
                <a:ext uri="{FF2B5EF4-FFF2-40B4-BE49-F238E27FC236}">
                  <a16:creationId xmlns:a16="http://schemas.microsoft.com/office/drawing/2014/main" id="{4DB2308A-1EAF-0118-3366-272BB079488B}"/>
                </a:ext>
              </a:extLst>
            </p:cNvPr>
            <p:cNvSpPr>
              <a:spLocks noChangeArrowheads="1"/>
            </p:cNvSpPr>
            <p:nvPr/>
          </p:nvSpPr>
          <p:spPr bwMode="auto">
            <a:xfrm>
              <a:off x="40386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2" name="TextBox 20">
              <a:extLst>
                <a:ext uri="{FF2B5EF4-FFF2-40B4-BE49-F238E27FC236}">
                  <a16:creationId xmlns:a16="http://schemas.microsoft.com/office/drawing/2014/main" id="{070ADF7D-679D-5945-3B84-7CA3811D83CB}"/>
                </a:ext>
              </a:extLst>
            </p:cNvPr>
            <p:cNvSpPr txBox="1">
              <a:spLocks noChangeArrowheads="1"/>
            </p:cNvSpPr>
            <p:nvPr/>
          </p:nvSpPr>
          <p:spPr bwMode="auto">
            <a:xfrm>
              <a:off x="2440517" y="3809291"/>
              <a:ext cx="2309283" cy="431609"/>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Traditional Stack</a:t>
              </a:r>
            </a:p>
          </p:txBody>
        </p:sp>
      </p:grpSp>
      <p:grpSp>
        <p:nvGrpSpPr>
          <p:cNvPr id="14" name="Group 23">
            <a:extLst>
              <a:ext uri="{FF2B5EF4-FFF2-40B4-BE49-F238E27FC236}">
                <a16:creationId xmlns:a16="http://schemas.microsoft.com/office/drawing/2014/main" id="{C299833B-2C1E-C3C5-01C0-144B7B5D6381}"/>
              </a:ext>
            </a:extLst>
          </p:cNvPr>
          <p:cNvGrpSpPr>
            <a:grpSpLocks/>
          </p:cNvGrpSpPr>
          <p:nvPr/>
        </p:nvGrpSpPr>
        <p:grpSpPr bwMode="auto">
          <a:xfrm>
            <a:off x="4848225" y="2744788"/>
            <a:ext cx="2171700" cy="1924050"/>
            <a:chOff x="5638800" y="1676400"/>
            <a:chExt cx="2895600" cy="2564497"/>
          </a:xfrm>
        </p:grpSpPr>
        <p:sp>
          <p:nvSpPr>
            <p:cNvPr id="15" name="Rounded Rectangle 12">
              <a:extLst>
                <a:ext uri="{FF2B5EF4-FFF2-40B4-BE49-F238E27FC236}">
                  <a16:creationId xmlns:a16="http://schemas.microsoft.com/office/drawing/2014/main" id="{67337828-D131-D4FE-9957-8F0708153FE2}"/>
                </a:ext>
              </a:extLst>
            </p:cNvPr>
            <p:cNvSpPr>
              <a:spLocks noChangeArrowheads="1"/>
            </p:cNvSpPr>
            <p:nvPr/>
          </p:nvSpPr>
          <p:spPr bwMode="auto">
            <a:xfrm>
              <a:off x="5638800" y="3276037"/>
              <a:ext cx="2895600" cy="457039"/>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16" name="Rounded Rectangle 13">
              <a:extLst>
                <a:ext uri="{FF2B5EF4-FFF2-40B4-BE49-F238E27FC236}">
                  <a16:creationId xmlns:a16="http://schemas.microsoft.com/office/drawing/2014/main" id="{63C1F434-7E3F-2D7B-D7DD-B216378D9047}"/>
                </a:ext>
              </a:extLst>
            </p:cNvPr>
            <p:cNvSpPr>
              <a:spLocks noChangeArrowheads="1"/>
            </p:cNvSpPr>
            <p:nvPr/>
          </p:nvSpPr>
          <p:spPr bwMode="auto">
            <a:xfrm>
              <a:off x="56388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17" name="Rounded Rectangle 14">
              <a:extLst>
                <a:ext uri="{FF2B5EF4-FFF2-40B4-BE49-F238E27FC236}">
                  <a16:creationId xmlns:a16="http://schemas.microsoft.com/office/drawing/2014/main" id="{6AB5E241-42AF-30B7-3636-8D911EE788C6}"/>
                </a:ext>
              </a:extLst>
            </p:cNvPr>
            <p:cNvSpPr>
              <a:spLocks noChangeArrowheads="1"/>
            </p:cNvSpPr>
            <p:nvPr/>
          </p:nvSpPr>
          <p:spPr bwMode="auto">
            <a:xfrm>
              <a:off x="56388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8" name="Rounded Rectangle 15">
              <a:extLst>
                <a:ext uri="{FF2B5EF4-FFF2-40B4-BE49-F238E27FC236}">
                  <a16:creationId xmlns:a16="http://schemas.microsoft.com/office/drawing/2014/main" id="{BF6E7467-3721-32D3-030F-191C53581B49}"/>
                </a:ext>
              </a:extLst>
            </p:cNvPr>
            <p:cNvSpPr>
              <a:spLocks noChangeArrowheads="1"/>
            </p:cNvSpPr>
            <p:nvPr/>
          </p:nvSpPr>
          <p:spPr bwMode="auto">
            <a:xfrm>
              <a:off x="66294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9" name="Rounded Rectangle 16">
              <a:extLst>
                <a:ext uri="{FF2B5EF4-FFF2-40B4-BE49-F238E27FC236}">
                  <a16:creationId xmlns:a16="http://schemas.microsoft.com/office/drawing/2014/main" id="{49C1D852-AAAD-6467-7492-9F6E3ABEE129}"/>
                </a:ext>
              </a:extLst>
            </p:cNvPr>
            <p:cNvSpPr>
              <a:spLocks noChangeArrowheads="1"/>
            </p:cNvSpPr>
            <p:nvPr/>
          </p:nvSpPr>
          <p:spPr bwMode="auto">
            <a:xfrm>
              <a:off x="76200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20" name="Rounded Rectangle 17">
              <a:extLst>
                <a:ext uri="{FF2B5EF4-FFF2-40B4-BE49-F238E27FC236}">
                  <a16:creationId xmlns:a16="http://schemas.microsoft.com/office/drawing/2014/main" id="{C43CA6CC-6AD1-30C8-C410-179AAC804B23}"/>
                </a:ext>
              </a:extLst>
            </p:cNvPr>
            <p:cNvSpPr>
              <a:spLocks noChangeArrowheads="1"/>
            </p:cNvSpPr>
            <p:nvPr/>
          </p:nvSpPr>
          <p:spPr bwMode="auto">
            <a:xfrm>
              <a:off x="5638800" y="2742824"/>
              <a:ext cx="2895600" cy="457039"/>
            </a:xfrm>
            <a:prstGeom prst="roundRect">
              <a:avLst>
                <a:gd name="adj" fmla="val 16667"/>
              </a:avLst>
            </a:prstGeom>
            <a:solidFill>
              <a:srgbClr val="CC99FF"/>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Hypervisor</a:t>
              </a:r>
            </a:p>
          </p:txBody>
        </p:sp>
        <p:sp>
          <p:nvSpPr>
            <p:cNvPr id="21" name="Rounded Rectangle 18">
              <a:extLst>
                <a:ext uri="{FF2B5EF4-FFF2-40B4-BE49-F238E27FC236}">
                  <a16:creationId xmlns:a16="http://schemas.microsoft.com/office/drawing/2014/main" id="{4B298C42-4E84-11F4-8942-4BE35E260B55}"/>
                </a:ext>
              </a:extLst>
            </p:cNvPr>
            <p:cNvSpPr>
              <a:spLocks noChangeArrowheads="1"/>
            </p:cNvSpPr>
            <p:nvPr/>
          </p:nvSpPr>
          <p:spPr bwMode="auto">
            <a:xfrm>
              <a:off x="66294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2" name="Rounded Rectangle 19">
              <a:extLst>
                <a:ext uri="{FF2B5EF4-FFF2-40B4-BE49-F238E27FC236}">
                  <a16:creationId xmlns:a16="http://schemas.microsoft.com/office/drawing/2014/main" id="{DD3DC9CE-6BBD-F346-C501-8CC0693CAFBA}"/>
                </a:ext>
              </a:extLst>
            </p:cNvPr>
            <p:cNvSpPr>
              <a:spLocks noChangeArrowheads="1"/>
            </p:cNvSpPr>
            <p:nvPr/>
          </p:nvSpPr>
          <p:spPr bwMode="auto">
            <a:xfrm>
              <a:off x="76200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3" name="TextBox 21">
              <a:extLst>
                <a:ext uri="{FF2B5EF4-FFF2-40B4-BE49-F238E27FC236}">
                  <a16:creationId xmlns:a16="http://schemas.microsoft.com/office/drawing/2014/main" id="{5AC3CDF6-1336-1DFE-29C5-40B64998115A}"/>
                </a:ext>
              </a:extLst>
            </p:cNvPr>
            <p:cNvSpPr txBox="1">
              <a:spLocks noChangeArrowheads="1"/>
            </p:cNvSpPr>
            <p:nvPr/>
          </p:nvSpPr>
          <p:spPr bwMode="auto">
            <a:xfrm>
              <a:off x="5998633" y="3809249"/>
              <a:ext cx="2298700" cy="431648"/>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Virtualized Stack</a:t>
              </a:r>
            </a:p>
          </p:txBody>
        </p:sp>
      </p:grpSp>
      <p:sp>
        <p:nvSpPr>
          <p:cNvPr id="56326" name="Rectangle 1">
            <a:extLst>
              <a:ext uri="{FF2B5EF4-FFF2-40B4-BE49-F238E27FC236}">
                <a16:creationId xmlns:a16="http://schemas.microsoft.com/office/drawing/2014/main" id="{62373FDD-2276-A2C8-0397-3060DFC5D6C2}"/>
              </a:ext>
            </a:extLst>
          </p:cNvPr>
          <p:cNvSpPr>
            <a:spLocks noChangeArrowheads="1"/>
          </p:cNvSpPr>
          <p:nvPr/>
        </p:nvSpPr>
        <p:spPr bwMode="auto">
          <a:xfrm>
            <a:off x="933450" y="4811713"/>
            <a:ext cx="72437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IN" altLang="en-US">
                <a:solidFill>
                  <a:srgbClr val="000000"/>
                </a:solidFill>
                <a:latin typeface="Times New Roman" panose="02020603050405020304" pitchFamily="18" charset="0"/>
                <a:cs typeface="Times New Roman" panose="02020603050405020304" pitchFamily="18" charset="0"/>
              </a:rPr>
              <a:t>Virtualization plays an important role as an enabling technology for datacentre implementation by abstracting compute, network, and storage service platforms from the underlying physical hardware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9">
            <a:extLst>
              <a:ext uri="{FF2B5EF4-FFF2-40B4-BE49-F238E27FC236}">
                <a16:creationId xmlns:a16="http://schemas.microsoft.com/office/drawing/2014/main" id="{9B544F3E-FC41-BE4C-7BB3-B91C27BB6BA5}"/>
              </a:ext>
            </a:extLst>
          </p:cNvPr>
          <p:cNvSpPr txBox="1">
            <a:spLocks noChangeArrowheads="1"/>
          </p:cNvSpPr>
          <p:nvPr/>
        </p:nvSpPr>
        <p:spPr bwMode="auto">
          <a:xfrm>
            <a:off x="304800" y="2120900"/>
            <a:ext cx="84740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on-demand provisioning of computational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virtualization technologies to lease these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public and simple remote interfaces to manage those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a pay-as-you-go cost model, typically charging by the hour </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Operate data centers large enough to provide a seemingly unlimited amount of resources to their clients</a:t>
            </a:r>
          </a:p>
        </p:txBody>
      </p:sp>
      <p:sp>
        <p:nvSpPr>
          <p:cNvPr id="4" name="Content Placeholder 3">
            <a:extLst>
              <a:ext uri="{FF2B5EF4-FFF2-40B4-BE49-F238E27FC236}">
                <a16:creationId xmlns:a16="http://schemas.microsoft.com/office/drawing/2014/main" id="{4060DE5F-454E-1EF8-28CF-0487FDDEA0C6}"/>
              </a:ext>
            </a:extLst>
          </p:cNvPr>
          <p:cNvSpPr>
            <a:spLocks noGrp="1"/>
          </p:cNvSpPr>
          <p:nvPr>
            <p:ph sz="quarter" idx="10"/>
          </p:nvPr>
        </p:nvSpPr>
        <p:spPr>
          <a:xfrm>
            <a:off x="14288" y="76200"/>
            <a:ext cx="6324600" cy="857250"/>
          </a:xfrm>
        </p:spPr>
        <p:txBody>
          <a:bodyPr>
            <a:normAutofit fontScale="92500"/>
          </a:bodyPr>
          <a:lstStyle/>
          <a:p>
            <a:pPr>
              <a:defRPr/>
            </a:pPr>
            <a:r>
              <a:rPr lang="en-US" dirty="0"/>
              <a:t>Cloud Providers Characteristics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9">
            <a:extLst>
              <a:ext uri="{FF2B5EF4-FFF2-40B4-BE49-F238E27FC236}">
                <a16:creationId xmlns:a16="http://schemas.microsoft.com/office/drawing/2014/main" id="{7A94F9F7-DC19-BA04-4FEB-CE9C96992824}"/>
              </a:ext>
            </a:extLst>
          </p:cNvPr>
          <p:cNvSpPr txBox="1">
            <a:spLocks noChangeArrowheads="1"/>
          </p:cNvSpPr>
          <p:nvPr/>
        </p:nvSpPr>
        <p:spPr bwMode="auto">
          <a:xfrm>
            <a:off x="304800" y="2025650"/>
            <a:ext cx="84105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Distributed Management of Virtual Machines</a:t>
            </a:r>
          </a:p>
          <a:p>
            <a:pPr eaLnBrk="1" hangingPunct="1"/>
            <a:endParaRPr lang="en-US"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Reservation-Based Provisioning of Virtualized Resources</a:t>
            </a:r>
          </a:p>
          <a:p>
            <a:pPr eaLnBrk="1" hangingPunct="1"/>
            <a:endParaRPr lang="en-IN"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Provisioning to Meet SLA Commitments</a:t>
            </a:r>
            <a:endParaRPr lang="en-IN" altLang="en-US" sz="2400" b="1">
              <a:solidFill>
                <a:srgbClr val="00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AF6AD7E-7EE6-ACA7-7259-B11AE2353BAF}"/>
              </a:ext>
            </a:extLst>
          </p:cNvPr>
          <p:cNvSpPr>
            <a:spLocks noGrp="1"/>
          </p:cNvSpPr>
          <p:nvPr>
            <p:ph sz="quarter" idx="10"/>
          </p:nvPr>
        </p:nvSpPr>
        <p:spPr>
          <a:xfrm>
            <a:off x="152400" y="20638"/>
            <a:ext cx="6324600" cy="857250"/>
          </a:xfrm>
        </p:spPr>
        <p:txBody>
          <a:bodyPr>
            <a:normAutofit fontScale="77500" lnSpcReduction="20000"/>
          </a:bodyPr>
          <a:lstStyle/>
          <a:p>
            <a:pPr>
              <a:defRPr/>
            </a:pPr>
            <a:r>
              <a:rPr lang="en-US" dirty="0"/>
              <a:t>Management of Virtualized Resources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extBox 9">
            <a:extLst>
              <a:ext uri="{FF2B5EF4-FFF2-40B4-BE49-F238E27FC236}">
                <a16:creationId xmlns:a16="http://schemas.microsoft.com/office/drawing/2014/main" id="{0A8D3F65-2F9C-E649-011E-CADFDBDF4A39}"/>
              </a:ext>
            </a:extLst>
          </p:cNvPr>
          <p:cNvSpPr txBox="1">
            <a:spLocks noChangeArrowheads="1"/>
          </p:cNvSpPr>
          <p:nvPr/>
        </p:nvSpPr>
        <p:spPr bwMode="auto">
          <a:xfrm>
            <a:off x="304800" y="1998663"/>
            <a:ext cx="8501063"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The key component of an IaaS cloud architecture is the cloud OS, which manages the physical and virtual infrastructures and controls the provisioning of virtual resources according to the needs of the user services</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A cloud OS’s role is to efficiently manage datacenter resources to deliver a flexible, secure, and isolated multitenant execution environment for user services that abstracts the underlying physical infrastructure and offers different interfaces and APIs for interacting with the cloud</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While local users and administrators can interact with the cloud using local interfaces and administrative tools that offer rich functionality for managing, controlling, and monitoring the virtual and physical infrastructure, remote cloud users employ public cloud interfaces that usually provide more limited functionality</a:t>
            </a:r>
          </a:p>
        </p:txBody>
      </p:sp>
      <p:sp>
        <p:nvSpPr>
          <p:cNvPr id="4" name="Content Placeholder 3">
            <a:extLst>
              <a:ext uri="{FF2B5EF4-FFF2-40B4-BE49-F238E27FC236}">
                <a16:creationId xmlns:a16="http://schemas.microsoft.com/office/drawing/2014/main" id="{C49DCA27-4F30-2FA4-8B23-9E558D4639D5}"/>
              </a:ext>
            </a:extLst>
          </p:cNvPr>
          <p:cNvSpPr>
            <a:spLocks noGrp="1"/>
          </p:cNvSpPr>
          <p:nvPr>
            <p:ph sz="quarter" idx="10"/>
          </p:nvPr>
        </p:nvSpPr>
        <p:spPr>
          <a:xfrm>
            <a:off x="152400" y="279400"/>
            <a:ext cx="6324600" cy="857250"/>
          </a:xfrm>
        </p:spPr>
        <p:txBody>
          <a:bodyPr/>
          <a:lstStyle/>
          <a:p>
            <a:pPr>
              <a:defRPr/>
            </a:pPr>
            <a:r>
              <a:rPr lang="en-US" dirty="0"/>
              <a:t>Cloud Infrastructure Anatomy</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a:extLst>
              <a:ext uri="{FF2B5EF4-FFF2-40B4-BE49-F238E27FC236}">
                <a16:creationId xmlns:a16="http://schemas.microsoft.com/office/drawing/2014/main" id="{BEF92F4B-5BBE-209E-D8F6-FDAEB0893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113"/>
            <a:ext cx="5843588"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4">
            <a:extLst>
              <a:ext uri="{FF2B5EF4-FFF2-40B4-BE49-F238E27FC236}">
                <a16:creationId xmlns:a16="http://schemas.microsoft.com/office/drawing/2014/main" id="{4308B578-468F-6C01-9397-32CD8BC2B9E3}"/>
              </a:ext>
            </a:extLst>
          </p:cNvPr>
          <p:cNvSpPr>
            <a:spLocks noChangeArrowheads="1"/>
          </p:cNvSpPr>
          <p:nvPr/>
        </p:nvSpPr>
        <p:spPr bwMode="auto">
          <a:xfrm>
            <a:off x="5843588" y="2030413"/>
            <a:ext cx="3062287"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Times New Roman" panose="02020603050405020304" pitchFamily="18" charset="0"/>
                <a:cs typeface="Times New Roman" panose="02020603050405020304" pitchFamily="18" charset="0"/>
              </a:rPr>
              <a:t>The cloud operating system is responsible for:</a:t>
            </a:r>
            <a:endParaRPr lang="en-IN" altLang="en-US">
              <a:solidFill>
                <a:srgbClr val="000000"/>
              </a:solidFill>
              <a:latin typeface="Times New Roman" panose="02020603050405020304" pitchFamily="18" charset="0"/>
              <a:cs typeface="Times New Roman" panose="02020603050405020304" pitchFamily="18" charset="0"/>
            </a:endParaRPr>
          </a:p>
          <a:p>
            <a:pPr eaLnBrk="1" hangingPunct="1"/>
            <a:r>
              <a:rPr lang="en-IN" altLang="en-US">
                <a:solidFill>
                  <a:srgbClr val="000000"/>
                </a:solidFill>
                <a:latin typeface="Times New Roman" panose="02020603050405020304" pitchFamily="18" charset="0"/>
                <a:cs typeface="Times New Roman" panose="02020603050405020304" pitchFamily="18" charset="0"/>
              </a:rPr>
              <a:t>1. managing the physical and virtual infrastructure,</a:t>
            </a:r>
          </a:p>
          <a:p>
            <a:pPr eaLnBrk="1" hangingPunct="1"/>
            <a:r>
              <a:rPr lang="en-IN" altLang="en-US">
                <a:solidFill>
                  <a:srgbClr val="000000"/>
                </a:solidFill>
                <a:latin typeface="Times New Roman" panose="02020603050405020304" pitchFamily="18" charset="0"/>
                <a:cs typeface="Times New Roman" panose="02020603050405020304" pitchFamily="18" charset="0"/>
              </a:rPr>
              <a:t>2. orchestrating and commanding service provisioning and deployment</a:t>
            </a:r>
          </a:p>
          <a:p>
            <a:pPr eaLnBrk="1" hangingPunct="1"/>
            <a:r>
              <a:rPr lang="en-IN" altLang="en-US">
                <a:solidFill>
                  <a:srgbClr val="000000"/>
                </a:solidFill>
                <a:latin typeface="Times New Roman" panose="02020603050405020304" pitchFamily="18" charset="0"/>
                <a:cs typeface="Times New Roman" panose="02020603050405020304" pitchFamily="18" charset="0"/>
              </a:rPr>
              <a:t>3. providing federation capabilities for accessing and deploying virtual resources in remote cloud infrastructures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a:extLst>
              <a:ext uri="{FF2B5EF4-FFF2-40B4-BE49-F238E27FC236}">
                <a16:creationId xmlns:a16="http://schemas.microsoft.com/office/drawing/2014/main" id="{E666617A-05E3-BEA5-5688-3B1CFCD94F7A}"/>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Cloud Computing</a:t>
            </a:r>
            <a:endParaRPr lang="en-IN" altLang="en-US"/>
          </a:p>
        </p:txBody>
      </p:sp>
      <p:sp>
        <p:nvSpPr>
          <p:cNvPr id="7" name="Rectangle 2">
            <a:extLst>
              <a:ext uri="{FF2B5EF4-FFF2-40B4-BE49-F238E27FC236}">
                <a16:creationId xmlns:a16="http://schemas.microsoft.com/office/drawing/2014/main" id="{30217E4D-059C-1EC3-A2CA-6BE279EB1558}"/>
              </a:ext>
            </a:extLst>
          </p:cNvPr>
          <p:cNvSpPr txBox="1">
            <a:spLocks noChangeArrowheads="1"/>
          </p:cNvSpPr>
          <p:nvPr/>
        </p:nvSpPr>
        <p:spPr>
          <a:xfrm>
            <a:off x="1485900" y="1755775"/>
            <a:ext cx="6172200" cy="362267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ts val="450"/>
              </a:spcBef>
              <a:defRPr/>
            </a:pPr>
            <a:r>
              <a:rPr lang="en-US" altLang="en-US" sz="1350"/>
              <a:t>Why is it becoming a Big Deal:</a:t>
            </a:r>
          </a:p>
          <a:p>
            <a:pPr lvl="1">
              <a:lnSpc>
                <a:spcPct val="95000"/>
              </a:lnSpc>
              <a:spcBef>
                <a:spcPts val="450"/>
              </a:spcBef>
              <a:defRPr/>
            </a:pPr>
            <a:r>
              <a:rPr lang="en-US" altLang="en-US" sz="1350"/>
              <a:t>Using high-scale/low-cost providers,</a:t>
            </a:r>
          </a:p>
          <a:p>
            <a:pPr lvl="1">
              <a:lnSpc>
                <a:spcPct val="95000"/>
              </a:lnSpc>
              <a:spcBef>
                <a:spcPts val="450"/>
              </a:spcBef>
              <a:defRPr/>
            </a:pPr>
            <a:r>
              <a:rPr lang="en-US" altLang="en-US" sz="1350"/>
              <a:t>Any time/place access via web browser,</a:t>
            </a:r>
          </a:p>
          <a:p>
            <a:pPr lvl="1">
              <a:lnSpc>
                <a:spcPct val="95000"/>
              </a:lnSpc>
              <a:spcBef>
                <a:spcPts val="450"/>
              </a:spcBef>
              <a:defRPr/>
            </a:pPr>
            <a:r>
              <a:rPr lang="en-US" altLang="en-US" sz="1350"/>
              <a:t>Rapid scalability; incremental cost and load sharing,</a:t>
            </a:r>
          </a:p>
          <a:p>
            <a:pPr lvl="1">
              <a:lnSpc>
                <a:spcPct val="95000"/>
              </a:lnSpc>
              <a:spcBef>
                <a:spcPts val="450"/>
              </a:spcBef>
              <a:defRPr/>
            </a:pPr>
            <a:r>
              <a:rPr lang="en-US" altLang="en-US" sz="1350"/>
              <a:t>Can forget need to focus on local IT.</a:t>
            </a:r>
          </a:p>
          <a:p>
            <a:pPr>
              <a:lnSpc>
                <a:spcPct val="95000"/>
              </a:lnSpc>
              <a:spcBef>
                <a:spcPts val="450"/>
              </a:spcBef>
              <a:defRPr/>
            </a:pPr>
            <a:r>
              <a:rPr lang="en-US" altLang="en-US" sz="1350"/>
              <a:t>Concerns:</a:t>
            </a:r>
          </a:p>
          <a:p>
            <a:pPr lvl="1">
              <a:lnSpc>
                <a:spcPct val="95000"/>
              </a:lnSpc>
              <a:spcBef>
                <a:spcPts val="450"/>
              </a:spcBef>
              <a:defRPr/>
            </a:pPr>
            <a:r>
              <a:rPr lang="en-US" altLang="en-US" sz="1350"/>
              <a:t>Performance, reliability, and SLAs,</a:t>
            </a:r>
          </a:p>
          <a:p>
            <a:pPr lvl="1">
              <a:lnSpc>
                <a:spcPct val="95000"/>
              </a:lnSpc>
              <a:spcBef>
                <a:spcPts val="450"/>
              </a:spcBef>
              <a:defRPr/>
            </a:pPr>
            <a:r>
              <a:rPr lang="en-US" altLang="en-US" sz="1350"/>
              <a:t>Control of data, and service parameters,</a:t>
            </a:r>
          </a:p>
          <a:p>
            <a:pPr lvl="1">
              <a:lnSpc>
                <a:spcPct val="95000"/>
              </a:lnSpc>
              <a:spcBef>
                <a:spcPts val="450"/>
              </a:spcBef>
              <a:defRPr/>
            </a:pPr>
            <a:r>
              <a:rPr lang="en-US" altLang="en-US" sz="1350"/>
              <a:t>Application features and choices,</a:t>
            </a:r>
          </a:p>
          <a:p>
            <a:pPr lvl="1">
              <a:lnSpc>
                <a:spcPct val="95000"/>
              </a:lnSpc>
              <a:spcBef>
                <a:spcPts val="450"/>
              </a:spcBef>
              <a:defRPr/>
            </a:pPr>
            <a:r>
              <a:rPr lang="en-US" altLang="en-US" sz="1350"/>
              <a:t>Interaction between Cloud providers,</a:t>
            </a:r>
          </a:p>
          <a:p>
            <a:pPr lvl="1">
              <a:lnSpc>
                <a:spcPct val="95000"/>
              </a:lnSpc>
              <a:spcBef>
                <a:spcPts val="450"/>
              </a:spcBef>
              <a:defRPr/>
            </a:pPr>
            <a:r>
              <a:rPr lang="en-US" altLang="en-US" sz="1350"/>
              <a:t>No standard API – mix of SOAP and REST!</a:t>
            </a:r>
          </a:p>
          <a:p>
            <a:pPr lvl="1">
              <a:lnSpc>
                <a:spcPct val="95000"/>
              </a:lnSpc>
              <a:spcBef>
                <a:spcPts val="450"/>
              </a:spcBef>
              <a:defRPr/>
            </a:pPr>
            <a:r>
              <a:rPr lang="en-US" altLang="en-US" sz="1350"/>
              <a:t>Privacy, security, compliance, trust…</a:t>
            </a:r>
            <a:endParaRPr lang="en-US" altLang="en-US" sz="135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randombar(horizontal)">
                                      <p:cBhvr>
                                        <p:cTn id="7" dur="500"/>
                                        <p:tgtEl>
                                          <p:spTgt spid="7">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randombar(horizontal)">
                                      <p:cBhvr>
                                        <p:cTn id="10" dur="500"/>
                                        <p:tgtEl>
                                          <p:spTgt spid="7">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randombar(horizontal)">
                                      <p:cBhvr>
                                        <p:cTn id="13" dur="500"/>
                                        <p:tgtEl>
                                          <p:spTgt spid="7">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randombar(horizontal)">
                                      <p:cBhvr>
                                        <p:cTn id="16" dur="500"/>
                                        <p:tgtEl>
                                          <p:spTgt spid="7">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Effect transition="in" filter="randombar(horizontal)">
                                      <p:cBhvr>
                                        <p:cTn id="19" dur="500"/>
                                        <p:tgtEl>
                                          <p:spTgt spid="7">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xEl>
                                              <p:pRg st="10" end="10"/>
                                            </p:txEl>
                                          </p:spTgt>
                                        </p:tgtEl>
                                        <p:attrNameLst>
                                          <p:attrName>style.visibility</p:attrName>
                                        </p:attrNameLst>
                                      </p:cBhvr>
                                      <p:to>
                                        <p:strVal val="visible"/>
                                      </p:to>
                                    </p:set>
                                    <p:animEffect transition="in" filter="randombar(horizontal)">
                                      <p:cBhvr>
                                        <p:cTn id="22" dur="500"/>
                                        <p:tgtEl>
                                          <p:spTgt spid="7">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randombar(horizontal)">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197F4E36-FD8C-A02C-B414-49575F1342B7}"/>
              </a:ext>
            </a:extLst>
          </p:cNvPr>
          <p:cNvGraphicFramePr/>
          <p:nvPr/>
        </p:nvGraphicFramePr>
        <p:xfrm>
          <a:off x="552236" y="1447800"/>
          <a:ext cx="8039528"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515" name="TextBox 4">
            <a:extLst>
              <a:ext uri="{FF2B5EF4-FFF2-40B4-BE49-F238E27FC236}">
                <a16:creationId xmlns:a16="http://schemas.microsoft.com/office/drawing/2014/main" id="{2726A121-7512-06AA-B7CE-72493FB2A205}"/>
              </a:ext>
            </a:extLst>
          </p:cNvPr>
          <p:cNvSpPr txBox="1">
            <a:spLocks noChangeArrowheads="1"/>
          </p:cNvSpPr>
          <p:nvPr/>
        </p:nvSpPr>
        <p:spPr bwMode="auto">
          <a:xfrm>
            <a:off x="552450" y="19685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Public Cloud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948E7569-5DD1-C570-9730-484EAE356357}"/>
              </a:ext>
            </a:extLst>
          </p:cNvPr>
          <p:cNvGraphicFramePr/>
          <p:nvPr/>
        </p:nvGraphicFramePr>
        <p:xfrm>
          <a:off x="228600" y="1524000"/>
          <a:ext cx="8345658"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539" name="TextBox 4">
            <a:extLst>
              <a:ext uri="{FF2B5EF4-FFF2-40B4-BE49-F238E27FC236}">
                <a16:creationId xmlns:a16="http://schemas.microsoft.com/office/drawing/2014/main" id="{86E94532-5E3F-077C-810B-664ADFC16805}"/>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3">
            <a:extLst>
              <a:ext uri="{FF2B5EF4-FFF2-40B4-BE49-F238E27FC236}">
                <a16:creationId xmlns:a16="http://schemas.microsoft.com/office/drawing/2014/main" id="{1D37F1CB-1994-31AE-5E7B-0A9D0A1F36AC}"/>
              </a:ext>
            </a:extLst>
          </p:cNvPr>
          <p:cNvSpPr txBox="1">
            <a:spLocks noChangeArrowheads="1"/>
          </p:cNvSpPr>
          <p:nvPr/>
        </p:nvSpPr>
        <p:spPr bwMode="auto">
          <a:xfrm>
            <a:off x="838200" y="609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a:t>
            </a:r>
            <a:endParaRPr lang="en-IN" altLang="en-US"/>
          </a:p>
        </p:txBody>
      </p:sp>
      <p:sp>
        <p:nvSpPr>
          <p:cNvPr id="5" name="Rectangle 4">
            <a:extLst>
              <a:ext uri="{FF2B5EF4-FFF2-40B4-BE49-F238E27FC236}">
                <a16:creationId xmlns:a16="http://schemas.microsoft.com/office/drawing/2014/main" id="{61F72C04-0346-AA87-C8CF-F8C6DFB5169F}"/>
              </a:ext>
            </a:extLst>
          </p:cNvPr>
          <p:cNvSpPr/>
          <p:nvPr/>
        </p:nvSpPr>
        <p:spPr>
          <a:xfrm>
            <a:off x="685800" y="1512888"/>
            <a:ext cx="6172200" cy="2481262"/>
          </a:xfrm>
          <a:prstGeom prst="rect">
            <a:avLst/>
          </a:prstGeom>
        </p:spPr>
        <p:txBody>
          <a:bodyPr>
            <a:spAutoFit/>
          </a:bodyPr>
          <a:lstStyle/>
          <a:p>
            <a:pPr marL="214313" indent="-214313" eaLnBrk="1" hangingPunct="1">
              <a:buFont typeface="Arial" panose="020B0604020202020204" pitchFamily="34" charset="0"/>
              <a:buChar char="•"/>
              <a:defRPr/>
            </a:pPr>
            <a:r>
              <a:rPr lang="en-US" sz="1500" b="1" dirty="0"/>
              <a:t>Private clouds are cloud infrastructures that are deployed for a single organization.</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These can be managed internally or externally, but all systems and infrastructure are for the purposes of the organization. </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When considering a private cloud, the biggest</a:t>
            </a:r>
          </a:p>
          <a:p>
            <a:pPr marL="214313" indent="-214313" eaLnBrk="1" hangingPunct="1">
              <a:buFont typeface="Arial" panose="020B0604020202020204" pitchFamily="34" charset="0"/>
              <a:buChar char="•"/>
              <a:defRPr/>
            </a:pPr>
            <a:r>
              <a:rPr lang="en-US" sz="1500" b="1" dirty="0"/>
              <a:t>decision that a business needs to make is the scope of the needed investment to create the private cloud, as implementation can be very expensive</a:t>
            </a:r>
            <a:r>
              <a:rPr lang="en-US" sz="2025" dirty="0">
                <a:solidFill>
                  <a:srgbClr val="CBCBCB"/>
                </a:solidFill>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B21CE2-EEA7-1784-68E4-AA6097A11E21}"/>
              </a:ext>
            </a:extLst>
          </p:cNvPr>
          <p:cNvSpPr>
            <a:spLocks noGrp="1"/>
          </p:cNvSpPr>
          <p:nvPr>
            <p:ph sz="quarter" idx="10"/>
          </p:nvPr>
        </p:nvSpPr>
        <p:spPr/>
        <p:txBody>
          <a:bodyPr/>
          <a:lstStyle/>
          <a:p>
            <a:pPr>
              <a:defRPr/>
            </a:pPr>
            <a:r>
              <a:rPr lang="en-US" dirty="0"/>
              <a:t>Motivation</a:t>
            </a:r>
          </a:p>
        </p:txBody>
      </p:sp>
      <p:graphicFrame>
        <p:nvGraphicFramePr>
          <p:cNvPr id="5" name="Content Placeholder 8">
            <a:extLst>
              <a:ext uri="{FF2B5EF4-FFF2-40B4-BE49-F238E27FC236}">
                <a16:creationId xmlns:a16="http://schemas.microsoft.com/office/drawing/2014/main" id="{10FBE222-E326-A2E2-E851-EDECBAA1162A}"/>
              </a:ext>
            </a:extLst>
          </p:cNvPr>
          <p:cNvGraphicFramePr>
            <a:graphicFrameLocks/>
          </p:cNvGraphicFramePr>
          <p:nvPr/>
        </p:nvGraphicFramePr>
        <p:xfrm>
          <a:off x="401457" y="2016956"/>
          <a:ext cx="5623560"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8" name="TextBox 5">
            <a:extLst>
              <a:ext uri="{FF2B5EF4-FFF2-40B4-BE49-F238E27FC236}">
                <a16:creationId xmlns:a16="http://schemas.microsoft.com/office/drawing/2014/main" id="{4021AD94-A824-0C67-0627-6ED13728B5E0}"/>
              </a:ext>
            </a:extLst>
          </p:cNvPr>
          <p:cNvSpPr txBox="1">
            <a:spLocks noChangeArrowheads="1"/>
          </p:cNvSpPr>
          <p:nvPr/>
        </p:nvSpPr>
        <p:spPr bwMode="auto">
          <a:xfrm>
            <a:off x="6203950" y="2016125"/>
            <a:ext cx="269081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5763" indent="-385763"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Scale Problems</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2.0 and Social Networking</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Information Explosion</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Mobile Web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E56617-F11E-6F61-E588-85B19645C5AC}"/>
              </a:ext>
            </a:extLst>
          </p:cNvPr>
          <p:cNvSpPr txBox="1">
            <a:spLocks/>
          </p:cNvSpPr>
          <p:nvPr/>
        </p:nvSpPr>
        <p:spPr>
          <a:xfrm>
            <a:off x="457200" y="274638"/>
            <a:ext cx="8229600" cy="1143000"/>
          </a:xfrm>
          <a:prstGeom prst="rect">
            <a:avLst/>
          </a:prstGeom>
        </p:spPr>
        <p:txBody>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US" sz="1800" dirty="0"/>
              <a:t>								Private Cloud vs. Public Cloud</a:t>
            </a:r>
          </a:p>
        </p:txBody>
      </p:sp>
      <p:sp>
        <p:nvSpPr>
          <p:cNvPr id="5" name="Text Placeholder 2">
            <a:extLst>
              <a:ext uri="{FF2B5EF4-FFF2-40B4-BE49-F238E27FC236}">
                <a16:creationId xmlns:a16="http://schemas.microsoft.com/office/drawing/2014/main" id="{3F6743E4-F67E-16C9-D592-9F76800AB068}"/>
              </a:ext>
            </a:extLst>
          </p:cNvPr>
          <p:cNvSpPr txBox="1">
            <a:spLocks/>
          </p:cNvSpPr>
          <p:nvPr/>
        </p:nvSpPr>
        <p:spPr bwMode="auto">
          <a:xfrm>
            <a:off x="457200" y="1427016"/>
            <a:ext cx="8361759" cy="996506"/>
          </a:xfrm>
          <a:prstGeom prst="rect">
            <a:avLst/>
          </a:prstGeom>
          <a:noFill/>
          <a:ln>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0">
                      <a:schemeClr val="tx1"/>
                    </a:gs>
                    <a:gs pos="100000">
                      <a:schemeClr val="tx1"/>
                    </a:gs>
                  </a:gsLst>
                  <a:lin ang="5400000" scaled="0"/>
                </a:gradFill>
              </a:rPr>
              <a:t>More than a location and ownership distinction</a:t>
            </a:r>
          </a:p>
        </p:txBody>
      </p:sp>
      <p:sp>
        <p:nvSpPr>
          <p:cNvPr id="6" name="Text Placeholder 2">
            <a:extLst>
              <a:ext uri="{FF2B5EF4-FFF2-40B4-BE49-F238E27FC236}">
                <a16:creationId xmlns:a16="http://schemas.microsoft.com/office/drawing/2014/main" id="{C9A31FFF-6C65-5D02-4A10-8E990E171D1C}"/>
              </a:ext>
            </a:extLst>
          </p:cNvPr>
          <p:cNvSpPr txBox="1">
            <a:spLocks/>
          </p:cNvSpPr>
          <p:nvPr/>
        </p:nvSpPr>
        <p:spPr>
          <a:xfrm>
            <a:off x="457200" y="2635966"/>
            <a:ext cx="4180880" cy="2400657"/>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Private Cloud</a:t>
            </a:r>
          </a:p>
          <a:p>
            <a:pPr lvl="1">
              <a:defRPr/>
            </a:pPr>
            <a:r>
              <a:rPr lang="en-US" sz="2100" dirty="0">
                <a:gradFill>
                  <a:gsLst>
                    <a:gs pos="0">
                      <a:schemeClr val="tx1"/>
                    </a:gs>
                    <a:gs pos="100000">
                      <a:schemeClr val="tx1"/>
                    </a:gs>
                  </a:gsLst>
                  <a:lin ang="5400000" scaled="0"/>
                </a:gradFill>
              </a:rPr>
              <a:t>Control</a:t>
            </a:r>
          </a:p>
          <a:p>
            <a:pPr lvl="1">
              <a:defRPr/>
            </a:pPr>
            <a:r>
              <a:rPr lang="en-US" sz="2100" dirty="0">
                <a:gradFill>
                  <a:gsLst>
                    <a:gs pos="0">
                      <a:schemeClr val="tx1"/>
                    </a:gs>
                    <a:gs pos="100000">
                      <a:schemeClr val="tx1"/>
                    </a:gs>
                  </a:gsLst>
                  <a:lin ang="5400000" scaled="0"/>
                </a:gradFill>
              </a:rPr>
              <a:t>Conventional storage</a:t>
            </a:r>
          </a:p>
          <a:p>
            <a:pPr lvl="1">
              <a:defRPr/>
            </a:pPr>
            <a:r>
              <a:rPr lang="en-US" sz="2100" dirty="0">
                <a:gradFill>
                  <a:gsLst>
                    <a:gs pos="0">
                      <a:schemeClr val="tx1"/>
                    </a:gs>
                    <a:gs pos="100000">
                      <a:schemeClr val="tx1"/>
                    </a:gs>
                  </a:gsLst>
                  <a:lin ang="5400000" scaled="0"/>
                </a:gradFill>
              </a:rPr>
              <a:t>Custom policies</a:t>
            </a:r>
          </a:p>
          <a:p>
            <a:pPr lvl="1">
              <a:defRPr/>
            </a:pPr>
            <a:r>
              <a:rPr lang="en-US" sz="2100" dirty="0">
                <a:gradFill>
                  <a:gsLst>
                    <a:gs pos="0">
                      <a:schemeClr val="tx1"/>
                    </a:gs>
                    <a:gs pos="100000">
                      <a:schemeClr val="tx1"/>
                    </a:gs>
                  </a:gsLst>
                  <a:lin ang="5400000" scaled="0"/>
                </a:gradFill>
              </a:rPr>
              <a:t>Heterogeneous infrastructure</a:t>
            </a:r>
          </a:p>
          <a:p>
            <a:pPr lvl="1">
              <a:defRPr/>
            </a:pPr>
            <a:r>
              <a:rPr lang="en-US" sz="2100" dirty="0">
                <a:gradFill>
                  <a:gsLst>
                    <a:gs pos="0">
                      <a:schemeClr val="tx1"/>
                    </a:gs>
                    <a:gs pos="100000">
                      <a:schemeClr val="tx1"/>
                    </a:gs>
                  </a:gsLst>
                  <a:lin ang="5400000" scaled="0"/>
                </a:gradFill>
              </a:rPr>
              <a:t>Regulatory compliance &amp; data sovereignty</a:t>
            </a:r>
          </a:p>
        </p:txBody>
      </p:sp>
      <p:sp>
        <p:nvSpPr>
          <p:cNvPr id="7" name="Text Placeholder 2">
            <a:extLst>
              <a:ext uri="{FF2B5EF4-FFF2-40B4-BE49-F238E27FC236}">
                <a16:creationId xmlns:a16="http://schemas.microsoft.com/office/drawing/2014/main" id="{1537BB41-63CB-55DA-2362-9B5C589EF9D7}"/>
              </a:ext>
            </a:extLst>
          </p:cNvPr>
          <p:cNvSpPr txBox="1">
            <a:spLocks/>
          </p:cNvSpPr>
          <p:nvPr/>
        </p:nvSpPr>
        <p:spPr>
          <a:xfrm>
            <a:off x="4572000" y="2781391"/>
            <a:ext cx="4180880" cy="2109808"/>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Public Cloud</a:t>
            </a:r>
          </a:p>
          <a:p>
            <a:pPr lvl="1">
              <a:defRPr/>
            </a:pPr>
            <a:r>
              <a:rPr lang="en-US" sz="2100" dirty="0">
                <a:gradFill>
                  <a:gsLst>
                    <a:gs pos="0">
                      <a:schemeClr val="tx1"/>
                    </a:gs>
                    <a:gs pos="100000">
                      <a:schemeClr val="tx1"/>
                    </a:gs>
                  </a:gsLst>
                  <a:lin ang="5400000" scaled="0"/>
                </a:gradFill>
              </a:rPr>
              <a:t>Scale</a:t>
            </a:r>
          </a:p>
          <a:p>
            <a:pPr lvl="1">
              <a:defRPr/>
            </a:pPr>
            <a:r>
              <a:rPr lang="en-US" sz="2100" dirty="0">
                <a:gradFill>
                  <a:gsLst>
                    <a:gs pos="0">
                      <a:schemeClr val="tx1"/>
                    </a:gs>
                    <a:gs pos="100000">
                      <a:schemeClr val="tx1"/>
                    </a:gs>
                  </a:gsLst>
                  <a:lin ang="5400000" scaled="0"/>
                </a:gradFill>
              </a:rPr>
              <a:t>Cloud storage</a:t>
            </a:r>
          </a:p>
          <a:p>
            <a:pPr lvl="1">
              <a:defRPr/>
            </a:pPr>
            <a:r>
              <a:rPr lang="en-US" sz="2100" dirty="0">
                <a:gradFill>
                  <a:gsLst>
                    <a:gs pos="0">
                      <a:schemeClr val="tx1"/>
                    </a:gs>
                    <a:gs pos="100000">
                      <a:schemeClr val="tx1"/>
                    </a:gs>
                  </a:gsLst>
                  <a:lin ang="5400000" scaled="0"/>
                </a:gradFill>
              </a:rPr>
              <a:t>Common policies</a:t>
            </a:r>
          </a:p>
          <a:p>
            <a:pPr lvl="1">
              <a:defRPr/>
            </a:pPr>
            <a:r>
              <a:rPr lang="en-US" sz="2100" dirty="0">
                <a:gradFill>
                  <a:gsLst>
                    <a:gs pos="0">
                      <a:schemeClr val="tx1"/>
                    </a:gs>
                    <a:gs pos="100000">
                      <a:schemeClr val="tx1"/>
                    </a:gs>
                  </a:gsLst>
                  <a:lin ang="5400000" scaled="0"/>
                </a:gradFill>
              </a:rPr>
              <a:t>Homogeneous infrastructure</a:t>
            </a:r>
          </a:p>
          <a:p>
            <a:pPr lvl="1">
              <a:defRPr/>
            </a:pPr>
            <a:r>
              <a:rPr lang="en-US" sz="2100" dirty="0">
                <a:gradFill>
                  <a:gsLst>
                    <a:gs pos="0">
                      <a:schemeClr val="tx1"/>
                    </a:gs>
                    <a:gs pos="100000">
                      <a:schemeClr val="tx1"/>
                    </a:gs>
                  </a:gsLst>
                  <a:lin ang="5400000" scaled="0"/>
                </a:gradFill>
              </a:rPr>
              <a:t>Work in progress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a:extLst>
              <a:ext uri="{FF2B5EF4-FFF2-40B4-BE49-F238E27FC236}">
                <a16:creationId xmlns:a16="http://schemas.microsoft.com/office/drawing/2014/main" id="{D95718FF-F074-4389-1ED1-C028E9CB9CE4}"/>
              </a:ext>
            </a:extLst>
          </p:cNvPr>
          <p:cNvSpPr txBox="1">
            <a:spLocks noChangeArrowheads="1"/>
          </p:cNvSpPr>
          <p:nvPr/>
        </p:nvSpPr>
        <p:spPr bwMode="auto">
          <a:xfrm>
            <a:off x="6858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Hybrid Cloud </a:t>
            </a:r>
          </a:p>
        </p:txBody>
      </p:sp>
      <p:graphicFrame>
        <p:nvGraphicFramePr>
          <p:cNvPr id="5" name="Text Placeholder 2">
            <a:extLst>
              <a:ext uri="{FF2B5EF4-FFF2-40B4-BE49-F238E27FC236}">
                <a16:creationId xmlns:a16="http://schemas.microsoft.com/office/drawing/2014/main" id="{2ADE7EA3-C3A7-66CD-0420-558790F00692}"/>
              </a:ext>
            </a:extLst>
          </p:cNvPr>
          <p:cNvGraphicFramePr/>
          <p:nvPr/>
        </p:nvGraphicFramePr>
        <p:xfrm>
          <a:off x="990600" y="1600200"/>
          <a:ext cx="5756377"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
            <a:extLst>
              <a:ext uri="{FF2B5EF4-FFF2-40B4-BE49-F238E27FC236}">
                <a16:creationId xmlns:a16="http://schemas.microsoft.com/office/drawing/2014/main" id="{996549D8-1B22-68EC-536C-44E119AABC2F}"/>
              </a:ext>
            </a:extLst>
          </p:cNvPr>
          <p:cNvSpPr txBox="1">
            <a:spLocks noChangeArrowheads="1"/>
          </p:cNvSpPr>
          <p:nvPr/>
        </p:nvSpPr>
        <p:spPr bwMode="auto">
          <a:xfrm>
            <a:off x="6096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b="1"/>
              <a:t>Product Families and Cost Principles</a:t>
            </a:r>
            <a:endParaRPr lang="en-IN" altLang="en-US"/>
          </a:p>
        </p:txBody>
      </p:sp>
      <p:grpSp>
        <p:nvGrpSpPr>
          <p:cNvPr id="69635" name="Group 74">
            <a:extLst>
              <a:ext uri="{FF2B5EF4-FFF2-40B4-BE49-F238E27FC236}">
                <a16:creationId xmlns:a16="http://schemas.microsoft.com/office/drawing/2014/main" id="{A84C5718-1E66-46C0-1A1F-BE2713BB7159}"/>
              </a:ext>
            </a:extLst>
          </p:cNvPr>
          <p:cNvGrpSpPr>
            <a:grpSpLocks/>
          </p:cNvGrpSpPr>
          <p:nvPr/>
        </p:nvGrpSpPr>
        <p:grpSpPr bwMode="auto">
          <a:xfrm>
            <a:off x="609600" y="1871663"/>
            <a:ext cx="7740650" cy="1492250"/>
            <a:chOff x="109636" y="1100463"/>
            <a:chExt cx="9500144" cy="1007038"/>
          </a:xfrm>
        </p:grpSpPr>
        <p:sp>
          <p:nvSpPr>
            <p:cNvPr id="69644" name="TextBox 5">
              <a:extLst>
                <a:ext uri="{FF2B5EF4-FFF2-40B4-BE49-F238E27FC236}">
                  <a16:creationId xmlns:a16="http://schemas.microsoft.com/office/drawing/2014/main" id="{315E9EAB-AE99-D4A1-9B0E-BFF54DEB9B67}"/>
                </a:ext>
              </a:extLst>
            </p:cNvPr>
            <p:cNvSpPr txBox="1">
              <a:spLocks noChangeArrowheads="1"/>
            </p:cNvSpPr>
            <p:nvPr/>
          </p:nvSpPr>
          <p:spPr bwMode="auto">
            <a:xfrm>
              <a:off x="260772" y="1100463"/>
              <a:ext cx="152660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Lower Cost</a:t>
              </a:r>
            </a:p>
          </p:txBody>
        </p:sp>
        <p:sp>
          <p:nvSpPr>
            <p:cNvPr id="69645" name="TextBox 6">
              <a:extLst>
                <a:ext uri="{FF2B5EF4-FFF2-40B4-BE49-F238E27FC236}">
                  <a16:creationId xmlns:a16="http://schemas.microsoft.com/office/drawing/2014/main" id="{7269CBFF-BA10-0FB0-E677-85CB35C742C8}"/>
                </a:ext>
              </a:extLst>
            </p:cNvPr>
            <p:cNvSpPr txBox="1">
              <a:spLocks noChangeArrowheads="1"/>
            </p:cNvSpPr>
            <p:nvPr/>
          </p:nvSpPr>
          <p:spPr bwMode="auto">
            <a:xfrm>
              <a:off x="109636" y="1725236"/>
              <a:ext cx="1335304"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More Shared Elements</a:t>
              </a:r>
            </a:p>
          </p:txBody>
        </p:sp>
        <p:sp>
          <p:nvSpPr>
            <p:cNvPr id="69646" name="TextBox 7">
              <a:extLst>
                <a:ext uri="{FF2B5EF4-FFF2-40B4-BE49-F238E27FC236}">
                  <a16:creationId xmlns:a16="http://schemas.microsoft.com/office/drawing/2014/main" id="{5321AB4B-41FC-4B52-24EB-04B065E640DF}"/>
                </a:ext>
              </a:extLst>
            </p:cNvPr>
            <p:cNvSpPr txBox="1">
              <a:spLocks noChangeArrowheads="1"/>
            </p:cNvSpPr>
            <p:nvPr/>
          </p:nvSpPr>
          <p:spPr bwMode="auto">
            <a:xfrm>
              <a:off x="7924497" y="1100463"/>
              <a:ext cx="145027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Higher Cost</a:t>
              </a:r>
            </a:p>
          </p:txBody>
        </p:sp>
        <p:sp>
          <p:nvSpPr>
            <p:cNvPr id="69647" name="TextBox 8">
              <a:extLst>
                <a:ext uri="{FF2B5EF4-FFF2-40B4-BE49-F238E27FC236}">
                  <a16:creationId xmlns:a16="http://schemas.microsoft.com/office/drawing/2014/main" id="{EEFAE9CD-AB7E-D960-24E1-C669499CCFA2}"/>
                </a:ext>
              </a:extLst>
            </p:cNvPr>
            <p:cNvSpPr txBox="1">
              <a:spLocks noChangeArrowheads="1"/>
            </p:cNvSpPr>
            <p:nvPr/>
          </p:nvSpPr>
          <p:spPr bwMode="auto">
            <a:xfrm>
              <a:off x="8006850" y="1703812"/>
              <a:ext cx="1602930"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Less Shared Elements</a:t>
              </a:r>
            </a:p>
          </p:txBody>
        </p:sp>
        <p:sp>
          <p:nvSpPr>
            <p:cNvPr id="10" name="Right Triangle 9">
              <a:extLst>
                <a:ext uri="{FF2B5EF4-FFF2-40B4-BE49-F238E27FC236}">
                  <a16:creationId xmlns:a16="http://schemas.microsoft.com/office/drawing/2014/main" id="{4C5416BB-EBB5-E4B5-07E3-448BEB2631B0}"/>
                </a:ext>
              </a:extLst>
            </p:cNvPr>
            <p:cNvSpPr/>
            <p:nvPr/>
          </p:nvSpPr>
          <p:spPr>
            <a:xfrm>
              <a:off x="1290335" y="1387576"/>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1" name="Right Triangle 10">
              <a:extLst>
                <a:ext uri="{FF2B5EF4-FFF2-40B4-BE49-F238E27FC236}">
                  <a16:creationId xmlns:a16="http://schemas.microsoft.com/office/drawing/2014/main" id="{8DC43E05-E3B8-EFCC-EC1F-013AA560CEE0}"/>
                </a:ext>
              </a:extLst>
            </p:cNvPr>
            <p:cNvSpPr/>
            <p:nvPr/>
          </p:nvSpPr>
          <p:spPr>
            <a:xfrm flipH="1" flipV="1">
              <a:off x="1290335" y="1311512"/>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69650" name="TextBox 11">
              <a:extLst>
                <a:ext uri="{FF2B5EF4-FFF2-40B4-BE49-F238E27FC236}">
                  <a16:creationId xmlns:a16="http://schemas.microsoft.com/office/drawing/2014/main" id="{243FCCD0-7BA8-1062-9D98-8AA4915E7690}"/>
                </a:ext>
              </a:extLst>
            </p:cNvPr>
            <p:cNvSpPr txBox="1">
              <a:spLocks noChangeArrowheads="1"/>
            </p:cNvSpPr>
            <p:nvPr/>
          </p:nvSpPr>
          <p:spPr bwMode="auto">
            <a:xfrm>
              <a:off x="1595130" y="1769151"/>
              <a:ext cx="221357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Level of Sharing</a:t>
              </a:r>
            </a:p>
          </p:txBody>
        </p:sp>
        <p:sp>
          <p:nvSpPr>
            <p:cNvPr id="69651" name="TextBox 12">
              <a:extLst>
                <a:ext uri="{FF2B5EF4-FFF2-40B4-BE49-F238E27FC236}">
                  <a16:creationId xmlns:a16="http://schemas.microsoft.com/office/drawing/2014/main" id="{390CD996-D5A7-F82E-788A-8DA2322E0A05}"/>
                </a:ext>
              </a:extLst>
            </p:cNvPr>
            <p:cNvSpPr txBox="1">
              <a:spLocks noChangeArrowheads="1"/>
            </p:cNvSpPr>
            <p:nvPr/>
          </p:nvSpPr>
          <p:spPr bwMode="auto">
            <a:xfrm>
              <a:off x="5640620" y="1354267"/>
              <a:ext cx="175559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Cost of Service</a:t>
              </a:r>
            </a:p>
          </p:txBody>
        </p:sp>
      </p:grpSp>
      <p:grpSp>
        <p:nvGrpSpPr>
          <p:cNvPr id="14" name="Group 75">
            <a:extLst>
              <a:ext uri="{FF2B5EF4-FFF2-40B4-BE49-F238E27FC236}">
                <a16:creationId xmlns:a16="http://schemas.microsoft.com/office/drawing/2014/main" id="{1C94AA48-4FCF-D52E-4FF5-4A3573E961CF}"/>
              </a:ext>
            </a:extLst>
          </p:cNvPr>
          <p:cNvGrpSpPr>
            <a:grpSpLocks/>
          </p:cNvGrpSpPr>
          <p:nvPr/>
        </p:nvGrpSpPr>
        <p:grpSpPr bwMode="auto">
          <a:xfrm>
            <a:off x="1571625" y="4130675"/>
            <a:ext cx="5472113" cy="990600"/>
            <a:chOff x="68530" y="2360380"/>
            <a:chExt cx="8786974" cy="1319755"/>
          </a:xfrm>
        </p:grpSpPr>
        <p:sp>
          <p:nvSpPr>
            <p:cNvPr id="15" name="Rectangle 14">
              <a:extLst>
                <a:ext uri="{FF2B5EF4-FFF2-40B4-BE49-F238E27FC236}">
                  <a16:creationId xmlns:a16="http://schemas.microsoft.com/office/drawing/2014/main" id="{BADBF43B-28EC-9A05-F5F2-AA4B0E968B78}"/>
                </a:ext>
              </a:extLst>
            </p:cNvPr>
            <p:cNvSpPr/>
            <p:nvPr/>
          </p:nvSpPr>
          <p:spPr>
            <a:xfrm>
              <a:off x="68530" y="2360380"/>
              <a:ext cx="8713047" cy="304559"/>
            </a:xfrm>
            <a:prstGeom prst="rect">
              <a:avLst/>
            </a:prstGeom>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6" name="TextBox 15">
              <a:extLst>
                <a:ext uri="{FF2B5EF4-FFF2-40B4-BE49-F238E27FC236}">
                  <a16:creationId xmlns:a16="http://schemas.microsoft.com/office/drawing/2014/main" id="{05A9F133-53EE-C775-F009-4FE05767910F}"/>
                </a:ext>
              </a:extLst>
            </p:cNvPr>
            <p:cNvSpPr txBox="1"/>
            <p:nvPr/>
          </p:nvSpPr>
          <p:spPr>
            <a:xfrm>
              <a:off x="252070" y="2819334"/>
              <a:ext cx="1618721" cy="860801"/>
            </a:xfrm>
            <a:prstGeom prst="rect">
              <a:avLst/>
            </a:prstGeom>
            <a:noFill/>
          </p:spPr>
          <p:txBody>
            <a:bodyPr>
              <a:spAutoFit/>
            </a:bodyPr>
            <a:lstStyle/>
            <a:p>
              <a:pPr marL="214313" indent="-214313" eaLnBrk="1" hangingPunct="1">
                <a:defRPr/>
              </a:pPr>
              <a:r>
                <a:rPr lang="en-US" sz="1200" dirty="0"/>
                <a:t>Public Compute Services</a:t>
              </a:r>
              <a:endParaRPr lang="en-US" sz="3750" dirty="0"/>
            </a:p>
          </p:txBody>
        </p:sp>
        <p:sp>
          <p:nvSpPr>
            <p:cNvPr id="17" name="TextBox 16">
              <a:extLst>
                <a:ext uri="{FF2B5EF4-FFF2-40B4-BE49-F238E27FC236}">
                  <a16:creationId xmlns:a16="http://schemas.microsoft.com/office/drawing/2014/main" id="{8648ADA2-327D-7D6A-BB3B-714A30F2FD40}"/>
                </a:ext>
              </a:extLst>
            </p:cNvPr>
            <p:cNvSpPr txBox="1"/>
            <p:nvPr/>
          </p:nvSpPr>
          <p:spPr>
            <a:xfrm>
              <a:off x="7055793" y="2819334"/>
              <a:ext cx="1799711" cy="860801"/>
            </a:xfrm>
            <a:prstGeom prst="rect">
              <a:avLst/>
            </a:prstGeom>
            <a:noFill/>
          </p:spPr>
          <p:txBody>
            <a:bodyPr>
              <a:spAutoFit/>
            </a:bodyPr>
            <a:lstStyle/>
            <a:p>
              <a:pPr marL="27000" eaLnBrk="1" hangingPunct="1">
                <a:defRPr/>
              </a:pPr>
              <a:r>
                <a:rPr lang="en-US" sz="1200" dirty="0"/>
                <a:t>Private  Compute Services</a:t>
              </a:r>
              <a:endParaRPr lang="en-US" sz="3750" dirty="0"/>
            </a:p>
          </p:txBody>
        </p:sp>
        <p:sp>
          <p:nvSpPr>
            <p:cNvPr id="18" name="Oval 17">
              <a:extLst>
                <a:ext uri="{FF2B5EF4-FFF2-40B4-BE49-F238E27FC236}">
                  <a16:creationId xmlns:a16="http://schemas.microsoft.com/office/drawing/2014/main" id="{484338B4-7EE2-A7DD-E1DE-CF9D8D36DDCF}"/>
                </a:ext>
              </a:extLst>
            </p:cNvPr>
            <p:cNvSpPr/>
            <p:nvPr/>
          </p:nvSpPr>
          <p:spPr>
            <a:xfrm>
              <a:off x="958190" y="2425945"/>
              <a:ext cx="178442" cy="179774"/>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9" name="Oval 18">
              <a:extLst>
                <a:ext uri="{FF2B5EF4-FFF2-40B4-BE49-F238E27FC236}">
                  <a16:creationId xmlns:a16="http://schemas.microsoft.com/office/drawing/2014/main" id="{2BB803FB-CA69-7AC1-0295-82437FF4BB35}"/>
                </a:ext>
              </a:extLst>
            </p:cNvPr>
            <p:cNvSpPr/>
            <p:nvPr/>
          </p:nvSpPr>
          <p:spPr>
            <a:xfrm>
              <a:off x="7866428" y="2436520"/>
              <a:ext cx="180990"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20" name="TextBox 19">
              <a:extLst>
                <a:ext uri="{FF2B5EF4-FFF2-40B4-BE49-F238E27FC236}">
                  <a16:creationId xmlns:a16="http://schemas.microsoft.com/office/drawing/2014/main" id="{90FB046E-3811-0446-625E-F31AD5709830}"/>
                </a:ext>
              </a:extLst>
            </p:cNvPr>
            <p:cNvSpPr txBox="1"/>
            <p:nvPr/>
          </p:nvSpPr>
          <p:spPr>
            <a:xfrm>
              <a:off x="3428330" y="2819334"/>
              <a:ext cx="1909326" cy="860801"/>
            </a:xfrm>
            <a:prstGeom prst="rect">
              <a:avLst/>
            </a:prstGeom>
            <a:noFill/>
          </p:spPr>
          <p:txBody>
            <a:bodyPr>
              <a:spAutoFit/>
            </a:bodyPr>
            <a:lstStyle/>
            <a:p>
              <a:pPr marL="27000" eaLnBrk="1" hangingPunct="1">
                <a:defRPr/>
              </a:pPr>
              <a:r>
                <a:rPr lang="en-US" sz="1200" dirty="0"/>
                <a:t>Hosted Private Compute Services</a:t>
              </a:r>
              <a:endParaRPr lang="en-US" sz="3750" dirty="0"/>
            </a:p>
          </p:txBody>
        </p:sp>
        <p:sp>
          <p:nvSpPr>
            <p:cNvPr id="21" name="Oval 20">
              <a:extLst>
                <a:ext uri="{FF2B5EF4-FFF2-40B4-BE49-F238E27FC236}">
                  <a16:creationId xmlns:a16="http://schemas.microsoft.com/office/drawing/2014/main" id="{79518D8C-CA7C-2B2B-EAC3-EA4541695A84}"/>
                </a:ext>
              </a:extLst>
            </p:cNvPr>
            <p:cNvSpPr/>
            <p:nvPr/>
          </p:nvSpPr>
          <p:spPr>
            <a:xfrm>
              <a:off x="4267006" y="2436520"/>
              <a:ext cx="178442"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3">
            <a:extLst>
              <a:ext uri="{FF2B5EF4-FFF2-40B4-BE49-F238E27FC236}">
                <a16:creationId xmlns:a16="http://schemas.microsoft.com/office/drawing/2014/main" id="{5EE95EF9-8FE9-9C40-27B9-514105DFCEAE}"/>
              </a:ext>
            </a:extLst>
          </p:cNvPr>
          <p:cNvSpPr txBox="1">
            <a:spLocks noChangeArrowheads="1"/>
          </p:cNvSpPr>
          <p:nvPr/>
        </p:nvSpPr>
        <p:spPr bwMode="auto">
          <a:xfrm>
            <a:off x="914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Service Models</a:t>
            </a:r>
            <a:endParaRPr lang="en-IN" altLang="en-US"/>
          </a:p>
        </p:txBody>
      </p:sp>
      <p:sp>
        <p:nvSpPr>
          <p:cNvPr id="6" name="Rounded Rectangle 62">
            <a:extLst>
              <a:ext uri="{FF2B5EF4-FFF2-40B4-BE49-F238E27FC236}">
                <a16:creationId xmlns:a16="http://schemas.microsoft.com/office/drawing/2014/main" id="{B70A8B25-6ACA-31E8-7A87-574FB39C9103}"/>
              </a:ext>
            </a:extLst>
          </p:cNvPr>
          <p:cNvSpPr/>
          <p:nvPr/>
        </p:nvSpPr>
        <p:spPr>
          <a:xfrm>
            <a:off x="1041400" y="2355850"/>
            <a:ext cx="1860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Traditional IT</a:t>
            </a:r>
          </a:p>
          <a:p>
            <a:pPr defTabSz="685800" eaLnBrk="1" hangingPunct="1">
              <a:defRPr/>
            </a:pPr>
            <a:endParaRPr lang="en-US" sz="1050" dirty="0">
              <a:solidFill>
                <a:sysClr val="windowText" lastClr="000000"/>
              </a:solidFill>
              <a:latin typeface="Segoe UI" pitchFamily="34" charset="0"/>
              <a:ea typeface="Segoe UI" pitchFamily="34" charset="0"/>
              <a:cs typeface="Segoe UI" pitchFamily="34" charset="0"/>
            </a:endParaRPr>
          </a:p>
        </p:txBody>
      </p:sp>
      <p:sp>
        <p:nvSpPr>
          <p:cNvPr id="7" name="Rounded Rectangle 63">
            <a:extLst>
              <a:ext uri="{FF2B5EF4-FFF2-40B4-BE49-F238E27FC236}">
                <a16:creationId xmlns:a16="http://schemas.microsoft.com/office/drawing/2014/main" id="{4AFDA5BC-D44D-4BDD-94AD-7AA51FD15BE1}"/>
              </a:ext>
            </a:extLst>
          </p:cNvPr>
          <p:cNvSpPr/>
          <p:nvPr/>
        </p:nvSpPr>
        <p:spPr>
          <a:xfrm>
            <a:off x="2716213" y="2355850"/>
            <a:ext cx="1606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Infrastructure</a:t>
            </a:r>
            <a:endParaRPr lang="en-US" sz="120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8" name="Rounded Rectangle 64">
            <a:extLst>
              <a:ext uri="{FF2B5EF4-FFF2-40B4-BE49-F238E27FC236}">
                <a16:creationId xmlns:a16="http://schemas.microsoft.com/office/drawing/2014/main" id="{F884538D-69C8-7E02-AD8E-8D6C981CC900}"/>
              </a:ext>
            </a:extLst>
          </p:cNvPr>
          <p:cNvSpPr/>
          <p:nvPr/>
        </p:nvSpPr>
        <p:spPr>
          <a:xfrm>
            <a:off x="45593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Platform</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grpSp>
        <p:nvGrpSpPr>
          <p:cNvPr id="70662" name="Group 8">
            <a:extLst>
              <a:ext uri="{FF2B5EF4-FFF2-40B4-BE49-F238E27FC236}">
                <a16:creationId xmlns:a16="http://schemas.microsoft.com/office/drawing/2014/main" id="{D0292FEC-7F0C-9A00-0604-67BC23B405CD}"/>
              </a:ext>
            </a:extLst>
          </p:cNvPr>
          <p:cNvGrpSpPr>
            <a:grpSpLocks/>
          </p:cNvGrpSpPr>
          <p:nvPr/>
        </p:nvGrpSpPr>
        <p:grpSpPr bwMode="auto">
          <a:xfrm>
            <a:off x="1371600" y="3055938"/>
            <a:ext cx="1228725" cy="3014662"/>
            <a:chOff x="637640" y="2381250"/>
            <a:chExt cx="1371600" cy="4019550"/>
          </a:xfrm>
        </p:grpSpPr>
        <p:sp>
          <p:nvSpPr>
            <p:cNvPr id="10" name="Rectangle 9">
              <a:extLst>
                <a:ext uri="{FF2B5EF4-FFF2-40B4-BE49-F238E27FC236}">
                  <a16:creationId xmlns:a16="http://schemas.microsoft.com/office/drawing/2014/main" id="{4E0285D6-8A76-9DEE-E6F8-1798920B7F43}"/>
                </a:ext>
              </a:extLst>
            </p:cNvPr>
            <p:cNvSpPr/>
            <p:nvPr/>
          </p:nvSpPr>
          <p:spPr>
            <a:xfrm>
              <a:off x="637640" y="55647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50AC1ACE-44C1-3532-FD6E-B24399551862}"/>
                </a:ext>
              </a:extLst>
            </p:cNvPr>
            <p:cNvSpPr/>
            <p:nvPr/>
          </p:nvSpPr>
          <p:spPr>
            <a:xfrm>
              <a:off x="637640" y="51096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Servers</a:t>
              </a:r>
            </a:p>
          </p:txBody>
        </p:sp>
        <p:sp>
          <p:nvSpPr>
            <p:cNvPr id="12" name="Rectangle 11">
              <a:extLst>
                <a:ext uri="{FF2B5EF4-FFF2-40B4-BE49-F238E27FC236}">
                  <a16:creationId xmlns:a16="http://schemas.microsoft.com/office/drawing/2014/main" id="{601E92FC-B5A1-13B8-476C-661BA38E3DA2}"/>
                </a:ext>
              </a:extLst>
            </p:cNvPr>
            <p:cNvSpPr/>
            <p:nvPr/>
          </p:nvSpPr>
          <p:spPr>
            <a:xfrm>
              <a:off x="637640" y="60198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Networking</a:t>
              </a:r>
            </a:p>
          </p:txBody>
        </p:sp>
        <p:sp>
          <p:nvSpPr>
            <p:cNvPr id="13" name="Rectangle 12">
              <a:extLst>
                <a:ext uri="{FF2B5EF4-FFF2-40B4-BE49-F238E27FC236}">
                  <a16:creationId xmlns:a16="http://schemas.microsoft.com/office/drawing/2014/main" id="{8938905A-7EF2-D4E3-7663-2F6A71B8E904}"/>
                </a:ext>
              </a:extLst>
            </p:cNvPr>
            <p:cNvSpPr/>
            <p:nvPr/>
          </p:nvSpPr>
          <p:spPr>
            <a:xfrm>
              <a:off x="63764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14" name="Rectangle 13">
              <a:extLst>
                <a:ext uri="{FF2B5EF4-FFF2-40B4-BE49-F238E27FC236}">
                  <a16:creationId xmlns:a16="http://schemas.microsoft.com/office/drawing/2014/main" id="{19625425-34E1-B26E-1A42-6D0909E64D19}"/>
                </a:ext>
              </a:extLst>
            </p:cNvPr>
            <p:cNvSpPr/>
            <p:nvPr/>
          </p:nvSpPr>
          <p:spPr>
            <a:xfrm>
              <a:off x="63764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15" name="Rectangle 14">
              <a:extLst>
                <a:ext uri="{FF2B5EF4-FFF2-40B4-BE49-F238E27FC236}">
                  <a16:creationId xmlns:a16="http://schemas.microsoft.com/office/drawing/2014/main" id="{AA04F36C-9DBE-E9F1-3EF1-7B899D1AF2B9}"/>
                </a:ext>
              </a:extLst>
            </p:cNvPr>
            <p:cNvSpPr/>
            <p:nvPr/>
          </p:nvSpPr>
          <p:spPr>
            <a:xfrm>
              <a:off x="637640" y="46545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Virtualization</a:t>
              </a:r>
            </a:p>
          </p:txBody>
        </p:sp>
        <p:sp>
          <p:nvSpPr>
            <p:cNvPr id="16" name="Rectangle 15">
              <a:extLst>
                <a:ext uri="{FF2B5EF4-FFF2-40B4-BE49-F238E27FC236}">
                  <a16:creationId xmlns:a16="http://schemas.microsoft.com/office/drawing/2014/main" id="{209A5BFE-1881-E23F-36E8-B49A005EB862}"/>
                </a:ext>
              </a:extLst>
            </p:cNvPr>
            <p:cNvSpPr/>
            <p:nvPr/>
          </p:nvSpPr>
          <p:spPr>
            <a:xfrm>
              <a:off x="63764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17" name="Rectangle 16">
              <a:extLst>
                <a:ext uri="{FF2B5EF4-FFF2-40B4-BE49-F238E27FC236}">
                  <a16:creationId xmlns:a16="http://schemas.microsoft.com/office/drawing/2014/main" id="{60637756-DE14-D9ED-1C72-F9BF2543DF9B}"/>
                </a:ext>
              </a:extLst>
            </p:cNvPr>
            <p:cNvSpPr/>
            <p:nvPr/>
          </p:nvSpPr>
          <p:spPr>
            <a:xfrm>
              <a:off x="63764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18" name="Rectangle 17">
              <a:extLst>
                <a:ext uri="{FF2B5EF4-FFF2-40B4-BE49-F238E27FC236}">
                  <a16:creationId xmlns:a16="http://schemas.microsoft.com/office/drawing/2014/main" id="{FB4D84B5-494B-45CA-86DE-75E6E2A41E82}"/>
                </a:ext>
              </a:extLst>
            </p:cNvPr>
            <p:cNvSpPr/>
            <p:nvPr/>
          </p:nvSpPr>
          <p:spPr>
            <a:xfrm>
              <a:off x="63764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grpSp>
        <p:nvGrpSpPr>
          <p:cNvPr id="70663" name="Group 18">
            <a:extLst>
              <a:ext uri="{FF2B5EF4-FFF2-40B4-BE49-F238E27FC236}">
                <a16:creationId xmlns:a16="http://schemas.microsoft.com/office/drawing/2014/main" id="{36CFD039-375A-AC93-4A20-401B241771AA}"/>
              </a:ext>
            </a:extLst>
          </p:cNvPr>
          <p:cNvGrpSpPr>
            <a:grpSpLocks/>
          </p:cNvGrpSpPr>
          <p:nvPr/>
        </p:nvGrpSpPr>
        <p:grpSpPr bwMode="auto">
          <a:xfrm>
            <a:off x="2922588" y="3055938"/>
            <a:ext cx="1228725" cy="3014662"/>
            <a:chOff x="2705100" y="2381250"/>
            <a:chExt cx="1371600" cy="4019550"/>
          </a:xfrm>
        </p:grpSpPr>
        <p:sp>
          <p:nvSpPr>
            <p:cNvPr id="20" name="Rounded Rectangle 31">
              <a:extLst>
                <a:ext uri="{FF2B5EF4-FFF2-40B4-BE49-F238E27FC236}">
                  <a16:creationId xmlns:a16="http://schemas.microsoft.com/office/drawing/2014/main" id="{20FCCA36-543C-50A3-38A9-3F35A35E227D}"/>
                </a:ext>
              </a:extLst>
            </p:cNvPr>
            <p:cNvSpPr/>
            <p:nvPr/>
          </p:nvSpPr>
          <p:spPr>
            <a:xfrm>
              <a:off x="270510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21" name="Rounded Rectangle 32">
              <a:extLst>
                <a:ext uri="{FF2B5EF4-FFF2-40B4-BE49-F238E27FC236}">
                  <a16:creationId xmlns:a16="http://schemas.microsoft.com/office/drawing/2014/main" id="{8FCA2A3C-4ACA-6D05-9989-18DF7615C70D}"/>
                </a:ext>
              </a:extLst>
            </p:cNvPr>
            <p:cNvSpPr/>
            <p:nvPr/>
          </p:nvSpPr>
          <p:spPr>
            <a:xfrm>
              <a:off x="270510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22" name="Rounded Rectangle 33">
              <a:extLst>
                <a:ext uri="{FF2B5EF4-FFF2-40B4-BE49-F238E27FC236}">
                  <a16:creationId xmlns:a16="http://schemas.microsoft.com/office/drawing/2014/main" id="{A57CB32B-7DEE-74F1-0070-48AEFB5BDFFB}"/>
                </a:ext>
              </a:extLst>
            </p:cNvPr>
            <p:cNvSpPr/>
            <p:nvPr/>
          </p:nvSpPr>
          <p:spPr>
            <a:xfrm>
              <a:off x="270510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23" name="Rounded Rectangle 34">
              <a:extLst>
                <a:ext uri="{FF2B5EF4-FFF2-40B4-BE49-F238E27FC236}">
                  <a16:creationId xmlns:a16="http://schemas.microsoft.com/office/drawing/2014/main" id="{80CAD0D7-174E-935D-DD85-DA9A2A79CD61}"/>
                </a:ext>
              </a:extLst>
            </p:cNvPr>
            <p:cNvSpPr/>
            <p:nvPr/>
          </p:nvSpPr>
          <p:spPr>
            <a:xfrm>
              <a:off x="270510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24" name="Rounded Rectangle 35">
              <a:extLst>
                <a:ext uri="{FF2B5EF4-FFF2-40B4-BE49-F238E27FC236}">
                  <a16:creationId xmlns:a16="http://schemas.microsoft.com/office/drawing/2014/main" id="{7F3E1124-7F0A-F5F5-D4C2-6D5DC654E90D}"/>
                </a:ext>
              </a:extLst>
            </p:cNvPr>
            <p:cNvSpPr/>
            <p:nvPr/>
          </p:nvSpPr>
          <p:spPr>
            <a:xfrm>
              <a:off x="270510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25" name="Rounded Rectangle 36">
              <a:extLst>
                <a:ext uri="{FF2B5EF4-FFF2-40B4-BE49-F238E27FC236}">
                  <a16:creationId xmlns:a16="http://schemas.microsoft.com/office/drawing/2014/main" id="{BC3E5873-8B38-2FD1-8BC5-E433F9A19656}"/>
                </a:ext>
              </a:extLst>
            </p:cNvPr>
            <p:cNvSpPr/>
            <p:nvPr/>
          </p:nvSpPr>
          <p:spPr>
            <a:xfrm>
              <a:off x="270510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26" name="Rounded Rectangle 37">
              <a:extLst>
                <a:ext uri="{FF2B5EF4-FFF2-40B4-BE49-F238E27FC236}">
                  <a16:creationId xmlns:a16="http://schemas.microsoft.com/office/drawing/2014/main" id="{9D16BDAF-E465-FD90-C606-0A854BAFD900}"/>
                </a:ext>
              </a:extLst>
            </p:cNvPr>
            <p:cNvSpPr/>
            <p:nvPr/>
          </p:nvSpPr>
          <p:spPr>
            <a:xfrm>
              <a:off x="270510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27" name="Rounded Rectangle 38">
              <a:extLst>
                <a:ext uri="{FF2B5EF4-FFF2-40B4-BE49-F238E27FC236}">
                  <a16:creationId xmlns:a16="http://schemas.microsoft.com/office/drawing/2014/main" id="{145B63F6-6992-9872-6398-9FE9539C4814}"/>
                </a:ext>
              </a:extLst>
            </p:cNvPr>
            <p:cNvSpPr/>
            <p:nvPr/>
          </p:nvSpPr>
          <p:spPr>
            <a:xfrm>
              <a:off x="270510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28" name="Rounded Rectangle 39">
              <a:extLst>
                <a:ext uri="{FF2B5EF4-FFF2-40B4-BE49-F238E27FC236}">
                  <a16:creationId xmlns:a16="http://schemas.microsoft.com/office/drawing/2014/main" id="{91B13B85-7D18-AF62-C198-0185EA0E38AC}"/>
                </a:ext>
              </a:extLst>
            </p:cNvPr>
            <p:cNvSpPr/>
            <p:nvPr/>
          </p:nvSpPr>
          <p:spPr>
            <a:xfrm>
              <a:off x="270510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sp>
        <p:nvSpPr>
          <p:cNvPr id="29" name="Left Brace 28">
            <a:extLst>
              <a:ext uri="{FF2B5EF4-FFF2-40B4-BE49-F238E27FC236}">
                <a16:creationId xmlns:a16="http://schemas.microsoft.com/office/drawing/2014/main" id="{EC619A35-8F4B-77FF-E42A-F0DAB30170C0}"/>
              </a:ext>
            </a:extLst>
          </p:cNvPr>
          <p:cNvSpPr/>
          <p:nvPr/>
        </p:nvSpPr>
        <p:spPr>
          <a:xfrm>
            <a:off x="1262063" y="3055938"/>
            <a:ext cx="103187" cy="3014662"/>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0" name="TextBox 29">
            <a:extLst>
              <a:ext uri="{FF2B5EF4-FFF2-40B4-BE49-F238E27FC236}">
                <a16:creationId xmlns:a16="http://schemas.microsoft.com/office/drawing/2014/main" id="{11111EFB-EAF6-8C7C-F993-FCAAD8367EED}"/>
              </a:ext>
            </a:extLst>
          </p:cNvPr>
          <p:cNvSpPr txBox="1"/>
          <p:nvPr/>
        </p:nvSpPr>
        <p:spPr>
          <a:xfrm>
            <a:off x="1015355" y="4136288"/>
            <a:ext cx="346249" cy="837730"/>
          </a:xfrm>
          <a:prstGeom prst="rect">
            <a:avLst/>
          </a:prstGeom>
          <a:noFill/>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1" name="Left Brace 30">
            <a:extLst>
              <a:ext uri="{FF2B5EF4-FFF2-40B4-BE49-F238E27FC236}">
                <a16:creationId xmlns:a16="http://schemas.microsoft.com/office/drawing/2014/main" id="{037C9BB4-C441-F744-308B-EBA4F61329A4}"/>
              </a:ext>
            </a:extLst>
          </p:cNvPr>
          <p:cNvSpPr/>
          <p:nvPr/>
        </p:nvSpPr>
        <p:spPr>
          <a:xfrm flipH="1">
            <a:off x="5772150" y="3735388"/>
            <a:ext cx="157163" cy="2341562"/>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2" name="TextBox 31">
            <a:extLst>
              <a:ext uri="{FF2B5EF4-FFF2-40B4-BE49-F238E27FC236}">
                <a16:creationId xmlns:a16="http://schemas.microsoft.com/office/drawing/2014/main" id="{D2E1F271-118E-A43F-63EB-46321EDFDD6A}"/>
              </a:ext>
            </a:extLst>
          </p:cNvPr>
          <p:cNvSpPr txBox="1"/>
          <p:nvPr/>
        </p:nvSpPr>
        <p:spPr>
          <a:xfrm flipH="1">
            <a:off x="5811838" y="4264025"/>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3" name="Left Brace 32">
            <a:extLst>
              <a:ext uri="{FF2B5EF4-FFF2-40B4-BE49-F238E27FC236}">
                <a16:creationId xmlns:a16="http://schemas.microsoft.com/office/drawing/2014/main" id="{DE2AA344-5F6B-12E5-2CF8-B96E367DC260}"/>
              </a:ext>
            </a:extLst>
          </p:cNvPr>
          <p:cNvSpPr/>
          <p:nvPr/>
        </p:nvSpPr>
        <p:spPr>
          <a:xfrm flipH="1">
            <a:off x="4173538" y="4762500"/>
            <a:ext cx="149225" cy="131445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4" name="TextBox 33">
            <a:extLst>
              <a:ext uri="{FF2B5EF4-FFF2-40B4-BE49-F238E27FC236}">
                <a16:creationId xmlns:a16="http://schemas.microsoft.com/office/drawing/2014/main" id="{9C13A187-8D07-DA5F-7368-FC8F52E7B2E0}"/>
              </a:ext>
            </a:extLst>
          </p:cNvPr>
          <p:cNvSpPr txBox="1"/>
          <p:nvPr/>
        </p:nvSpPr>
        <p:spPr>
          <a:xfrm flipH="1">
            <a:off x="4205288" y="4775200"/>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5" name="Left Brace 34">
            <a:extLst>
              <a:ext uri="{FF2B5EF4-FFF2-40B4-BE49-F238E27FC236}">
                <a16:creationId xmlns:a16="http://schemas.microsoft.com/office/drawing/2014/main" id="{EDA4D84E-8F44-D84F-0E8E-EB86E6861B22}"/>
              </a:ext>
            </a:extLst>
          </p:cNvPr>
          <p:cNvSpPr/>
          <p:nvPr/>
        </p:nvSpPr>
        <p:spPr>
          <a:xfrm>
            <a:off x="2817813" y="3055938"/>
            <a:ext cx="100012" cy="1651000"/>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6" name="TextBox 35">
            <a:extLst>
              <a:ext uri="{FF2B5EF4-FFF2-40B4-BE49-F238E27FC236}">
                <a16:creationId xmlns:a16="http://schemas.microsoft.com/office/drawing/2014/main" id="{AF73306C-85E5-EF11-E3AC-925D3D196DFB}"/>
              </a:ext>
            </a:extLst>
          </p:cNvPr>
          <p:cNvSpPr txBox="1"/>
          <p:nvPr/>
        </p:nvSpPr>
        <p:spPr>
          <a:xfrm>
            <a:off x="2565476" y="3431432"/>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7" name="Left Brace 36">
            <a:extLst>
              <a:ext uri="{FF2B5EF4-FFF2-40B4-BE49-F238E27FC236}">
                <a16:creationId xmlns:a16="http://schemas.microsoft.com/office/drawing/2014/main" id="{6C52AE61-322A-AC5F-D30D-7D368EBC8B7B}"/>
              </a:ext>
            </a:extLst>
          </p:cNvPr>
          <p:cNvSpPr/>
          <p:nvPr/>
        </p:nvSpPr>
        <p:spPr>
          <a:xfrm>
            <a:off x="4414838" y="3041650"/>
            <a:ext cx="114300" cy="636588"/>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rgbClr val="00B0F0"/>
              </a:solidFill>
              <a:latin typeface="Segoe UI" pitchFamily="34" charset="0"/>
              <a:ea typeface="Segoe UI" pitchFamily="34" charset="0"/>
              <a:cs typeface="Segoe UI" pitchFamily="34" charset="0"/>
            </a:endParaRPr>
          </a:p>
        </p:txBody>
      </p:sp>
      <p:sp>
        <p:nvSpPr>
          <p:cNvPr id="38" name="TextBox 37">
            <a:extLst>
              <a:ext uri="{FF2B5EF4-FFF2-40B4-BE49-F238E27FC236}">
                <a16:creationId xmlns:a16="http://schemas.microsoft.com/office/drawing/2014/main" id="{05E642BA-82F8-33AF-C031-B7EEC8263538}"/>
              </a:ext>
            </a:extLst>
          </p:cNvPr>
          <p:cNvSpPr txBox="1"/>
          <p:nvPr/>
        </p:nvSpPr>
        <p:spPr>
          <a:xfrm>
            <a:off x="4173142" y="2936138"/>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grpSp>
        <p:nvGrpSpPr>
          <p:cNvPr id="70674" name="Group 38">
            <a:extLst>
              <a:ext uri="{FF2B5EF4-FFF2-40B4-BE49-F238E27FC236}">
                <a16:creationId xmlns:a16="http://schemas.microsoft.com/office/drawing/2014/main" id="{05021262-3339-27B2-1239-D6EA22ACE54F}"/>
              </a:ext>
            </a:extLst>
          </p:cNvPr>
          <p:cNvGrpSpPr>
            <a:grpSpLocks/>
          </p:cNvGrpSpPr>
          <p:nvPr/>
        </p:nvGrpSpPr>
        <p:grpSpPr bwMode="auto">
          <a:xfrm>
            <a:off x="4537075" y="3055938"/>
            <a:ext cx="1228725" cy="3014662"/>
            <a:chOff x="4857690" y="2381250"/>
            <a:chExt cx="1371600" cy="4019550"/>
          </a:xfrm>
        </p:grpSpPr>
        <p:sp>
          <p:nvSpPr>
            <p:cNvPr id="40" name="Rounded Rectangle 40">
              <a:extLst>
                <a:ext uri="{FF2B5EF4-FFF2-40B4-BE49-F238E27FC236}">
                  <a16:creationId xmlns:a16="http://schemas.microsoft.com/office/drawing/2014/main" id="{8675FADF-1519-AB69-94E6-5C75DC01EB3D}"/>
                </a:ext>
              </a:extLst>
            </p:cNvPr>
            <p:cNvSpPr/>
            <p:nvPr/>
          </p:nvSpPr>
          <p:spPr>
            <a:xfrm>
              <a:off x="48576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41" name="Rounded Rectangle 41">
              <a:extLst>
                <a:ext uri="{FF2B5EF4-FFF2-40B4-BE49-F238E27FC236}">
                  <a16:creationId xmlns:a16="http://schemas.microsoft.com/office/drawing/2014/main" id="{31DCC758-1229-F136-E9DD-29F6AB84FBF0}"/>
                </a:ext>
              </a:extLst>
            </p:cNvPr>
            <p:cNvSpPr/>
            <p:nvPr/>
          </p:nvSpPr>
          <p:spPr>
            <a:xfrm>
              <a:off x="48576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42" name="Rounded Rectangle 42">
              <a:extLst>
                <a:ext uri="{FF2B5EF4-FFF2-40B4-BE49-F238E27FC236}">
                  <a16:creationId xmlns:a16="http://schemas.microsoft.com/office/drawing/2014/main" id="{2F0D2AAE-751C-45D4-4D99-CF683792F599}"/>
                </a:ext>
              </a:extLst>
            </p:cNvPr>
            <p:cNvSpPr/>
            <p:nvPr/>
          </p:nvSpPr>
          <p:spPr>
            <a:xfrm>
              <a:off x="48576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43" name="Rounded Rectangle 43">
              <a:extLst>
                <a:ext uri="{FF2B5EF4-FFF2-40B4-BE49-F238E27FC236}">
                  <a16:creationId xmlns:a16="http://schemas.microsoft.com/office/drawing/2014/main" id="{59A25C9F-5F11-2FDE-3DA2-0877ACF9BBF7}"/>
                </a:ext>
              </a:extLst>
            </p:cNvPr>
            <p:cNvSpPr/>
            <p:nvPr/>
          </p:nvSpPr>
          <p:spPr>
            <a:xfrm>
              <a:off x="48576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44" name="Rounded Rectangle 44">
              <a:extLst>
                <a:ext uri="{FF2B5EF4-FFF2-40B4-BE49-F238E27FC236}">
                  <a16:creationId xmlns:a16="http://schemas.microsoft.com/office/drawing/2014/main" id="{29048FC4-1976-D4B8-4245-C345E805E654}"/>
                </a:ext>
              </a:extLst>
            </p:cNvPr>
            <p:cNvSpPr/>
            <p:nvPr/>
          </p:nvSpPr>
          <p:spPr>
            <a:xfrm>
              <a:off x="48576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45" name="Rounded Rectangle 45">
              <a:extLst>
                <a:ext uri="{FF2B5EF4-FFF2-40B4-BE49-F238E27FC236}">
                  <a16:creationId xmlns:a16="http://schemas.microsoft.com/office/drawing/2014/main" id="{FC033DC9-7E0A-36D1-3A95-31B7691B78F2}"/>
                </a:ext>
              </a:extLst>
            </p:cNvPr>
            <p:cNvSpPr/>
            <p:nvPr/>
          </p:nvSpPr>
          <p:spPr>
            <a:xfrm>
              <a:off x="48576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46" name="Rounded Rectangle 47">
              <a:extLst>
                <a:ext uri="{FF2B5EF4-FFF2-40B4-BE49-F238E27FC236}">
                  <a16:creationId xmlns:a16="http://schemas.microsoft.com/office/drawing/2014/main" id="{7AA85963-09FB-E900-3B55-4C18E6C0F2D1}"/>
                </a:ext>
              </a:extLst>
            </p:cNvPr>
            <p:cNvSpPr/>
            <p:nvPr/>
          </p:nvSpPr>
          <p:spPr>
            <a:xfrm>
              <a:off x="485769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47" name="Rounded Rectangle 48">
              <a:extLst>
                <a:ext uri="{FF2B5EF4-FFF2-40B4-BE49-F238E27FC236}">
                  <a16:creationId xmlns:a16="http://schemas.microsoft.com/office/drawing/2014/main" id="{68778D67-BA19-CD32-013D-825DE0666DD0}"/>
                </a:ext>
              </a:extLst>
            </p:cNvPr>
            <p:cNvSpPr/>
            <p:nvPr/>
          </p:nvSpPr>
          <p:spPr>
            <a:xfrm>
              <a:off x="48576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48" name="Rounded Rectangle 49">
              <a:extLst>
                <a:ext uri="{FF2B5EF4-FFF2-40B4-BE49-F238E27FC236}">
                  <a16:creationId xmlns:a16="http://schemas.microsoft.com/office/drawing/2014/main" id="{6BB326C9-E72F-9A46-DC36-647DB4F96130}"/>
                </a:ext>
              </a:extLst>
            </p:cNvPr>
            <p:cNvSpPr/>
            <p:nvPr/>
          </p:nvSpPr>
          <p:spPr>
            <a:xfrm>
              <a:off x="485769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grpSp>
      <p:sp>
        <p:nvSpPr>
          <p:cNvPr id="49" name="Rounded Rectangle 105">
            <a:extLst>
              <a:ext uri="{FF2B5EF4-FFF2-40B4-BE49-F238E27FC236}">
                <a16:creationId xmlns:a16="http://schemas.microsoft.com/office/drawing/2014/main" id="{1E9E96B3-1606-2167-B407-D96673AB90FD}"/>
              </a:ext>
            </a:extLst>
          </p:cNvPr>
          <p:cNvSpPr/>
          <p:nvPr/>
        </p:nvSpPr>
        <p:spPr>
          <a:xfrm>
            <a:off x="61595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Software</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50" name="Left Brace 49">
            <a:extLst>
              <a:ext uri="{FF2B5EF4-FFF2-40B4-BE49-F238E27FC236}">
                <a16:creationId xmlns:a16="http://schemas.microsoft.com/office/drawing/2014/main" id="{B52B6F97-2E34-3908-44FD-FE08C2F514F4}"/>
              </a:ext>
            </a:extLst>
          </p:cNvPr>
          <p:cNvSpPr/>
          <p:nvPr/>
        </p:nvSpPr>
        <p:spPr>
          <a:xfrm flipH="1">
            <a:off x="7372350" y="3041650"/>
            <a:ext cx="150813" cy="303530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51" name="TextBox 50">
            <a:extLst>
              <a:ext uri="{FF2B5EF4-FFF2-40B4-BE49-F238E27FC236}">
                <a16:creationId xmlns:a16="http://schemas.microsoft.com/office/drawing/2014/main" id="{8EA69DCA-A4AE-08CC-58A6-CAA3E2082DB4}"/>
              </a:ext>
            </a:extLst>
          </p:cNvPr>
          <p:cNvSpPr txBox="1"/>
          <p:nvPr/>
        </p:nvSpPr>
        <p:spPr>
          <a:xfrm flipH="1">
            <a:off x="7412038" y="3910013"/>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grpSp>
        <p:nvGrpSpPr>
          <p:cNvPr id="70678" name="Group 51">
            <a:extLst>
              <a:ext uri="{FF2B5EF4-FFF2-40B4-BE49-F238E27FC236}">
                <a16:creationId xmlns:a16="http://schemas.microsoft.com/office/drawing/2014/main" id="{D9FEA125-2A6E-03CA-B595-4C7F2A88F260}"/>
              </a:ext>
            </a:extLst>
          </p:cNvPr>
          <p:cNvGrpSpPr>
            <a:grpSpLocks/>
          </p:cNvGrpSpPr>
          <p:nvPr/>
        </p:nvGrpSpPr>
        <p:grpSpPr bwMode="auto">
          <a:xfrm>
            <a:off x="6137275" y="3055938"/>
            <a:ext cx="1228725" cy="3014662"/>
            <a:chOff x="6991290" y="2381250"/>
            <a:chExt cx="1371600" cy="4019550"/>
          </a:xfrm>
        </p:grpSpPr>
        <p:sp>
          <p:nvSpPr>
            <p:cNvPr id="53" name="Rounded Rectangle 67">
              <a:extLst>
                <a:ext uri="{FF2B5EF4-FFF2-40B4-BE49-F238E27FC236}">
                  <a16:creationId xmlns:a16="http://schemas.microsoft.com/office/drawing/2014/main" id="{42A1E86E-C1BD-DD9C-82F4-11EAF599CBDB}"/>
                </a:ext>
              </a:extLst>
            </p:cNvPr>
            <p:cNvSpPr/>
            <p:nvPr/>
          </p:nvSpPr>
          <p:spPr>
            <a:xfrm>
              <a:off x="69912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54" name="Rounded Rectangle 68">
              <a:extLst>
                <a:ext uri="{FF2B5EF4-FFF2-40B4-BE49-F238E27FC236}">
                  <a16:creationId xmlns:a16="http://schemas.microsoft.com/office/drawing/2014/main" id="{CF0C4A80-01EB-22F1-DC24-9DC6FAA38D35}"/>
                </a:ext>
              </a:extLst>
            </p:cNvPr>
            <p:cNvSpPr/>
            <p:nvPr/>
          </p:nvSpPr>
          <p:spPr>
            <a:xfrm>
              <a:off x="69912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55" name="Rounded Rectangle 69">
              <a:extLst>
                <a:ext uri="{FF2B5EF4-FFF2-40B4-BE49-F238E27FC236}">
                  <a16:creationId xmlns:a16="http://schemas.microsoft.com/office/drawing/2014/main" id="{7648B7AC-B002-213A-18CE-92AF7883BD39}"/>
                </a:ext>
              </a:extLst>
            </p:cNvPr>
            <p:cNvSpPr/>
            <p:nvPr/>
          </p:nvSpPr>
          <p:spPr>
            <a:xfrm>
              <a:off x="69912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56" name="Rounded Rectangle 70">
              <a:extLst>
                <a:ext uri="{FF2B5EF4-FFF2-40B4-BE49-F238E27FC236}">
                  <a16:creationId xmlns:a16="http://schemas.microsoft.com/office/drawing/2014/main" id="{A3E1E382-1365-F533-4B54-B4BAF1F82770}"/>
                </a:ext>
              </a:extLst>
            </p:cNvPr>
            <p:cNvSpPr/>
            <p:nvPr/>
          </p:nvSpPr>
          <p:spPr>
            <a:xfrm>
              <a:off x="69912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57" name="Rounded Rectangle 71">
              <a:extLst>
                <a:ext uri="{FF2B5EF4-FFF2-40B4-BE49-F238E27FC236}">
                  <a16:creationId xmlns:a16="http://schemas.microsoft.com/office/drawing/2014/main" id="{4B3C191B-B63E-C77D-DD99-CBEF9E967347}"/>
                </a:ext>
              </a:extLst>
            </p:cNvPr>
            <p:cNvSpPr/>
            <p:nvPr/>
          </p:nvSpPr>
          <p:spPr>
            <a:xfrm>
              <a:off x="69912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58" name="Rounded Rectangle 72">
              <a:extLst>
                <a:ext uri="{FF2B5EF4-FFF2-40B4-BE49-F238E27FC236}">
                  <a16:creationId xmlns:a16="http://schemas.microsoft.com/office/drawing/2014/main" id="{7548CB80-ACBA-8935-9CBB-DD9C732CD841}"/>
                </a:ext>
              </a:extLst>
            </p:cNvPr>
            <p:cNvSpPr/>
            <p:nvPr/>
          </p:nvSpPr>
          <p:spPr>
            <a:xfrm>
              <a:off x="69912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59" name="Rounded Rectangle 73">
              <a:extLst>
                <a:ext uri="{FF2B5EF4-FFF2-40B4-BE49-F238E27FC236}">
                  <a16:creationId xmlns:a16="http://schemas.microsoft.com/office/drawing/2014/main" id="{1C6B8E3E-7DC4-B1DA-A43E-0F0A36C3DBDA}"/>
                </a:ext>
              </a:extLst>
            </p:cNvPr>
            <p:cNvSpPr/>
            <p:nvPr/>
          </p:nvSpPr>
          <p:spPr>
            <a:xfrm>
              <a:off x="6991290" y="23812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Applications</a:t>
              </a:r>
            </a:p>
          </p:txBody>
        </p:sp>
        <p:sp>
          <p:nvSpPr>
            <p:cNvPr id="60" name="Rounded Rectangle 74">
              <a:extLst>
                <a:ext uri="{FF2B5EF4-FFF2-40B4-BE49-F238E27FC236}">
                  <a16:creationId xmlns:a16="http://schemas.microsoft.com/office/drawing/2014/main" id="{6740370D-2363-6140-A827-28D6B9E42D8C}"/>
                </a:ext>
              </a:extLst>
            </p:cNvPr>
            <p:cNvSpPr/>
            <p:nvPr/>
          </p:nvSpPr>
          <p:spPr>
            <a:xfrm>
              <a:off x="69912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61" name="Rounded Rectangle 75">
              <a:extLst>
                <a:ext uri="{FF2B5EF4-FFF2-40B4-BE49-F238E27FC236}">
                  <a16:creationId xmlns:a16="http://schemas.microsoft.com/office/drawing/2014/main" id="{7E3955D6-F7B4-50DB-B0C3-4F07E0617C40}"/>
                </a:ext>
              </a:extLst>
            </p:cNvPr>
            <p:cNvSpPr/>
            <p:nvPr/>
          </p:nvSpPr>
          <p:spPr>
            <a:xfrm>
              <a:off x="6991290" y="28363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Data</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3">
            <a:extLst>
              <a:ext uri="{FF2B5EF4-FFF2-40B4-BE49-F238E27FC236}">
                <a16:creationId xmlns:a16="http://schemas.microsoft.com/office/drawing/2014/main" id="{900CEAF6-AE18-33DF-CF50-9B425B0F9F35}"/>
              </a:ext>
            </a:extLst>
          </p:cNvPr>
          <p:cNvSpPr txBox="1">
            <a:spLocks noChangeArrowheads="1"/>
          </p:cNvSpPr>
          <p:nvPr/>
        </p:nvSpPr>
        <p:spPr bwMode="auto">
          <a:xfrm>
            <a:off x="10668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Provider List</a:t>
            </a:r>
            <a:endParaRPr lang="en-IN" altLang="en-US"/>
          </a:p>
        </p:txBody>
      </p:sp>
      <p:pic>
        <p:nvPicPr>
          <p:cNvPr id="71683" name="Picture 4" descr="A picture containing screenshot&#10;&#10;Description generated with very high confidence">
            <a:extLst>
              <a:ext uri="{FF2B5EF4-FFF2-40B4-BE49-F238E27FC236}">
                <a16:creationId xmlns:a16="http://schemas.microsoft.com/office/drawing/2014/main" id="{01E5F169-7FDD-8BC4-E570-1772EFCC8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1462088"/>
            <a:ext cx="6840537"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3">
            <a:extLst>
              <a:ext uri="{FF2B5EF4-FFF2-40B4-BE49-F238E27FC236}">
                <a16:creationId xmlns:a16="http://schemas.microsoft.com/office/drawing/2014/main" id="{F513C22A-FE1F-89C3-822D-0F5C10CCD9FF}"/>
              </a:ext>
            </a:extLst>
          </p:cNvPr>
          <p:cNvSpPr txBox="1">
            <a:spLocks noChangeArrowheads="1"/>
          </p:cNvSpPr>
          <p:nvPr/>
        </p:nvSpPr>
        <p:spPr bwMode="auto">
          <a:xfrm>
            <a:off x="6858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public cloud the best option?</a:t>
            </a:r>
            <a:endParaRPr lang="en-IN" altLang="en-US"/>
          </a:p>
        </p:txBody>
      </p:sp>
      <p:sp>
        <p:nvSpPr>
          <p:cNvPr id="5" name="Rectangle 4">
            <a:extLst>
              <a:ext uri="{FF2B5EF4-FFF2-40B4-BE49-F238E27FC236}">
                <a16:creationId xmlns:a16="http://schemas.microsoft.com/office/drawing/2014/main" id="{54C3E3E7-81A1-A697-2855-AD599B3828A3}"/>
              </a:ext>
            </a:extLst>
          </p:cNvPr>
          <p:cNvSpPr/>
          <p:nvPr/>
        </p:nvSpPr>
        <p:spPr>
          <a:xfrm>
            <a:off x="838200" y="1570038"/>
            <a:ext cx="7086600" cy="2678112"/>
          </a:xfrm>
          <a:prstGeom prst="rect">
            <a:avLst/>
          </a:prstGeom>
        </p:spPr>
        <p:txBody>
          <a:bodyPr>
            <a:spAutoFit/>
          </a:bodyPr>
          <a:lstStyle/>
          <a:p>
            <a:pPr eaLnBrk="1" hangingPunct="1">
              <a:defRPr/>
            </a:pPr>
            <a:r>
              <a:rPr lang="en-US" sz="2400" dirty="0"/>
              <a:t>Businesses that are best suited for using the public cloud are ones that need to bring a product/service to market quickly without the internal infrastructure and support to build out their own private cloud system. It does provide smaller companies without IT departments the opportunity to match the deployment speed of larger companies</a:t>
            </a:r>
            <a:r>
              <a:rPr lang="en-US" sz="135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3">
            <a:extLst>
              <a:ext uri="{FF2B5EF4-FFF2-40B4-BE49-F238E27FC236}">
                <a16:creationId xmlns:a16="http://schemas.microsoft.com/office/drawing/2014/main" id="{B3796488-3922-EF41-EF3C-48141A554E31}"/>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Public Cloud</a:t>
            </a:r>
            <a:endParaRPr lang="en-IN" altLang="en-US"/>
          </a:p>
        </p:txBody>
      </p:sp>
      <p:sp>
        <p:nvSpPr>
          <p:cNvPr id="5" name="Rectangle 4">
            <a:extLst>
              <a:ext uri="{FF2B5EF4-FFF2-40B4-BE49-F238E27FC236}">
                <a16:creationId xmlns:a16="http://schemas.microsoft.com/office/drawing/2014/main" id="{D4238A26-E020-FBF9-56BD-674ED29CD1AF}"/>
              </a:ext>
            </a:extLst>
          </p:cNvPr>
          <p:cNvSpPr/>
          <p:nvPr/>
        </p:nvSpPr>
        <p:spPr>
          <a:xfrm>
            <a:off x="1536700" y="1606550"/>
            <a:ext cx="6746875" cy="3278188"/>
          </a:xfrm>
          <a:prstGeom prst="rect">
            <a:avLst/>
          </a:prstGeom>
        </p:spPr>
        <p:txBody>
          <a:bodyPr>
            <a:spAutoFit/>
          </a:bodyPr>
          <a:lstStyle/>
          <a:p>
            <a:pPr eaLnBrk="1" hangingPunct="1">
              <a:defRPr/>
            </a:pPr>
            <a:r>
              <a:rPr lang="en-US" sz="1350" dirty="0"/>
              <a:t>Increased network efficiency and more resources</a:t>
            </a:r>
          </a:p>
          <a:p>
            <a:pPr eaLnBrk="1" hangingPunct="1">
              <a:defRPr/>
            </a:pPr>
            <a:endParaRPr lang="en-US" sz="1350" dirty="0"/>
          </a:p>
          <a:p>
            <a:pPr eaLnBrk="1" hangingPunct="1">
              <a:defRPr/>
            </a:pPr>
            <a:r>
              <a:rPr lang="en-US" sz="1350" dirty="0"/>
              <a:t>Reduced complexity and lead times (because the architecture is fixed)</a:t>
            </a:r>
          </a:p>
          <a:p>
            <a:pPr eaLnBrk="1" hangingPunct="1">
              <a:defRPr/>
            </a:pPr>
            <a:endParaRPr lang="en-US" sz="1350" dirty="0"/>
          </a:p>
          <a:p>
            <a:pPr eaLnBrk="1" hangingPunct="1">
              <a:defRPr/>
            </a:pPr>
            <a:r>
              <a:rPr lang="en-US" sz="1350" dirty="0"/>
              <a:t>Ready-to-go applications used within the public cloud can conform to the demands of business</a:t>
            </a:r>
          </a:p>
          <a:p>
            <a:pPr eaLnBrk="1" hangingPunct="1">
              <a:defRPr/>
            </a:pPr>
            <a:endParaRPr lang="en-US" sz="1350" dirty="0"/>
          </a:p>
          <a:p>
            <a:pPr eaLnBrk="1" hangingPunct="1">
              <a:defRPr/>
            </a:pPr>
            <a:r>
              <a:rPr lang="en-US" sz="1350" dirty="0"/>
              <a:t>Disadvantages Of Public Cloud:</a:t>
            </a:r>
          </a:p>
          <a:p>
            <a:pPr eaLnBrk="1" hangingPunct="1">
              <a:defRPr/>
            </a:pPr>
            <a:endParaRPr lang="en-US" sz="1350" dirty="0"/>
          </a:p>
          <a:p>
            <a:pPr eaLnBrk="1" hangingPunct="1">
              <a:defRPr/>
            </a:pPr>
            <a:r>
              <a:rPr lang="en-US" sz="1350" dirty="0"/>
              <a:t>Fewer options for customization</a:t>
            </a:r>
          </a:p>
          <a:p>
            <a:pPr eaLnBrk="1" hangingPunct="1">
              <a:defRPr/>
            </a:pPr>
            <a:endParaRPr lang="en-US" sz="1350" dirty="0"/>
          </a:p>
          <a:p>
            <a:pPr eaLnBrk="1" hangingPunct="1">
              <a:defRPr/>
            </a:pPr>
            <a:r>
              <a:rPr lang="en-US" sz="1350" dirty="0"/>
              <a:t>Substantially less secure</a:t>
            </a:r>
          </a:p>
          <a:p>
            <a:pPr eaLnBrk="1" hangingPunct="1">
              <a:defRPr/>
            </a:pPr>
            <a:endParaRPr lang="en-US" sz="1350" dirty="0"/>
          </a:p>
          <a:p>
            <a:pPr eaLnBrk="1" hangingPunct="1">
              <a:defRPr/>
            </a:pPr>
            <a:r>
              <a:rPr lang="en-US" sz="1350" dirty="0"/>
              <a:t>Fixed architecture cannot (at times) grow with the needs of the business</a:t>
            </a:r>
          </a:p>
          <a:p>
            <a:pPr eaLnBrk="1" hangingPunct="1">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3">
            <a:extLst>
              <a:ext uri="{FF2B5EF4-FFF2-40B4-BE49-F238E27FC236}">
                <a16:creationId xmlns:a16="http://schemas.microsoft.com/office/drawing/2014/main" id="{E51E2385-D2FF-D55A-1991-9CAFC52B71C8}"/>
              </a:ext>
            </a:extLst>
          </p:cNvPr>
          <p:cNvSpPr txBox="1">
            <a:spLocks noChangeArrowheads="1"/>
          </p:cNvSpPr>
          <p:nvPr/>
        </p:nvSpPr>
        <p:spPr bwMode="auto">
          <a:xfrm>
            <a:off x="381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the private cloud the best option?</a:t>
            </a:r>
            <a:endParaRPr lang="en-IN" altLang="en-US"/>
          </a:p>
        </p:txBody>
      </p:sp>
      <p:sp>
        <p:nvSpPr>
          <p:cNvPr id="74755" name="Rectangle 4">
            <a:extLst>
              <a:ext uri="{FF2B5EF4-FFF2-40B4-BE49-F238E27FC236}">
                <a16:creationId xmlns:a16="http://schemas.microsoft.com/office/drawing/2014/main" id="{A7DEEF7F-CB65-C86C-E07F-D9CEF6328182}"/>
              </a:ext>
            </a:extLst>
          </p:cNvPr>
          <p:cNvSpPr>
            <a:spLocks noChangeArrowheads="1"/>
          </p:cNvSpPr>
          <p:nvPr/>
        </p:nvSpPr>
        <p:spPr bwMode="auto">
          <a:xfrm>
            <a:off x="533400" y="1506538"/>
            <a:ext cx="76962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a:t>Businesses that are best suited for the private cloud are ones that must comply with</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regulatory guidelines or have highly volatile applications needed within the cloud.</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Additionally, these businesses will be required to install their own servers and storage</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hardware that allows for modifications in workloads. Though this can be a significant</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investment, it is required if the business deals with regulated data or must comply with</a:t>
            </a:r>
          </a:p>
          <a:p>
            <a:pPr eaLnBrk="1" hangingPunct="1">
              <a:buFont typeface="Arial" panose="020B0604020202020204" pitchFamily="34" charset="0"/>
              <a:buChar char="•"/>
            </a:pPr>
            <a:r>
              <a:rPr lang="en-US" altLang="en-US" sz="2000"/>
              <a:t>industry rules</a:t>
            </a:r>
            <a:r>
              <a:rPr lang="en-US" altLang="en-US" sz="150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a:extLst>
              <a:ext uri="{FF2B5EF4-FFF2-40B4-BE49-F238E27FC236}">
                <a16:creationId xmlns:a16="http://schemas.microsoft.com/office/drawing/2014/main" id="{DFEF4485-C819-0A4E-D200-7281BCAC1AB4}"/>
              </a:ext>
            </a:extLst>
          </p:cNvPr>
          <p:cNvSpPr txBox="1">
            <a:spLocks noChangeArrowheads="1"/>
          </p:cNvSpPr>
          <p:nvPr/>
        </p:nvSpPr>
        <p:spPr bwMode="auto">
          <a:xfrm>
            <a:off x="6096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private Cloud</a:t>
            </a:r>
            <a:endParaRPr lang="en-IN" altLang="en-US"/>
          </a:p>
        </p:txBody>
      </p:sp>
      <p:sp>
        <p:nvSpPr>
          <p:cNvPr id="5" name="Rectangle 4">
            <a:extLst>
              <a:ext uri="{FF2B5EF4-FFF2-40B4-BE49-F238E27FC236}">
                <a16:creationId xmlns:a16="http://schemas.microsoft.com/office/drawing/2014/main" id="{177358AE-4F17-88CF-C310-6D9FAC467469}"/>
              </a:ext>
            </a:extLst>
          </p:cNvPr>
          <p:cNvSpPr/>
          <p:nvPr/>
        </p:nvSpPr>
        <p:spPr>
          <a:xfrm>
            <a:off x="762000" y="1676400"/>
            <a:ext cx="6705600" cy="3486150"/>
          </a:xfrm>
          <a:prstGeom prst="rect">
            <a:avLst/>
          </a:prstGeom>
        </p:spPr>
        <p:txBody>
          <a:bodyPr>
            <a:spAutoFit/>
          </a:bodyPr>
          <a:lstStyle/>
          <a:p>
            <a:pPr eaLnBrk="1" hangingPunct="1">
              <a:defRPr/>
            </a:pPr>
            <a:r>
              <a:rPr lang="en-US" sz="1350" dirty="0"/>
              <a:t>Advantages Of Private Cloud:</a:t>
            </a:r>
          </a:p>
          <a:p>
            <a:pPr eaLnBrk="1" hangingPunct="1">
              <a:defRPr/>
            </a:pPr>
            <a:r>
              <a:rPr lang="en-US" sz="1350" dirty="0"/>
              <a:t>Extensive security options and capabilities, substantially more than the public cloud availability to the internal network and increased access/communication for internal users can grow with a business and be expanded or changed as needed</a:t>
            </a:r>
          </a:p>
          <a:p>
            <a:pPr eaLnBrk="1" hangingPunct="1">
              <a:defRPr/>
            </a:pPr>
            <a:endParaRPr lang="en-US" sz="1350" dirty="0"/>
          </a:p>
          <a:p>
            <a:pPr eaLnBrk="1" hangingPunct="1">
              <a:defRPr/>
            </a:pPr>
            <a:r>
              <a:rPr lang="en-US" sz="1350" dirty="0"/>
              <a:t>Disadvantages Of Private Cloud:</a:t>
            </a:r>
          </a:p>
          <a:p>
            <a:pPr eaLnBrk="1" hangingPunct="1">
              <a:defRPr/>
            </a:pPr>
            <a:endParaRPr lang="en-US" sz="1350" dirty="0"/>
          </a:p>
          <a:p>
            <a:pPr eaLnBrk="1" hangingPunct="1">
              <a:defRPr/>
            </a:pPr>
            <a:r>
              <a:rPr lang="en-US" sz="1350" dirty="0"/>
              <a:t>Significant level of engagement from both management and IT departments are</a:t>
            </a:r>
          </a:p>
          <a:p>
            <a:pPr eaLnBrk="1" hangingPunct="1">
              <a:defRPr/>
            </a:pPr>
            <a:r>
              <a:rPr lang="en-US" sz="1350" dirty="0"/>
              <a:t>required</a:t>
            </a:r>
          </a:p>
          <a:p>
            <a:pPr eaLnBrk="1" hangingPunct="1">
              <a:defRPr/>
            </a:pPr>
            <a:r>
              <a:rPr lang="en-US" sz="1350" dirty="0"/>
              <a:t>Significant investment is required, both to build the private cloud and maintain/grow it</a:t>
            </a:r>
          </a:p>
          <a:p>
            <a:pPr eaLnBrk="1" hangingPunct="1">
              <a:defRPr/>
            </a:pPr>
            <a:r>
              <a:rPr lang="en-US" sz="1350" dirty="0"/>
              <a:t>Does not deliver the short-term solutions – given the required time needed to build it out – that the public cloud does</a:t>
            </a:r>
          </a:p>
          <a:p>
            <a:pPr eaLnBrk="1" hangingPunct="1">
              <a:defRPr/>
            </a:pPr>
            <a:endParaRPr lang="en-US" sz="2025" dirty="0">
              <a:solidFill>
                <a:srgbClr val="CBCBCB"/>
              </a:solidFill>
            </a:endParaRP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3">
            <a:extLst>
              <a:ext uri="{FF2B5EF4-FFF2-40B4-BE49-F238E27FC236}">
                <a16:creationId xmlns:a16="http://schemas.microsoft.com/office/drawing/2014/main" id="{BA10C297-143B-66DA-4F6D-810FD4CB9C2F}"/>
              </a:ext>
            </a:extLst>
          </p:cNvPr>
          <p:cNvSpPr txBox="1">
            <a:spLocks noChangeArrowheads="1"/>
          </p:cNvSpPr>
          <p:nvPr/>
        </p:nvSpPr>
        <p:spPr bwMode="auto">
          <a:xfrm>
            <a:off x="381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Hybrid Cloud</a:t>
            </a:r>
            <a:endParaRPr lang="en-IN" altLang="en-US"/>
          </a:p>
        </p:txBody>
      </p:sp>
      <p:sp>
        <p:nvSpPr>
          <p:cNvPr id="7" name="Rectangle 6">
            <a:extLst>
              <a:ext uri="{FF2B5EF4-FFF2-40B4-BE49-F238E27FC236}">
                <a16:creationId xmlns:a16="http://schemas.microsoft.com/office/drawing/2014/main" id="{F97E589E-C5D5-0EEB-3C1E-1D8AB09BCA8C}"/>
              </a:ext>
            </a:extLst>
          </p:cNvPr>
          <p:cNvSpPr/>
          <p:nvPr/>
        </p:nvSpPr>
        <p:spPr>
          <a:xfrm>
            <a:off x="1343025" y="1985963"/>
            <a:ext cx="6575425" cy="3911600"/>
          </a:xfrm>
          <a:prstGeom prst="rect">
            <a:avLst/>
          </a:prstGeom>
        </p:spPr>
        <p:txBody>
          <a:bodyPr>
            <a:spAutoFit/>
          </a:bodyPr>
          <a:lstStyle/>
          <a:p>
            <a:pPr eaLnBrk="1" hangingPunct="1">
              <a:defRPr/>
            </a:pPr>
            <a:r>
              <a:rPr lang="en-US" sz="1500" dirty="0"/>
              <a:t>Advantages Of Hybrid Cloud:</a:t>
            </a:r>
          </a:p>
          <a:p>
            <a:pPr eaLnBrk="1" hangingPunct="1">
              <a:defRPr/>
            </a:pPr>
            <a:r>
              <a:rPr lang="en-US" sz="1500" dirty="0"/>
              <a:t>Best of both the public and private cloud in terms of needed resources</a:t>
            </a:r>
          </a:p>
          <a:p>
            <a:pPr eaLnBrk="1" hangingPunct="1">
              <a:defRPr/>
            </a:pPr>
            <a:endParaRPr lang="en-US" sz="1500" dirty="0"/>
          </a:p>
          <a:p>
            <a:pPr eaLnBrk="1" hangingPunct="1">
              <a:defRPr/>
            </a:pPr>
            <a:r>
              <a:rPr lang="en-US" sz="1500" dirty="0"/>
              <a:t>Added accessibility for internal and external users</a:t>
            </a:r>
          </a:p>
          <a:p>
            <a:pPr eaLnBrk="1" hangingPunct="1">
              <a:defRPr/>
            </a:pPr>
            <a:endParaRPr lang="en-US" sz="1500" dirty="0"/>
          </a:p>
          <a:p>
            <a:pPr eaLnBrk="1" hangingPunct="1">
              <a:defRPr/>
            </a:pPr>
            <a:r>
              <a:rPr lang="en-US" sz="1500" dirty="0"/>
              <a:t>Security parameters are higher than that of the public cloud</a:t>
            </a:r>
          </a:p>
          <a:p>
            <a:pPr eaLnBrk="1" hangingPunct="1">
              <a:defRPr/>
            </a:pPr>
            <a:endParaRPr lang="en-US" sz="1500" dirty="0"/>
          </a:p>
          <a:p>
            <a:pPr eaLnBrk="1" hangingPunct="1">
              <a:defRPr/>
            </a:pPr>
            <a:r>
              <a:rPr lang="en-US" sz="1500" dirty="0"/>
              <a:t>Disadvantages Of Hybrid Cloud:</a:t>
            </a:r>
          </a:p>
          <a:p>
            <a:pPr eaLnBrk="1" hangingPunct="1">
              <a:defRPr/>
            </a:pPr>
            <a:endParaRPr lang="en-US" sz="1500" dirty="0"/>
          </a:p>
          <a:p>
            <a:pPr eaLnBrk="1" hangingPunct="1">
              <a:defRPr/>
            </a:pPr>
            <a:r>
              <a:rPr lang="en-US" sz="1500" dirty="0"/>
              <a:t>Inherent inefficiency of monitoring several different security platforms</a:t>
            </a:r>
          </a:p>
          <a:p>
            <a:pPr eaLnBrk="1" hangingPunct="1">
              <a:defRPr/>
            </a:pPr>
            <a:endParaRPr lang="en-US" sz="1500" dirty="0"/>
          </a:p>
          <a:p>
            <a:pPr eaLnBrk="1" hangingPunct="1">
              <a:defRPr/>
            </a:pPr>
            <a:r>
              <a:rPr lang="en-US" sz="1500" dirty="0"/>
              <a:t>Customization of rules and policies to govern security and the elements of</a:t>
            </a:r>
          </a:p>
          <a:p>
            <a:pPr eaLnBrk="1" hangingPunct="1">
              <a:defRPr/>
            </a:pPr>
            <a:r>
              <a:rPr lang="en-US" sz="1500" dirty="0"/>
              <a:t>infrastructure that do not link between the public and private cloud</a:t>
            </a:r>
          </a:p>
          <a:p>
            <a:pPr eaLnBrk="1" hangingPunct="1">
              <a:defRPr/>
            </a:pPr>
            <a:r>
              <a:rPr lang="en-US" sz="1500" dirty="0"/>
              <a:t>Added security risk</a:t>
            </a: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38EAD0-3B90-2F95-0041-BA0282E49E88}"/>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Technology Advances</a:t>
            </a:r>
          </a:p>
        </p:txBody>
      </p:sp>
      <p:sp>
        <p:nvSpPr>
          <p:cNvPr id="3" name="Up Arrow 2">
            <a:extLst>
              <a:ext uri="{FF2B5EF4-FFF2-40B4-BE49-F238E27FC236}">
                <a16:creationId xmlns:a16="http://schemas.microsoft.com/office/drawing/2014/main" id="{0E4C2ABB-10E6-EF58-D82E-263BA455B64D}"/>
              </a:ext>
            </a:extLst>
          </p:cNvPr>
          <p:cNvSpPr/>
          <p:nvPr/>
        </p:nvSpPr>
        <p:spPr>
          <a:xfrm>
            <a:off x="3673475" y="5200650"/>
            <a:ext cx="1943100" cy="571500"/>
          </a:xfrm>
          <a:prstGeom prst="upArrow">
            <a:avLst>
              <a:gd name="adj1" fmla="val 50000"/>
              <a:gd name="adj2" fmla="val 1773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64-bit processor</a:t>
            </a:r>
          </a:p>
        </p:txBody>
      </p:sp>
      <p:sp>
        <p:nvSpPr>
          <p:cNvPr id="5" name="Rectangle 4">
            <a:extLst>
              <a:ext uri="{FF2B5EF4-FFF2-40B4-BE49-F238E27FC236}">
                <a16:creationId xmlns:a16="http://schemas.microsoft.com/office/drawing/2014/main" id="{1AA3B61A-5EB0-D003-3228-7ADEE6B6171F}"/>
              </a:ext>
            </a:extLst>
          </p:cNvPr>
          <p:cNvSpPr/>
          <p:nvPr/>
        </p:nvSpPr>
        <p:spPr>
          <a:xfrm>
            <a:off x="2384425" y="4800600"/>
            <a:ext cx="4686300" cy="400050"/>
          </a:xfrm>
          <a:prstGeom prst="rect">
            <a:avLst/>
          </a:prstGeom>
          <a:solidFill>
            <a:srgbClr val="7CE4D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Multi-core architectures</a:t>
            </a:r>
          </a:p>
        </p:txBody>
      </p:sp>
      <p:pic>
        <p:nvPicPr>
          <p:cNvPr id="23557" name="Picture 5">
            <a:extLst>
              <a:ext uri="{FF2B5EF4-FFF2-40B4-BE49-F238E27FC236}">
                <a16:creationId xmlns:a16="http://schemas.microsoft.com/office/drawing/2014/main" id="{2680F7C1-ECC5-129B-AC5E-E20C96BFC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25" y="4800600"/>
            <a:ext cx="4000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5F12E126-0EA2-DC0C-9D3E-1383E12028D5}"/>
              </a:ext>
            </a:extLst>
          </p:cNvPr>
          <p:cNvSpPr/>
          <p:nvPr/>
        </p:nvSpPr>
        <p:spPr>
          <a:xfrm>
            <a:off x="2384425" y="4229100"/>
            <a:ext cx="4686300" cy="5715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Virtualization: bare metal, hypervisor. …</a:t>
            </a:r>
          </a:p>
        </p:txBody>
      </p:sp>
      <p:sp>
        <p:nvSpPr>
          <p:cNvPr id="8" name="Rectangle 7">
            <a:extLst>
              <a:ext uri="{FF2B5EF4-FFF2-40B4-BE49-F238E27FC236}">
                <a16:creationId xmlns:a16="http://schemas.microsoft.com/office/drawing/2014/main" id="{BC8CFCA0-D467-59B0-A89F-D155BADE3374}"/>
              </a:ext>
            </a:extLst>
          </p:cNvPr>
          <p:cNvSpPr/>
          <p:nvPr/>
        </p:nvSpPr>
        <p:spPr>
          <a:xfrm>
            <a:off x="2727325" y="37719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VM0</a:t>
            </a:r>
          </a:p>
        </p:txBody>
      </p:sp>
      <p:sp>
        <p:nvSpPr>
          <p:cNvPr id="9" name="Rectangle 8">
            <a:extLst>
              <a:ext uri="{FF2B5EF4-FFF2-40B4-BE49-F238E27FC236}">
                <a16:creationId xmlns:a16="http://schemas.microsoft.com/office/drawing/2014/main" id="{8E76A128-5846-5A8F-9FE7-C7702D75BAB6}"/>
              </a:ext>
            </a:extLst>
          </p:cNvPr>
          <p:cNvSpPr/>
          <p:nvPr/>
        </p:nvSpPr>
        <p:spPr>
          <a:xfrm>
            <a:off x="4311650" y="3771900"/>
            <a:ext cx="457200" cy="4572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VM1</a:t>
            </a:r>
          </a:p>
        </p:txBody>
      </p:sp>
      <p:sp>
        <p:nvSpPr>
          <p:cNvPr id="10" name="Rectangle 9">
            <a:extLst>
              <a:ext uri="{FF2B5EF4-FFF2-40B4-BE49-F238E27FC236}">
                <a16:creationId xmlns:a16="http://schemas.microsoft.com/office/drawing/2014/main" id="{3BB881C1-288F-2937-2C1F-1DA892F38809}"/>
              </a:ext>
            </a:extLst>
          </p:cNvPr>
          <p:cNvSpPr/>
          <p:nvPr/>
        </p:nvSpPr>
        <p:spPr>
          <a:xfrm>
            <a:off x="5984875" y="3771900"/>
            <a:ext cx="457200" cy="457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err="1">
                <a:solidFill>
                  <a:prstClr val="black"/>
                </a:solidFill>
              </a:rPr>
              <a:t>VMn</a:t>
            </a:r>
            <a:endParaRPr lang="en-US" sz="1050" dirty="0">
              <a:solidFill>
                <a:prstClr val="black"/>
              </a:solidFill>
            </a:endParaRPr>
          </a:p>
        </p:txBody>
      </p:sp>
      <p:sp>
        <p:nvSpPr>
          <p:cNvPr id="11" name="Rounded Rectangle 10">
            <a:extLst>
              <a:ext uri="{FF2B5EF4-FFF2-40B4-BE49-F238E27FC236}">
                <a16:creationId xmlns:a16="http://schemas.microsoft.com/office/drawing/2014/main" id="{F6DB30F8-22C2-7D43-7D72-3ED30FB30383}"/>
              </a:ext>
            </a:extLst>
          </p:cNvPr>
          <p:cNvSpPr/>
          <p:nvPr/>
        </p:nvSpPr>
        <p:spPr>
          <a:xfrm>
            <a:off x="2384425" y="3314700"/>
            <a:ext cx="4686300" cy="4572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Web-services,  SOA, WS standards</a:t>
            </a:r>
          </a:p>
        </p:txBody>
      </p:sp>
      <p:sp>
        <p:nvSpPr>
          <p:cNvPr id="12" name="Rectangle 11">
            <a:extLst>
              <a:ext uri="{FF2B5EF4-FFF2-40B4-BE49-F238E27FC236}">
                <a16:creationId xmlns:a16="http://schemas.microsoft.com/office/drawing/2014/main" id="{CBDFDFA3-EC8E-1CE7-404F-2E57C37C4DDE}"/>
              </a:ext>
            </a:extLst>
          </p:cNvPr>
          <p:cNvSpPr/>
          <p:nvPr/>
        </p:nvSpPr>
        <p:spPr>
          <a:xfrm>
            <a:off x="2787650" y="3078163"/>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3" name="Rectangle 12">
            <a:extLst>
              <a:ext uri="{FF2B5EF4-FFF2-40B4-BE49-F238E27FC236}">
                <a16:creationId xmlns:a16="http://schemas.microsoft.com/office/drawing/2014/main" id="{6A6E67D6-C1CC-AE39-87FD-08C8C9C5B8CC}"/>
              </a:ext>
            </a:extLst>
          </p:cNvPr>
          <p:cNvSpPr/>
          <p:nvPr/>
        </p:nvSpPr>
        <p:spPr>
          <a:xfrm>
            <a:off x="5127625"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4" name="Rectangle 13">
            <a:extLst>
              <a:ext uri="{FF2B5EF4-FFF2-40B4-BE49-F238E27FC236}">
                <a16:creationId xmlns:a16="http://schemas.microsoft.com/office/drawing/2014/main" id="{A177D5C3-31B1-07A1-C534-FE36A89DADC0}"/>
              </a:ext>
            </a:extLst>
          </p:cNvPr>
          <p:cNvSpPr/>
          <p:nvPr/>
        </p:nvSpPr>
        <p:spPr>
          <a:xfrm>
            <a:off x="5688013"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5" name="Rectangle 14">
            <a:extLst>
              <a:ext uri="{FF2B5EF4-FFF2-40B4-BE49-F238E27FC236}">
                <a16:creationId xmlns:a16="http://schemas.microsoft.com/office/drawing/2014/main" id="{4B8EEA1C-B41B-E26C-AD41-061471AFBFFD}"/>
              </a:ext>
            </a:extLst>
          </p:cNvPr>
          <p:cNvSpPr/>
          <p:nvPr/>
        </p:nvSpPr>
        <p:spPr>
          <a:xfrm>
            <a:off x="6242050"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16" name="Rectangle 15">
            <a:extLst>
              <a:ext uri="{FF2B5EF4-FFF2-40B4-BE49-F238E27FC236}">
                <a16:creationId xmlns:a16="http://schemas.microsoft.com/office/drawing/2014/main" id="{29E96D73-C81D-D949-B78F-95455F709EAF}"/>
              </a:ext>
            </a:extLst>
          </p:cNvPr>
          <p:cNvSpPr/>
          <p:nvPr/>
        </p:nvSpPr>
        <p:spPr>
          <a:xfrm>
            <a:off x="3244850" y="306070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68" name="TextBox 18">
            <a:extLst>
              <a:ext uri="{FF2B5EF4-FFF2-40B4-BE49-F238E27FC236}">
                <a16:creationId xmlns:a16="http://schemas.microsoft.com/office/drawing/2014/main" id="{DA2FC379-10A6-8B8D-76FE-CBB32E5C5874}"/>
              </a:ext>
            </a:extLst>
          </p:cNvPr>
          <p:cNvSpPr txBox="1">
            <a:spLocks noChangeArrowheads="1"/>
          </p:cNvSpPr>
          <p:nvPr/>
        </p:nvSpPr>
        <p:spPr bwMode="auto">
          <a:xfrm>
            <a:off x="3387725" y="3070225"/>
            <a:ext cx="1419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Services interface</a:t>
            </a:r>
          </a:p>
        </p:txBody>
      </p:sp>
      <p:sp>
        <p:nvSpPr>
          <p:cNvPr id="23569" name="Cloud">
            <a:extLst>
              <a:ext uri="{FF2B5EF4-FFF2-40B4-BE49-F238E27FC236}">
                <a16:creationId xmlns:a16="http://schemas.microsoft.com/office/drawing/2014/main" id="{126DBF27-77C3-7117-B9BE-B261F03D6F1D}"/>
              </a:ext>
            </a:extLst>
          </p:cNvPr>
          <p:cNvSpPr>
            <a:spLocks noChangeAspect="1" noEditPoints="1" noChangeArrowheads="1"/>
          </p:cNvSpPr>
          <p:nvPr/>
        </p:nvSpPr>
        <p:spPr bwMode="auto">
          <a:xfrm>
            <a:off x="2384425" y="1839913"/>
            <a:ext cx="4572000" cy="92868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5E9EFF"/>
              </a:gs>
              <a:gs pos="39999">
                <a:srgbClr val="85C2FF"/>
              </a:gs>
              <a:gs pos="70000">
                <a:srgbClr val="C4D6EB"/>
              </a:gs>
              <a:gs pos="100000">
                <a:srgbClr val="FFEBFA"/>
              </a:gs>
            </a:gsLst>
            <a:lin ang="5400000"/>
          </a:gra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solidFill>
                  <a:srgbClr val="000000"/>
                </a:solidFill>
                <a:latin typeface="Palatino Linotype" panose="02040502050505030304" pitchFamily="18" charset="0"/>
              </a:rPr>
              <a:t>Cloud applications: data-intensive, compute-intensive, storage-intensive</a:t>
            </a:r>
          </a:p>
        </p:txBody>
      </p:sp>
      <p:sp>
        <p:nvSpPr>
          <p:cNvPr id="19" name="Up Arrow 18">
            <a:extLst>
              <a:ext uri="{FF2B5EF4-FFF2-40B4-BE49-F238E27FC236}">
                <a16:creationId xmlns:a16="http://schemas.microsoft.com/office/drawing/2014/main" id="{8CECF46C-EFD9-177F-1957-93A0D366D5C0}"/>
              </a:ext>
            </a:extLst>
          </p:cNvPr>
          <p:cNvSpPr/>
          <p:nvPr/>
        </p:nvSpPr>
        <p:spPr>
          <a:xfrm>
            <a:off x="4564063" y="2743200"/>
            <a:ext cx="563562" cy="342900"/>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20" name="Can 19">
            <a:extLst>
              <a:ext uri="{FF2B5EF4-FFF2-40B4-BE49-F238E27FC236}">
                <a16:creationId xmlns:a16="http://schemas.microsoft.com/office/drawing/2014/main" id="{FF4ECD08-0234-3932-DFCB-3E88B93E7226}"/>
              </a:ext>
            </a:extLst>
          </p:cNvPr>
          <p:cNvSpPr/>
          <p:nvPr/>
        </p:nvSpPr>
        <p:spPr>
          <a:xfrm>
            <a:off x="1184275" y="4270375"/>
            <a:ext cx="857250" cy="911225"/>
          </a:xfrm>
          <a:prstGeom prst="can">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b="1" dirty="0">
                <a:solidFill>
                  <a:prstClr val="black"/>
                </a:solidFill>
              </a:rPr>
              <a:t>Storage Models: S3, </a:t>
            </a:r>
            <a:r>
              <a:rPr lang="en-US" sz="900" b="1" dirty="0" err="1">
                <a:solidFill>
                  <a:prstClr val="black"/>
                </a:solidFill>
              </a:rPr>
              <a:t>BigTable</a:t>
            </a:r>
            <a:r>
              <a:rPr lang="en-US" sz="900" b="1" dirty="0">
                <a:solidFill>
                  <a:prstClr val="black"/>
                </a:solidFill>
              </a:rPr>
              <a:t>, </a:t>
            </a:r>
            <a:r>
              <a:rPr lang="en-US" sz="900" b="1" dirty="0" err="1">
                <a:solidFill>
                  <a:prstClr val="black"/>
                </a:solidFill>
              </a:rPr>
              <a:t>BlobStore</a:t>
            </a:r>
            <a:r>
              <a:rPr lang="en-US" sz="900" b="1" dirty="0">
                <a:solidFill>
                  <a:prstClr val="black"/>
                </a:solidFill>
              </a:rPr>
              <a:t>, </a:t>
            </a:r>
            <a:r>
              <a:rPr lang="en-US" sz="1050" dirty="0">
                <a:solidFill>
                  <a:prstClr val="black"/>
                </a:solidFill>
              </a:rPr>
              <a:t>...</a:t>
            </a:r>
          </a:p>
        </p:txBody>
      </p:sp>
      <p:sp>
        <p:nvSpPr>
          <p:cNvPr id="21" name="Left-Right Arrow 20">
            <a:extLst>
              <a:ext uri="{FF2B5EF4-FFF2-40B4-BE49-F238E27FC236}">
                <a16:creationId xmlns:a16="http://schemas.microsoft.com/office/drawing/2014/main" id="{538AE9A3-9CA0-DE90-09CA-B272082B8879}"/>
              </a:ext>
            </a:extLst>
          </p:cNvPr>
          <p:cNvSpPr/>
          <p:nvPr/>
        </p:nvSpPr>
        <p:spPr>
          <a:xfrm rot="7971937">
            <a:off x="1613694" y="4058444"/>
            <a:ext cx="1004887" cy="1047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73" name="TextBox 34">
            <a:extLst>
              <a:ext uri="{FF2B5EF4-FFF2-40B4-BE49-F238E27FC236}">
                <a16:creationId xmlns:a16="http://schemas.microsoft.com/office/drawing/2014/main" id="{C3F76212-9F91-BCB7-E5BD-095F65D6FC26}"/>
              </a:ext>
            </a:extLst>
          </p:cNvPr>
          <p:cNvSpPr txBox="1">
            <a:spLocks noChangeArrowheads="1"/>
          </p:cNvSpPr>
          <p:nvPr/>
        </p:nvSpPr>
        <p:spPr bwMode="auto">
          <a:xfrm>
            <a:off x="5094288" y="2808288"/>
            <a:ext cx="161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Bandwidth</a:t>
            </a:r>
          </a:p>
        </p:txBody>
      </p:sp>
      <p:sp>
        <p:nvSpPr>
          <p:cNvPr id="23" name="TextBox 35">
            <a:extLst>
              <a:ext uri="{FF2B5EF4-FFF2-40B4-BE49-F238E27FC236}">
                <a16:creationId xmlns:a16="http://schemas.microsoft.com/office/drawing/2014/main" id="{534BD99D-FECB-5B07-DC70-79988C05D9E8}"/>
              </a:ext>
            </a:extLst>
          </p:cNvPr>
          <p:cNvSpPr txBox="1">
            <a:spLocks noChangeArrowheads="1"/>
          </p:cNvSpPr>
          <p:nvPr/>
        </p:nvSpPr>
        <p:spPr bwMode="auto">
          <a:xfrm>
            <a:off x="2439988" y="2986088"/>
            <a:ext cx="400050" cy="254000"/>
          </a:xfrm>
          <a:prstGeom prst="rect">
            <a:avLst/>
          </a:prstGeom>
          <a:noFill/>
          <a:ln>
            <a:noFill/>
          </a:ln>
        </p:spPr>
        <p:txBody>
          <a:bodyPr wrap="non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eaLnBrk="1" hangingPunct="1">
              <a:defRPr/>
            </a:pPr>
            <a:r>
              <a:rPr lang="en-US" altLang="en-US" sz="1050" b="1">
                <a:solidFill>
                  <a:prstClr val="black"/>
                </a:solidFill>
              </a:rPr>
              <a:t>WS</a:t>
            </a:r>
          </a:p>
        </p:txBody>
      </p:sp>
      <p:pic>
        <p:nvPicPr>
          <p:cNvPr id="23575" name="Picture 7" descr="C:\Program Files\Microsoft Office\MEDIA\CAGCAT10\j0291984.wmf">
            <a:extLst>
              <a:ext uri="{FF2B5EF4-FFF2-40B4-BE49-F238E27FC236}">
                <a16:creationId xmlns:a16="http://schemas.microsoft.com/office/drawing/2014/main" id="{675647AD-E639-C73B-E0F8-7C7F04CBB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13538" y="1714500"/>
            <a:ext cx="4857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8" descr="C:\Program Files\Microsoft Office\MEDIA\CAGCAT10\j0240719.wmf">
            <a:extLst>
              <a:ext uri="{FF2B5EF4-FFF2-40B4-BE49-F238E27FC236}">
                <a16:creationId xmlns:a16="http://schemas.microsoft.com/office/drawing/2014/main" id="{B3082909-EE16-3ADA-1F4B-8F91B330C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138" y="2009775"/>
            <a:ext cx="336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9" descr="C:\Program Files\Microsoft Office\MEDIA\CAGCAT10\j0292020.wmf">
            <a:extLst>
              <a:ext uri="{FF2B5EF4-FFF2-40B4-BE49-F238E27FC236}">
                <a16:creationId xmlns:a16="http://schemas.microsoft.com/office/drawing/2014/main" id="{BEF4085D-0490-9394-8FED-F5099F767B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375" y="1689100"/>
            <a:ext cx="400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10" descr="C:\Program Files\Microsoft Office\MEDIA\CAGCAT10\j0297551.wmf">
            <a:extLst>
              <a:ext uri="{FF2B5EF4-FFF2-40B4-BE49-F238E27FC236}">
                <a16:creationId xmlns:a16="http://schemas.microsoft.com/office/drawing/2014/main" id="{00867AD9-EC63-2011-1EF0-A5B9A87C16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075" y="2070100"/>
            <a:ext cx="3508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11" descr="C:\Program Files\Microsoft Office\MEDIA\CAGCAT10\j0301252.wmf">
            <a:extLst>
              <a:ext uri="{FF2B5EF4-FFF2-40B4-BE49-F238E27FC236}">
                <a16:creationId xmlns:a16="http://schemas.microsoft.com/office/drawing/2014/main" id="{BC2C5BAD-A268-ED57-B84B-BB4A9B790D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413" y="1639888"/>
            <a:ext cx="444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12" descr="C:\Program Files\Microsoft Office\MEDIA\CAGCAT10\j0234687.gif">
            <a:extLst>
              <a:ext uri="{FF2B5EF4-FFF2-40B4-BE49-F238E27FC236}">
                <a16:creationId xmlns:a16="http://schemas.microsoft.com/office/drawing/2014/main" id="{69693AF5-DA16-41B2-ECC8-292C7711F42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535238"/>
            <a:ext cx="460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a:extLst>
              <a:ext uri="{FF2B5EF4-FFF2-40B4-BE49-F238E27FC236}">
                <a16:creationId xmlns:a16="http://schemas.microsoft.com/office/drawing/2014/main" id="{67C28457-62AC-C9FD-6FB1-53F89E4F4F7F}"/>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hybrid cloud the best option?</a:t>
            </a:r>
            <a:endParaRPr lang="en-IN" altLang="en-US"/>
          </a:p>
        </p:txBody>
      </p:sp>
      <p:sp>
        <p:nvSpPr>
          <p:cNvPr id="5" name="Rectangle 4">
            <a:extLst>
              <a:ext uri="{FF2B5EF4-FFF2-40B4-BE49-F238E27FC236}">
                <a16:creationId xmlns:a16="http://schemas.microsoft.com/office/drawing/2014/main" id="{5F338F43-C6C1-9289-3E72-93FA170D90BA}"/>
              </a:ext>
            </a:extLst>
          </p:cNvPr>
          <p:cNvSpPr/>
          <p:nvPr/>
        </p:nvSpPr>
        <p:spPr>
          <a:xfrm>
            <a:off x="762000" y="1524000"/>
            <a:ext cx="6192838" cy="3519488"/>
          </a:xfrm>
          <a:prstGeom prst="rect">
            <a:avLst/>
          </a:prstGeom>
        </p:spPr>
        <p:txBody>
          <a:bodyPr>
            <a:spAutoFit/>
          </a:bodyPr>
          <a:lstStyle/>
          <a:p>
            <a:pPr eaLnBrk="1" hangingPunct="1">
              <a:defRPr/>
            </a:pPr>
            <a:r>
              <a:rPr lang="en-US" sz="2025" dirty="0">
                <a:latin typeface="1"/>
              </a:rPr>
              <a:t>Businesses that are best suited to the hybrid cloud are those with sites that have</a:t>
            </a:r>
          </a:p>
          <a:p>
            <a:pPr eaLnBrk="1" hangingPunct="1">
              <a:defRPr/>
            </a:pPr>
            <a:r>
              <a:rPr lang="en-US" sz="2025" dirty="0">
                <a:latin typeface="1"/>
              </a:rPr>
              <a:t>unreliable fluctuations in traffic. With e-commerce, these fluctuations vary greatly</a:t>
            </a:r>
          </a:p>
          <a:p>
            <a:pPr eaLnBrk="1" hangingPunct="1">
              <a:defRPr/>
            </a:pPr>
            <a:r>
              <a:rPr lang="en-US" sz="2025" dirty="0">
                <a:latin typeface="1"/>
              </a:rPr>
              <a:t>between times of day and seasons in the year. Because the hybrid cloud has the same</a:t>
            </a:r>
          </a:p>
          <a:p>
            <a:pPr eaLnBrk="1" hangingPunct="1">
              <a:defRPr/>
            </a:pPr>
            <a:r>
              <a:rPr lang="en-US" sz="2025" dirty="0">
                <a:latin typeface="1"/>
              </a:rPr>
              <a:t>security of the private cloud, businesses can utilize both the added resources and the</a:t>
            </a:r>
          </a:p>
          <a:p>
            <a:pPr eaLnBrk="1" hangingPunct="1">
              <a:defRPr/>
            </a:pPr>
            <a:r>
              <a:rPr lang="en-US" sz="2025" dirty="0">
                <a:latin typeface="1"/>
              </a:rPr>
              <a:t>security to facilitate the needs of their customers. In essence, it is the best of both</a:t>
            </a:r>
          </a:p>
          <a:p>
            <a:pPr eaLnBrk="1" hangingPunct="1">
              <a:defRPr/>
            </a:pPr>
            <a:r>
              <a:rPr lang="en-US" sz="2025" dirty="0">
                <a:latin typeface="1"/>
              </a:rPr>
              <a:t>worlds.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3">
            <a:extLst>
              <a:ext uri="{FF2B5EF4-FFF2-40B4-BE49-F238E27FC236}">
                <a16:creationId xmlns:a16="http://schemas.microsoft.com/office/drawing/2014/main" id="{7E315B99-5385-CE9B-E255-659098EFD7D4}"/>
              </a:ext>
            </a:extLst>
          </p:cNvPr>
          <p:cNvSpPr txBox="1">
            <a:spLocks noChangeArrowheads="1"/>
          </p:cNvSpPr>
          <p:nvPr/>
        </p:nvSpPr>
        <p:spPr bwMode="auto">
          <a:xfrm>
            <a:off x="609600" y="5334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management system</a:t>
            </a:r>
            <a:endParaRPr lang="en-IN" altLang="en-US"/>
          </a:p>
        </p:txBody>
      </p:sp>
      <p:grpSp>
        <p:nvGrpSpPr>
          <p:cNvPr id="6" name="Group 13">
            <a:extLst>
              <a:ext uri="{FF2B5EF4-FFF2-40B4-BE49-F238E27FC236}">
                <a16:creationId xmlns:a16="http://schemas.microsoft.com/office/drawing/2014/main" id="{30E0C66D-C2FD-55B9-6F0E-98C149EBF6B0}"/>
              </a:ext>
            </a:extLst>
          </p:cNvPr>
          <p:cNvGrpSpPr>
            <a:grpSpLocks/>
          </p:cNvGrpSpPr>
          <p:nvPr/>
        </p:nvGrpSpPr>
        <p:grpSpPr bwMode="auto">
          <a:xfrm>
            <a:off x="4114800" y="3113088"/>
            <a:ext cx="1752600" cy="1690687"/>
            <a:chOff x="3907889" y="2726791"/>
            <a:chExt cx="2338333" cy="2254733"/>
          </a:xfrm>
        </p:grpSpPr>
        <p:cxnSp>
          <p:nvCxnSpPr>
            <p:cNvPr id="7" name="Straight Arrow Connector 6">
              <a:extLst>
                <a:ext uri="{FF2B5EF4-FFF2-40B4-BE49-F238E27FC236}">
                  <a16:creationId xmlns:a16="http://schemas.microsoft.com/office/drawing/2014/main" id="{96BBDB12-6277-D833-77EA-DF44F827B8FA}"/>
                </a:ext>
              </a:extLst>
            </p:cNvPr>
            <p:cNvCxnSpPr/>
            <p:nvPr/>
          </p:nvCxnSpPr>
          <p:spPr>
            <a:xfrm>
              <a:off x="3907889" y="3565171"/>
              <a:ext cx="2338333" cy="8468"/>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44D0671-F763-778D-1C0C-D105B04A47AE}"/>
                </a:ext>
              </a:extLst>
            </p:cNvPr>
            <p:cNvSpPr/>
            <p:nvPr/>
          </p:nvSpPr>
          <p:spPr>
            <a:xfrm>
              <a:off x="4287022" y="3374630"/>
              <a:ext cx="1330139" cy="444595"/>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ZA" sz="1200" dirty="0"/>
            </a:p>
          </p:txBody>
        </p:sp>
        <p:grpSp>
          <p:nvGrpSpPr>
            <p:cNvPr id="78893" name="Group 133">
              <a:extLst>
                <a:ext uri="{FF2B5EF4-FFF2-40B4-BE49-F238E27FC236}">
                  <a16:creationId xmlns:a16="http://schemas.microsoft.com/office/drawing/2014/main" id="{1D9143D8-D91B-5E75-8DFB-25C867BD2633}"/>
                </a:ext>
              </a:extLst>
            </p:cNvPr>
            <p:cNvGrpSpPr>
              <a:grpSpLocks/>
            </p:cNvGrpSpPr>
            <p:nvPr/>
          </p:nvGrpSpPr>
          <p:grpSpPr bwMode="auto">
            <a:xfrm>
              <a:off x="4079210" y="2726791"/>
              <a:ext cx="2113143" cy="2254733"/>
              <a:chOff x="2609926" y="2739890"/>
              <a:chExt cx="2017814" cy="2254733"/>
            </a:xfrm>
          </p:grpSpPr>
          <p:sp>
            <p:nvSpPr>
              <p:cNvPr id="10" name="TextBox 9">
                <a:extLst>
                  <a:ext uri="{FF2B5EF4-FFF2-40B4-BE49-F238E27FC236}">
                    <a16:creationId xmlns:a16="http://schemas.microsoft.com/office/drawing/2014/main" id="{E598D09F-E92F-210B-2818-D431EA7483BB}"/>
                  </a:ext>
                </a:extLst>
              </p:cNvPr>
              <p:cNvSpPr txBox="1"/>
              <p:nvPr/>
            </p:nvSpPr>
            <p:spPr>
              <a:xfrm>
                <a:off x="2715327" y="2839394"/>
                <a:ext cx="1913290" cy="2155229"/>
              </a:xfrm>
              <a:prstGeom prst="rect">
                <a:avLst/>
              </a:prstGeom>
              <a:noFill/>
            </p:spPr>
            <p:txBody>
              <a:bodyPr>
                <a:spAutoFit/>
              </a:bodyPr>
              <a:lstStyle/>
              <a:p>
                <a:pPr eaLnBrk="1" hangingPunct="1">
                  <a:defRPr/>
                </a:pPr>
                <a:endParaRPr lang="en-US" sz="825" b="1" dirty="0"/>
              </a:p>
              <a:p>
                <a:pPr marL="135731" lvl="1" indent="63104" eaLnBrk="1" hangingPunct="1">
                  <a:buFont typeface="Arial" pitchFamily="34" charset="0"/>
                  <a:buChar char="•"/>
                  <a:defRPr/>
                </a:pPr>
                <a:r>
                  <a:rPr lang="en-US" sz="825" dirty="0"/>
                  <a:t>User controls</a:t>
                </a:r>
              </a:p>
              <a:p>
                <a:pPr marL="135731" lvl="1" indent="63104" eaLnBrk="1" hangingPunct="1">
                  <a:buFont typeface="Arial" pitchFamily="34" charset="0"/>
                  <a:buChar char="•"/>
                  <a:defRPr/>
                </a:pPr>
                <a:r>
                  <a:rPr lang="en-US" sz="825" dirty="0"/>
                  <a:t> Provisioning</a:t>
                </a:r>
              </a:p>
              <a:p>
                <a:pPr marL="135731" lvl="1" indent="63104" eaLnBrk="1" hangingPunct="1">
                  <a:buFont typeface="Arial" pitchFamily="34" charset="0"/>
                  <a:buChar char="•"/>
                  <a:defRPr/>
                </a:pPr>
                <a:r>
                  <a:rPr lang="en-US" sz="825" dirty="0"/>
                  <a:t> Management</a:t>
                </a:r>
              </a:p>
              <a:p>
                <a:pPr marL="135731" lvl="1" indent="63104" eaLnBrk="1" hangingPunct="1">
                  <a:buFont typeface="Arial" pitchFamily="34" charset="0"/>
                  <a:buChar char="•"/>
                  <a:defRPr/>
                </a:pPr>
                <a:r>
                  <a:rPr lang="en-US" sz="825" dirty="0"/>
                  <a:t> Administration</a:t>
                </a:r>
              </a:p>
              <a:p>
                <a:pPr marL="463154" lvl="2" indent="-128588" eaLnBrk="1" hangingPunct="1">
                  <a:buFont typeface="Arial" pitchFamily="34" charset="0"/>
                  <a:buChar char="−"/>
                  <a:defRPr/>
                </a:pPr>
                <a:r>
                  <a:rPr lang="en-US" sz="825" dirty="0"/>
                  <a:t>Sign-up</a:t>
                </a:r>
              </a:p>
              <a:p>
                <a:pPr marL="463154" lvl="2" indent="-128588" eaLnBrk="1" hangingPunct="1">
                  <a:buFont typeface="Arial" pitchFamily="34" charset="0"/>
                  <a:buChar char="−"/>
                  <a:defRPr/>
                </a:pPr>
                <a:r>
                  <a:rPr lang="en-US" sz="825" dirty="0"/>
                  <a:t>Billing and metering</a:t>
                </a:r>
              </a:p>
              <a:p>
                <a:pPr marL="463154" lvl="2" indent="-128588" eaLnBrk="1" hangingPunct="1">
                  <a:buFont typeface="Arial" pitchFamily="34" charset="0"/>
                  <a:buChar char="−"/>
                  <a:defRPr/>
                </a:pPr>
                <a:r>
                  <a:rPr lang="en-US" sz="825" dirty="0"/>
                  <a:t>Permissions</a:t>
                </a:r>
              </a:p>
              <a:p>
                <a:pPr marL="463154" lvl="2" indent="-128588" eaLnBrk="1" hangingPunct="1">
                  <a:buFont typeface="Arial" pitchFamily="34" charset="0"/>
                  <a:buChar char="−"/>
                  <a:defRPr/>
                </a:pPr>
                <a:r>
                  <a:rPr lang="en-US" sz="825" dirty="0"/>
                  <a:t>Reporting</a:t>
                </a:r>
              </a:p>
              <a:p>
                <a:pPr marL="135731" lvl="2" indent="66675" eaLnBrk="1" hangingPunct="1">
                  <a:buFont typeface="Arial" pitchFamily="34" charset="0"/>
                  <a:buChar char="•"/>
                  <a:defRPr/>
                </a:pPr>
                <a:r>
                  <a:rPr lang="en-US" sz="825" dirty="0"/>
                  <a:t>Resource management</a:t>
                </a:r>
              </a:p>
              <a:p>
                <a:pPr eaLnBrk="1" hangingPunct="1">
                  <a:defRPr/>
                </a:pPr>
                <a:endParaRPr lang="en-GB" sz="825" dirty="0"/>
              </a:p>
            </p:txBody>
          </p:sp>
          <p:sp>
            <p:nvSpPr>
              <p:cNvPr id="11" name="Rounded Rectangle 132">
                <a:extLst>
                  <a:ext uri="{FF2B5EF4-FFF2-40B4-BE49-F238E27FC236}">
                    <a16:creationId xmlns:a16="http://schemas.microsoft.com/office/drawing/2014/main" id="{59E0FB14-804A-1D5D-8431-1B5936B0A5DC}"/>
                  </a:ext>
                </a:extLst>
              </p:cNvPr>
              <p:cNvSpPr/>
              <p:nvPr/>
            </p:nvSpPr>
            <p:spPr>
              <a:xfrm>
                <a:off x="2610157" y="2739890"/>
                <a:ext cx="2012392" cy="235000"/>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US" sz="825" dirty="0" err="1">
                    <a:solidFill>
                      <a:schemeClr val="bg1"/>
                    </a:solidFill>
                  </a:rPr>
                  <a:t>CloudControl</a:t>
                </a:r>
                <a:r>
                  <a:rPr lang="en-ZA" sz="825" dirty="0">
                    <a:solidFill>
                      <a:schemeClr val="bg1"/>
                    </a:solidFill>
                  </a:rPr>
                  <a:t> </a:t>
                </a:r>
              </a:p>
            </p:txBody>
          </p:sp>
        </p:grpSp>
      </p:grpSp>
      <p:sp>
        <p:nvSpPr>
          <p:cNvPr id="12" name="TextBox 11">
            <a:extLst>
              <a:ext uri="{FF2B5EF4-FFF2-40B4-BE49-F238E27FC236}">
                <a16:creationId xmlns:a16="http://schemas.microsoft.com/office/drawing/2014/main" id="{63243B18-6FB1-6F2B-1E42-6A85DF8F476E}"/>
              </a:ext>
            </a:extLst>
          </p:cNvPr>
          <p:cNvSpPr txBox="1"/>
          <p:nvPr/>
        </p:nvSpPr>
        <p:spPr>
          <a:xfrm>
            <a:off x="1250950" y="1793875"/>
            <a:ext cx="6526213" cy="300038"/>
          </a:xfrm>
          <a:prstGeom prst="rect">
            <a:avLst/>
          </a:prstGeom>
          <a:noFill/>
        </p:spPr>
        <p:txBody>
          <a:bodyPr>
            <a:spAutoFit/>
          </a:bodyPr>
          <a:lstStyle/>
          <a:p>
            <a:pPr eaLnBrk="1" hangingPunct="1">
              <a:defRPr/>
            </a:pPr>
            <a:r>
              <a:rPr lang="en-US" sz="1350" dirty="0"/>
              <a:t>Addresses the </a:t>
            </a:r>
            <a:r>
              <a:rPr lang="en-GB" sz="1350" dirty="0"/>
              <a:t>complexity of cloud orchestration, provisioning and billing</a:t>
            </a:r>
          </a:p>
        </p:txBody>
      </p:sp>
      <p:sp>
        <p:nvSpPr>
          <p:cNvPr id="13" name="AutoShape 8">
            <a:extLst>
              <a:ext uri="{FF2B5EF4-FFF2-40B4-BE49-F238E27FC236}">
                <a16:creationId xmlns:a16="http://schemas.microsoft.com/office/drawing/2014/main" id="{2378BE75-CB0E-4828-79C7-2CC43A7DF319}"/>
              </a:ext>
            </a:extLst>
          </p:cNvPr>
          <p:cNvSpPr>
            <a:spLocks noChangeArrowheads="1"/>
          </p:cNvSpPr>
          <p:nvPr/>
        </p:nvSpPr>
        <p:spPr bwMode="gray">
          <a:xfrm flipH="1">
            <a:off x="1411288" y="5018088"/>
            <a:ext cx="6397625" cy="438150"/>
          </a:xfrm>
          <a:prstGeom prst="roundRect">
            <a:avLst>
              <a:gd name="adj" fmla="val 24609"/>
            </a:avLst>
          </a:prstGeom>
          <a:noFill/>
          <a:ln w="19050" algn="ctr">
            <a:noFill/>
            <a:round/>
            <a:headEnd/>
            <a:tailEnd/>
          </a:ln>
          <a:effectLst/>
        </p:spPr>
        <p:txBody>
          <a:bodyPr lIns="0" tIns="0" rIns="0" bIns="0" anchor="ctr"/>
          <a:lstStyle/>
          <a:p>
            <a:pPr algn="ctr" eaLnBrk="1" hangingPunct="1">
              <a:spcBef>
                <a:spcPct val="10000"/>
              </a:spcBef>
              <a:spcAft>
                <a:spcPct val="10000"/>
              </a:spcAft>
              <a:defRPr/>
            </a:pPr>
            <a:r>
              <a:rPr lang="en-GB" sz="1200" b="1" dirty="0">
                <a:solidFill>
                  <a:schemeClr val="accent6"/>
                </a:solidFill>
                <a:cs typeface="Aharoni" pitchFamily="2" charset="-79"/>
              </a:rPr>
              <a:t>Cloud management system</a:t>
            </a:r>
          </a:p>
          <a:p>
            <a:pPr algn="ctr" eaLnBrk="1" hangingPunct="1">
              <a:spcBef>
                <a:spcPct val="10000"/>
              </a:spcBef>
              <a:spcAft>
                <a:spcPct val="10000"/>
              </a:spcAft>
              <a:defRPr/>
            </a:pPr>
            <a:r>
              <a:rPr lang="en-GB" sz="825" b="1" dirty="0">
                <a:solidFill>
                  <a:schemeClr val="tx2"/>
                </a:solidFill>
                <a:cs typeface="Aharoni" pitchFamily="2" charset="-79"/>
              </a:rPr>
              <a:t>Orchestration    Administration    Billing    Provisioning    Management     Support    Federation</a:t>
            </a:r>
          </a:p>
        </p:txBody>
      </p:sp>
      <p:grpSp>
        <p:nvGrpSpPr>
          <p:cNvPr id="14" name="Group 53">
            <a:extLst>
              <a:ext uri="{FF2B5EF4-FFF2-40B4-BE49-F238E27FC236}">
                <a16:creationId xmlns:a16="http://schemas.microsoft.com/office/drawing/2014/main" id="{B223EDEA-8802-89D9-9FB9-B7B12387E039}"/>
              </a:ext>
            </a:extLst>
          </p:cNvPr>
          <p:cNvGrpSpPr>
            <a:grpSpLocks/>
          </p:cNvGrpSpPr>
          <p:nvPr/>
        </p:nvGrpSpPr>
        <p:grpSpPr bwMode="auto">
          <a:xfrm>
            <a:off x="5867400" y="2919413"/>
            <a:ext cx="2025650" cy="1862137"/>
            <a:chOff x="206504" y="1570153"/>
            <a:chExt cx="2699447" cy="2483551"/>
          </a:xfrm>
        </p:grpSpPr>
        <p:grpSp>
          <p:nvGrpSpPr>
            <p:cNvPr id="78879" name="Group 54">
              <a:extLst>
                <a:ext uri="{FF2B5EF4-FFF2-40B4-BE49-F238E27FC236}">
                  <a16:creationId xmlns:a16="http://schemas.microsoft.com/office/drawing/2014/main" id="{3485EA48-C191-2F18-866F-E077669AFD4E}"/>
                </a:ext>
              </a:extLst>
            </p:cNvPr>
            <p:cNvGrpSpPr>
              <a:grpSpLocks/>
            </p:cNvGrpSpPr>
            <p:nvPr/>
          </p:nvGrpSpPr>
          <p:grpSpPr bwMode="auto">
            <a:xfrm>
              <a:off x="206504" y="1570153"/>
              <a:ext cx="2699447" cy="2483551"/>
              <a:chOff x="4839151" y="2422519"/>
              <a:chExt cx="2476518" cy="2532808"/>
            </a:xfrm>
          </p:grpSpPr>
          <p:sp>
            <p:nvSpPr>
              <p:cNvPr id="25" name="Rounded Rectangle 85">
                <a:extLst>
                  <a:ext uri="{FF2B5EF4-FFF2-40B4-BE49-F238E27FC236}">
                    <a16:creationId xmlns:a16="http://schemas.microsoft.com/office/drawing/2014/main" id="{A6ECAED7-A5F6-FE7D-8F8F-0AF9018557E5}"/>
                  </a:ext>
                </a:extLst>
              </p:cNvPr>
              <p:cNvSpPr/>
              <p:nvPr/>
            </p:nvSpPr>
            <p:spPr>
              <a:xfrm>
                <a:off x="4839151" y="2422519"/>
                <a:ext cx="2476518" cy="2532808"/>
              </a:xfrm>
              <a:prstGeom prst="roundRect">
                <a:avLst>
                  <a:gd name="adj" fmla="val 6381"/>
                </a:avLst>
              </a:prstGeom>
              <a:solidFill>
                <a:schemeClr val="bg1"/>
              </a:solidFill>
              <a:ln w="127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hangingPunct="1">
                  <a:lnSpc>
                    <a:spcPct val="110000"/>
                  </a:lnSpc>
                  <a:spcBef>
                    <a:spcPts val="150"/>
                  </a:spcBef>
                  <a:spcAft>
                    <a:spcPts val="150"/>
                  </a:spcAft>
                  <a:defRPr/>
                </a:pPr>
                <a:r>
                  <a:rPr lang="en-ZA" sz="1050" b="1" dirty="0">
                    <a:solidFill>
                      <a:schemeClr val="accent2"/>
                    </a:solidFill>
                  </a:rPr>
                  <a:t> Cloud Platform</a:t>
                </a:r>
              </a:p>
            </p:txBody>
          </p:sp>
          <p:sp>
            <p:nvSpPr>
              <p:cNvPr id="26" name="Rectangle 25">
                <a:extLst>
                  <a:ext uri="{FF2B5EF4-FFF2-40B4-BE49-F238E27FC236}">
                    <a16:creationId xmlns:a16="http://schemas.microsoft.com/office/drawing/2014/main" id="{C00C3EF2-1362-BC73-544C-D5A4AEE4DDEA}"/>
                  </a:ext>
                </a:extLst>
              </p:cNvPr>
              <p:cNvSpPr>
                <a:spLocks noChangeArrowheads="1"/>
              </p:cNvSpPr>
              <p:nvPr/>
            </p:nvSpPr>
            <p:spPr bwMode="auto">
              <a:xfrm>
                <a:off x="5797928" y="3115640"/>
                <a:ext cx="630775" cy="865863"/>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grpSp>
        <p:pic>
          <p:nvPicPr>
            <p:cNvPr id="78880" name="Picture 15">
              <a:extLst>
                <a:ext uri="{FF2B5EF4-FFF2-40B4-BE49-F238E27FC236}">
                  <a16:creationId xmlns:a16="http://schemas.microsoft.com/office/drawing/2014/main" id="{B1C09F55-AFA3-B65D-CB3C-81A2B6D08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79" y="2209622"/>
              <a:ext cx="1776787" cy="119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81" name="Group 57">
              <a:extLst>
                <a:ext uri="{FF2B5EF4-FFF2-40B4-BE49-F238E27FC236}">
                  <a16:creationId xmlns:a16="http://schemas.microsoft.com/office/drawing/2014/main" id="{FFF0A914-016E-61FF-0154-812040BE2C45}"/>
                </a:ext>
              </a:extLst>
            </p:cNvPr>
            <p:cNvGrpSpPr>
              <a:grpSpLocks/>
            </p:cNvGrpSpPr>
            <p:nvPr/>
          </p:nvGrpSpPr>
          <p:grpSpPr bwMode="auto">
            <a:xfrm>
              <a:off x="1251940" y="2411063"/>
              <a:ext cx="662232" cy="830595"/>
              <a:chOff x="9203800" y="3278451"/>
              <a:chExt cx="814151" cy="1021138"/>
            </a:xfrm>
          </p:grpSpPr>
          <p:sp>
            <p:nvSpPr>
              <p:cNvPr id="19" name="Freeform 59">
                <a:extLst>
                  <a:ext uri="{FF2B5EF4-FFF2-40B4-BE49-F238E27FC236}">
                    <a16:creationId xmlns:a16="http://schemas.microsoft.com/office/drawing/2014/main" id="{E8E8D664-956B-8A27-0CAF-737DF3578462}"/>
                  </a:ext>
                </a:extLst>
              </p:cNvPr>
              <p:cNvSpPr>
                <a:spLocks noEditPoints="1"/>
              </p:cNvSpPr>
              <p:nvPr/>
            </p:nvSpPr>
            <p:spPr bwMode="auto">
              <a:xfrm>
                <a:off x="9307402" y="3278013"/>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8"/>
                    </a:lnTo>
                    <a:lnTo>
                      <a:pt x="38" y="40"/>
                    </a:lnTo>
                    <a:lnTo>
                      <a:pt x="36" y="42"/>
                    </a:lnTo>
                    <a:lnTo>
                      <a:pt x="34" y="45"/>
                    </a:lnTo>
                    <a:lnTo>
                      <a:pt x="34" y="48"/>
                    </a:lnTo>
                    <a:lnTo>
                      <a:pt x="34" y="52"/>
                    </a:lnTo>
                    <a:lnTo>
                      <a:pt x="36" y="54"/>
                    </a:lnTo>
                    <a:lnTo>
                      <a:pt x="38" y="57"/>
                    </a:lnTo>
                    <a:lnTo>
                      <a:pt x="41" y="58"/>
                    </a:lnTo>
                    <a:lnTo>
                      <a:pt x="44" y="59"/>
                    </a:lnTo>
                    <a:lnTo>
                      <a:pt x="151" y="59"/>
                    </a:lnTo>
                    <a:lnTo>
                      <a:pt x="154" y="58"/>
                    </a:lnTo>
                    <a:lnTo>
                      <a:pt x="157" y="57"/>
                    </a:lnTo>
                    <a:lnTo>
                      <a:pt x="159" y="54"/>
                    </a:lnTo>
                    <a:lnTo>
                      <a:pt x="161" y="52"/>
                    </a:lnTo>
                    <a:lnTo>
                      <a:pt x="161" y="48"/>
                    </a:lnTo>
                    <a:lnTo>
                      <a:pt x="161" y="45"/>
                    </a:lnTo>
                    <a:lnTo>
                      <a:pt x="159" y="42"/>
                    </a:lnTo>
                    <a:lnTo>
                      <a:pt x="157" y="40"/>
                    </a:lnTo>
                    <a:lnTo>
                      <a:pt x="154" y="38"/>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8"/>
                    </a:lnTo>
                    <a:lnTo>
                      <a:pt x="303" y="61"/>
                    </a:lnTo>
                    <a:lnTo>
                      <a:pt x="307" y="62"/>
                    </a:lnTo>
                    <a:lnTo>
                      <a:pt x="311" y="63"/>
                    </a:lnTo>
                    <a:lnTo>
                      <a:pt x="314" y="62"/>
                    </a:lnTo>
                    <a:lnTo>
                      <a:pt x="318" y="61"/>
                    </a:lnTo>
                    <a:lnTo>
                      <a:pt x="321" y="58"/>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0"/>
                    </a:lnTo>
                    <a:lnTo>
                      <a:pt x="358" y="85"/>
                    </a:lnTo>
                    <a:lnTo>
                      <a:pt x="356" y="88"/>
                    </a:lnTo>
                    <a:lnTo>
                      <a:pt x="354" y="92"/>
                    </a:lnTo>
                    <a:lnTo>
                      <a:pt x="350" y="94"/>
                    </a:lnTo>
                    <a:lnTo>
                      <a:pt x="347" y="96"/>
                    </a:lnTo>
                    <a:lnTo>
                      <a:pt x="342" y="96"/>
                    </a:lnTo>
                    <a:lnTo>
                      <a:pt x="16" y="96"/>
                    </a:lnTo>
                    <a:lnTo>
                      <a:pt x="11" y="96"/>
                    </a:lnTo>
                    <a:lnTo>
                      <a:pt x="8" y="94"/>
                    </a:lnTo>
                    <a:lnTo>
                      <a:pt x="4" y="92"/>
                    </a:lnTo>
                    <a:lnTo>
                      <a:pt x="2" y="88"/>
                    </a:lnTo>
                    <a:lnTo>
                      <a:pt x="0" y="85"/>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0" name="Freeform 60">
                <a:extLst>
                  <a:ext uri="{FF2B5EF4-FFF2-40B4-BE49-F238E27FC236}">
                    <a16:creationId xmlns:a16="http://schemas.microsoft.com/office/drawing/2014/main" id="{1898E01B-4042-7233-8F9E-FC5EF6A8D72B}"/>
                  </a:ext>
                </a:extLst>
              </p:cNvPr>
              <p:cNvSpPr>
                <a:spLocks noEditPoints="1"/>
              </p:cNvSpPr>
              <p:nvPr/>
            </p:nvSpPr>
            <p:spPr bwMode="auto">
              <a:xfrm>
                <a:off x="9307402" y="3460222"/>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4 h 96"/>
                  <a:gd name="T18" fmla="*/ 157 w 358"/>
                  <a:gd name="T19" fmla="*/ 39 h 96"/>
                  <a:gd name="T20" fmla="*/ 151 w 358"/>
                  <a:gd name="T21" fmla="*/ 37 h 96"/>
                  <a:gd name="T22" fmla="*/ 311 w 358"/>
                  <a:gd name="T23" fmla="*/ 33 h 96"/>
                  <a:gd name="T24" fmla="*/ 303 w 358"/>
                  <a:gd name="T25" fmla="*/ 35 h 96"/>
                  <a:gd name="T26" fmla="*/ 298 w 358"/>
                  <a:gd name="T27" fmla="*/ 40 h 96"/>
                  <a:gd name="T28" fmla="*/ 296 w 358"/>
                  <a:gd name="T29" fmla="*/ 48 h 96"/>
                  <a:gd name="T30" fmla="*/ 298 w 358"/>
                  <a:gd name="T31" fmla="*/ 55 h 96"/>
                  <a:gd name="T32" fmla="*/ 303 w 358"/>
                  <a:gd name="T33" fmla="*/ 60 h 96"/>
                  <a:gd name="T34" fmla="*/ 311 w 358"/>
                  <a:gd name="T35" fmla="*/ 62 h 96"/>
                  <a:gd name="T36" fmla="*/ 318 w 358"/>
                  <a:gd name="T37" fmla="*/ 60 h 96"/>
                  <a:gd name="T38" fmla="*/ 323 w 358"/>
                  <a:gd name="T39" fmla="*/ 55 h 96"/>
                  <a:gd name="T40" fmla="*/ 325 w 358"/>
                  <a:gd name="T41" fmla="*/ 48 h 96"/>
                  <a:gd name="T42" fmla="*/ 323 w 358"/>
                  <a:gd name="T43" fmla="*/ 40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1 h 96"/>
                  <a:gd name="T72" fmla="*/ 4 w 358"/>
                  <a:gd name="T73" fmla="*/ 4 h 96"/>
                  <a:gd name="T74" fmla="*/ 11 w 358"/>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39"/>
                    </a:lnTo>
                    <a:lnTo>
                      <a:pt x="36" y="42"/>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2"/>
                    </a:lnTo>
                    <a:lnTo>
                      <a:pt x="157" y="39"/>
                    </a:lnTo>
                    <a:lnTo>
                      <a:pt x="154" y="38"/>
                    </a:lnTo>
                    <a:lnTo>
                      <a:pt x="151" y="37"/>
                    </a:lnTo>
                    <a:lnTo>
                      <a:pt x="44" y="37"/>
                    </a:lnTo>
                    <a:close/>
                    <a:moveTo>
                      <a:pt x="311" y="33"/>
                    </a:moveTo>
                    <a:lnTo>
                      <a:pt x="307" y="34"/>
                    </a:lnTo>
                    <a:lnTo>
                      <a:pt x="303" y="35"/>
                    </a:lnTo>
                    <a:lnTo>
                      <a:pt x="300" y="38"/>
                    </a:lnTo>
                    <a:lnTo>
                      <a:pt x="298" y="40"/>
                    </a:lnTo>
                    <a:lnTo>
                      <a:pt x="296" y="44"/>
                    </a:lnTo>
                    <a:lnTo>
                      <a:pt x="296" y="48"/>
                    </a:lnTo>
                    <a:lnTo>
                      <a:pt x="296" y="52"/>
                    </a:lnTo>
                    <a:lnTo>
                      <a:pt x="298" y="55"/>
                    </a:lnTo>
                    <a:lnTo>
                      <a:pt x="300" y="58"/>
                    </a:lnTo>
                    <a:lnTo>
                      <a:pt x="303" y="60"/>
                    </a:lnTo>
                    <a:lnTo>
                      <a:pt x="307" y="62"/>
                    </a:lnTo>
                    <a:lnTo>
                      <a:pt x="311" y="62"/>
                    </a:lnTo>
                    <a:lnTo>
                      <a:pt x="314" y="62"/>
                    </a:lnTo>
                    <a:lnTo>
                      <a:pt x="318" y="60"/>
                    </a:lnTo>
                    <a:lnTo>
                      <a:pt x="321" y="58"/>
                    </a:lnTo>
                    <a:lnTo>
                      <a:pt x="323" y="55"/>
                    </a:lnTo>
                    <a:lnTo>
                      <a:pt x="325" y="52"/>
                    </a:lnTo>
                    <a:lnTo>
                      <a:pt x="325" y="48"/>
                    </a:lnTo>
                    <a:lnTo>
                      <a:pt x="325" y="44"/>
                    </a:lnTo>
                    <a:lnTo>
                      <a:pt x="323" y="40"/>
                    </a:lnTo>
                    <a:lnTo>
                      <a:pt x="321" y="38"/>
                    </a:lnTo>
                    <a:lnTo>
                      <a:pt x="318" y="35"/>
                    </a:lnTo>
                    <a:lnTo>
                      <a:pt x="314" y="34"/>
                    </a:lnTo>
                    <a:lnTo>
                      <a:pt x="311" y="33"/>
                    </a:lnTo>
                    <a:close/>
                    <a:moveTo>
                      <a:pt x="16" y="0"/>
                    </a:moveTo>
                    <a:lnTo>
                      <a:pt x="342" y="0"/>
                    </a:lnTo>
                    <a:lnTo>
                      <a:pt x="347" y="0"/>
                    </a:lnTo>
                    <a:lnTo>
                      <a:pt x="350" y="2"/>
                    </a:lnTo>
                    <a:lnTo>
                      <a:pt x="354" y="4"/>
                    </a:lnTo>
                    <a:lnTo>
                      <a:pt x="356" y="8"/>
                    </a:lnTo>
                    <a:lnTo>
                      <a:pt x="358" y="11"/>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1"/>
                    </a:lnTo>
                    <a:lnTo>
                      <a:pt x="2" y="8"/>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1" name="Freeform 61">
                <a:extLst>
                  <a:ext uri="{FF2B5EF4-FFF2-40B4-BE49-F238E27FC236}">
                    <a16:creationId xmlns:a16="http://schemas.microsoft.com/office/drawing/2014/main" id="{958A7ADB-69FF-27FF-624B-DBAC8A5D83C8}"/>
                  </a:ext>
                </a:extLst>
              </p:cNvPr>
              <p:cNvSpPr>
                <a:spLocks noEditPoints="1"/>
              </p:cNvSpPr>
              <p:nvPr/>
            </p:nvSpPr>
            <p:spPr bwMode="auto">
              <a:xfrm>
                <a:off x="9307402" y="3639828"/>
                <a:ext cx="600802" cy="145767"/>
              </a:xfrm>
              <a:custGeom>
                <a:avLst/>
                <a:gdLst>
                  <a:gd name="T0" fmla="*/ 41 w 358"/>
                  <a:gd name="T1" fmla="*/ 39 h 96"/>
                  <a:gd name="T2" fmla="*/ 36 w 358"/>
                  <a:gd name="T3" fmla="*/ 42 h 96"/>
                  <a:gd name="T4" fmla="*/ 34 w 358"/>
                  <a:gd name="T5" fmla="*/ 48 h 96"/>
                  <a:gd name="T6" fmla="*/ 36 w 358"/>
                  <a:gd name="T7" fmla="*/ 55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9 h 96"/>
                  <a:gd name="T68" fmla="*/ 0 w 358"/>
                  <a:gd name="T69" fmla="*/ 81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9"/>
                    </a:lnTo>
                    <a:lnTo>
                      <a:pt x="38" y="40"/>
                    </a:lnTo>
                    <a:lnTo>
                      <a:pt x="36" y="42"/>
                    </a:lnTo>
                    <a:lnTo>
                      <a:pt x="34" y="45"/>
                    </a:lnTo>
                    <a:lnTo>
                      <a:pt x="34" y="48"/>
                    </a:lnTo>
                    <a:lnTo>
                      <a:pt x="34" y="52"/>
                    </a:lnTo>
                    <a:lnTo>
                      <a:pt x="36" y="55"/>
                    </a:lnTo>
                    <a:lnTo>
                      <a:pt x="38" y="57"/>
                    </a:lnTo>
                    <a:lnTo>
                      <a:pt x="41" y="58"/>
                    </a:lnTo>
                    <a:lnTo>
                      <a:pt x="44" y="59"/>
                    </a:lnTo>
                    <a:lnTo>
                      <a:pt x="151" y="59"/>
                    </a:lnTo>
                    <a:lnTo>
                      <a:pt x="154" y="58"/>
                    </a:lnTo>
                    <a:lnTo>
                      <a:pt x="157" y="57"/>
                    </a:lnTo>
                    <a:lnTo>
                      <a:pt x="159" y="55"/>
                    </a:lnTo>
                    <a:lnTo>
                      <a:pt x="161" y="52"/>
                    </a:lnTo>
                    <a:lnTo>
                      <a:pt x="161" y="48"/>
                    </a:lnTo>
                    <a:lnTo>
                      <a:pt x="161" y="45"/>
                    </a:lnTo>
                    <a:lnTo>
                      <a:pt x="159" y="42"/>
                    </a:lnTo>
                    <a:lnTo>
                      <a:pt x="157" y="40"/>
                    </a:lnTo>
                    <a:lnTo>
                      <a:pt x="154" y="39"/>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9"/>
                    </a:lnTo>
                    <a:lnTo>
                      <a:pt x="303" y="61"/>
                    </a:lnTo>
                    <a:lnTo>
                      <a:pt x="307" y="62"/>
                    </a:lnTo>
                    <a:lnTo>
                      <a:pt x="311" y="63"/>
                    </a:lnTo>
                    <a:lnTo>
                      <a:pt x="314" y="62"/>
                    </a:lnTo>
                    <a:lnTo>
                      <a:pt x="318" y="61"/>
                    </a:lnTo>
                    <a:lnTo>
                      <a:pt x="321" y="59"/>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1"/>
                    </a:lnTo>
                    <a:lnTo>
                      <a:pt x="358" y="85"/>
                    </a:lnTo>
                    <a:lnTo>
                      <a:pt x="356" y="89"/>
                    </a:lnTo>
                    <a:lnTo>
                      <a:pt x="354" y="92"/>
                    </a:lnTo>
                    <a:lnTo>
                      <a:pt x="350" y="94"/>
                    </a:lnTo>
                    <a:lnTo>
                      <a:pt x="347" y="96"/>
                    </a:lnTo>
                    <a:lnTo>
                      <a:pt x="342" y="96"/>
                    </a:lnTo>
                    <a:lnTo>
                      <a:pt x="16" y="96"/>
                    </a:lnTo>
                    <a:lnTo>
                      <a:pt x="11" y="96"/>
                    </a:lnTo>
                    <a:lnTo>
                      <a:pt x="8" y="94"/>
                    </a:lnTo>
                    <a:lnTo>
                      <a:pt x="4" y="92"/>
                    </a:lnTo>
                    <a:lnTo>
                      <a:pt x="2" y="89"/>
                    </a:lnTo>
                    <a:lnTo>
                      <a:pt x="0" y="85"/>
                    </a:lnTo>
                    <a:lnTo>
                      <a:pt x="0" y="81"/>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2" name="Freeform 82">
                <a:extLst>
                  <a:ext uri="{FF2B5EF4-FFF2-40B4-BE49-F238E27FC236}">
                    <a16:creationId xmlns:a16="http://schemas.microsoft.com/office/drawing/2014/main" id="{445DEFA7-EE3D-C002-F3D0-222FE779262B}"/>
                  </a:ext>
                </a:extLst>
              </p:cNvPr>
              <p:cNvSpPr>
                <a:spLocks noEditPoints="1"/>
              </p:cNvSpPr>
              <p:nvPr/>
            </p:nvSpPr>
            <p:spPr bwMode="auto">
              <a:xfrm>
                <a:off x="9307402" y="3822036"/>
                <a:ext cx="600802" cy="143163"/>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5 h 96"/>
                  <a:gd name="T18" fmla="*/ 157 w 358"/>
                  <a:gd name="T19" fmla="*/ 40 h 96"/>
                  <a:gd name="T20" fmla="*/ 151 w 358"/>
                  <a:gd name="T21" fmla="*/ 37 h 96"/>
                  <a:gd name="T22" fmla="*/ 311 w 358"/>
                  <a:gd name="T23" fmla="*/ 33 h 96"/>
                  <a:gd name="T24" fmla="*/ 303 w 358"/>
                  <a:gd name="T25" fmla="*/ 35 h 96"/>
                  <a:gd name="T26" fmla="*/ 298 w 358"/>
                  <a:gd name="T27" fmla="*/ 41 h 96"/>
                  <a:gd name="T28" fmla="*/ 296 w 358"/>
                  <a:gd name="T29" fmla="*/ 48 h 96"/>
                  <a:gd name="T30" fmla="*/ 298 w 358"/>
                  <a:gd name="T31" fmla="*/ 55 h 96"/>
                  <a:gd name="T32" fmla="*/ 303 w 358"/>
                  <a:gd name="T33" fmla="*/ 60 h 96"/>
                  <a:gd name="T34" fmla="*/ 311 w 358"/>
                  <a:gd name="T35" fmla="*/ 63 h 96"/>
                  <a:gd name="T36" fmla="*/ 318 w 358"/>
                  <a:gd name="T37" fmla="*/ 60 h 96"/>
                  <a:gd name="T38" fmla="*/ 323 w 358"/>
                  <a:gd name="T39" fmla="*/ 55 h 96"/>
                  <a:gd name="T40" fmla="*/ 325 w 358"/>
                  <a:gd name="T41" fmla="*/ 48 h 96"/>
                  <a:gd name="T42" fmla="*/ 323 w 358"/>
                  <a:gd name="T43" fmla="*/ 41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40"/>
                    </a:lnTo>
                    <a:lnTo>
                      <a:pt x="36" y="42"/>
                    </a:lnTo>
                    <a:lnTo>
                      <a:pt x="34" y="45"/>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5"/>
                    </a:lnTo>
                    <a:lnTo>
                      <a:pt x="159" y="42"/>
                    </a:lnTo>
                    <a:lnTo>
                      <a:pt x="157" y="40"/>
                    </a:lnTo>
                    <a:lnTo>
                      <a:pt x="154" y="38"/>
                    </a:lnTo>
                    <a:lnTo>
                      <a:pt x="151" y="37"/>
                    </a:lnTo>
                    <a:lnTo>
                      <a:pt x="44" y="37"/>
                    </a:lnTo>
                    <a:close/>
                    <a:moveTo>
                      <a:pt x="311" y="33"/>
                    </a:moveTo>
                    <a:lnTo>
                      <a:pt x="307" y="34"/>
                    </a:lnTo>
                    <a:lnTo>
                      <a:pt x="303" y="35"/>
                    </a:lnTo>
                    <a:lnTo>
                      <a:pt x="300" y="38"/>
                    </a:lnTo>
                    <a:lnTo>
                      <a:pt x="298" y="41"/>
                    </a:lnTo>
                    <a:lnTo>
                      <a:pt x="296" y="44"/>
                    </a:lnTo>
                    <a:lnTo>
                      <a:pt x="296" y="48"/>
                    </a:lnTo>
                    <a:lnTo>
                      <a:pt x="296" y="52"/>
                    </a:lnTo>
                    <a:lnTo>
                      <a:pt x="298" y="55"/>
                    </a:lnTo>
                    <a:lnTo>
                      <a:pt x="300" y="58"/>
                    </a:lnTo>
                    <a:lnTo>
                      <a:pt x="303" y="60"/>
                    </a:lnTo>
                    <a:lnTo>
                      <a:pt x="307" y="62"/>
                    </a:lnTo>
                    <a:lnTo>
                      <a:pt x="311" y="63"/>
                    </a:lnTo>
                    <a:lnTo>
                      <a:pt x="314" y="62"/>
                    </a:lnTo>
                    <a:lnTo>
                      <a:pt x="318" y="60"/>
                    </a:lnTo>
                    <a:lnTo>
                      <a:pt x="321" y="58"/>
                    </a:lnTo>
                    <a:lnTo>
                      <a:pt x="323" y="55"/>
                    </a:lnTo>
                    <a:lnTo>
                      <a:pt x="325" y="52"/>
                    </a:lnTo>
                    <a:lnTo>
                      <a:pt x="325" y="48"/>
                    </a:lnTo>
                    <a:lnTo>
                      <a:pt x="325" y="44"/>
                    </a:lnTo>
                    <a:lnTo>
                      <a:pt x="323" y="41"/>
                    </a:lnTo>
                    <a:lnTo>
                      <a:pt x="321" y="38"/>
                    </a:lnTo>
                    <a:lnTo>
                      <a:pt x="318" y="35"/>
                    </a:lnTo>
                    <a:lnTo>
                      <a:pt x="314" y="34"/>
                    </a:lnTo>
                    <a:lnTo>
                      <a:pt x="311" y="33"/>
                    </a:lnTo>
                    <a:close/>
                    <a:moveTo>
                      <a:pt x="16" y="0"/>
                    </a:moveTo>
                    <a:lnTo>
                      <a:pt x="342" y="0"/>
                    </a:lnTo>
                    <a:lnTo>
                      <a:pt x="347" y="1"/>
                    </a:lnTo>
                    <a:lnTo>
                      <a:pt x="350" y="2"/>
                    </a:lnTo>
                    <a:lnTo>
                      <a:pt x="354" y="5"/>
                    </a:lnTo>
                    <a:lnTo>
                      <a:pt x="356" y="8"/>
                    </a:lnTo>
                    <a:lnTo>
                      <a:pt x="358" y="12"/>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3" name="Freeform 83">
                <a:extLst>
                  <a:ext uri="{FF2B5EF4-FFF2-40B4-BE49-F238E27FC236}">
                    <a16:creationId xmlns:a16="http://schemas.microsoft.com/office/drawing/2014/main" id="{B34FCC76-3B67-F259-45F4-D6B47127CB97}"/>
                  </a:ext>
                </a:extLst>
              </p:cNvPr>
              <p:cNvSpPr>
                <a:spLocks noEditPoints="1"/>
              </p:cNvSpPr>
              <p:nvPr/>
            </p:nvSpPr>
            <p:spPr bwMode="auto">
              <a:xfrm>
                <a:off x="9307402" y="4004245"/>
                <a:ext cx="600802" cy="143163"/>
              </a:xfrm>
              <a:custGeom>
                <a:avLst/>
                <a:gdLst>
                  <a:gd name="T0" fmla="*/ 41 w 358"/>
                  <a:gd name="T1" fmla="*/ 38 h 95"/>
                  <a:gd name="T2" fmla="*/ 36 w 358"/>
                  <a:gd name="T3" fmla="*/ 41 h 95"/>
                  <a:gd name="T4" fmla="*/ 34 w 358"/>
                  <a:gd name="T5" fmla="*/ 48 h 95"/>
                  <a:gd name="T6" fmla="*/ 36 w 358"/>
                  <a:gd name="T7" fmla="*/ 54 h 95"/>
                  <a:gd name="T8" fmla="*/ 41 w 358"/>
                  <a:gd name="T9" fmla="*/ 58 h 95"/>
                  <a:gd name="T10" fmla="*/ 151 w 358"/>
                  <a:gd name="T11" fmla="*/ 58 h 95"/>
                  <a:gd name="T12" fmla="*/ 157 w 358"/>
                  <a:gd name="T13" fmla="*/ 56 h 95"/>
                  <a:gd name="T14" fmla="*/ 161 w 358"/>
                  <a:gd name="T15" fmla="*/ 51 h 95"/>
                  <a:gd name="T16" fmla="*/ 161 w 358"/>
                  <a:gd name="T17" fmla="*/ 44 h 95"/>
                  <a:gd name="T18" fmla="*/ 157 w 358"/>
                  <a:gd name="T19" fmla="*/ 39 h 95"/>
                  <a:gd name="T20" fmla="*/ 151 w 358"/>
                  <a:gd name="T21" fmla="*/ 37 h 95"/>
                  <a:gd name="T22" fmla="*/ 311 w 358"/>
                  <a:gd name="T23" fmla="*/ 33 h 95"/>
                  <a:gd name="T24" fmla="*/ 303 w 358"/>
                  <a:gd name="T25" fmla="*/ 35 h 95"/>
                  <a:gd name="T26" fmla="*/ 298 w 358"/>
                  <a:gd name="T27" fmla="*/ 40 h 95"/>
                  <a:gd name="T28" fmla="*/ 296 w 358"/>
                  <a:gd name="T29" fmla="*/ 48 h 95"/>
                  <a:gd name="T30" fmla="*/ 298 w 358"/>
                  <a:gd name="T31" fmla="*/ 55 h 95"/>
                  <a:gd name="T32" fmla="*/ 303 w 358"/>
                  <a:gd name="T33" fmla="*/ 60 h 95"/>
                  <a:gd name="T34" fmla="*/ 311 w 358"/>
                  <a:gd name="T35" fmla="*/ 62 h 95"/>
                  <a:gd name="T36" fmla="*/ 318 w 358"/>
                  <a:gd name="T37" fmla="*/ 60 h 95"/>
                  <a:gd name="T38" fmla="*/ 323 w 358"/>
                  <a:gd name="T39" fmla="*/ 55 h 95"/>
                  <a:gd name="T40" fmla="*/ 325 w 358"/>
                  <a:gd name="T41" fmla="*/ 48 h 95"/>
                  <a:gd name="T42" fmla="*/ 323 w 358"/>
                  <a:gd name="T43" fmla="*/ 40 h 95"/>
                  <a:gd name="T44" fmla="*/ 318 w 358"/>
                  <a:gd name="T45" fmla="*/ 35 h 95"/>
                  <a:gd name="T46" fmla="*/ 311 w 358"/>
                  <a:gd name="T47" fmla="*/ 33 h 95"/>
                  <a:gd name="T48" fmla="*/ 342 w 358"/>
                  <a:gd name="T49" fmla="*/ 0 h 95"/>
                  <a:gd name="T50" fmla="*/ 350 w 358"/>
                  <a:gd name="T51" fmla="*/ 2 h 95"/>
                  <a:gd name="T52" fmla="*/ 356 w 358"/>
                  <a:gd name="T53" fmla="*/ 7 h 95"/>
                  <a:gd name="T54" fmla="*/ 358 w 358"/>
                  <a:gd name="T55" fmla="*/ 15 h 95"/>
                  <a:gd name="T56" fmla="*/ 358 w 358"/>
                  <a:gd name="T57" fmla="*/ 84 h 95"/>
                  <a:gd name="T58" fmla="*/ 354 w 358"/>
                  <a:gd name="T59" fmla="*/ 91 h 95"/>
                  <a:gd name="T60" fmla="*/ 347 w 358"/>
                  <a:gd name="T61" fmla="*/ 95 h 95"/>
                  <a:gd name="T62" fmla="*/ 16 w 358"/>
                  <a:gd name="T63" fmla="*/ 95 h 95"/>
                  <a:gd name="T64" fmla="*/ 8 w 358"/>
                  <a:gd name="T65" fmla="*/ 93 h 95"/>
                  <a:gd name="T66" fmla="*/ 2 w 358"/>
                  <a:gd name="T67" fmla="*/ 88 h 95"/>
                  <a:gd name="T68" fmla="*/ 0 w 358"/>
                  <a:gd name="T69" fmla="*/ 80 h 95"/>
                  <a:gd name="T70" fmla="*/ 0 w 358"/>
                  <a:gd name="T71" fmla="*/ 11 h 95"/>
                  <a:gd name="T72" fmla="*/ 4 w 358"/>
                  <a:gd name="T73" fmla="*/ 4 h 95"/>
                  <a:gd name="T74" fmla="*/ 11 w 358"/>
                  <a:gd name="T7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5">
                    <a:moveTo>
                      <a:pt x="44" y="37"/>
                    </a:moveTo>
                    <a:lnTo>
                      <a:pt x="41" y="38"/>
                    </a:lnTo>
                    <a:lnTo>
                      <a:pt x="38" y="39"/>
                    </a:lnTo>
                    <a:lnTo>
                      <a:pt x="36" y="41"/>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1"/>
                    </a:lnTo>
                    <a:lnTo>
                      <a:pt x="157" y="39"/>
                    </a:lnTo>
                    <a:lnTo>
                      <a:pt x="154" y="38"/>
                    </a:lnTo>
                    <a:lnTo>
                      <a:pt x="151" y="37"/>
                    </a:lnTo>
                    <a:lnTo>
                      <a:pt x="44" y="37"/>
                    </a:lnTo>
                    <a:close/>
                    <a:moveTo>
                      <a:pt x="311" y="33"/>
                    </a:moveTo>
                    <a:lnTo>
                      <a:pt x="307" y="33"/>
                    </a:lnTo>
                    <a:lnTo>
                      <a:pt x="303" y="35"/>
                    </a:lnTo>
                    <a:lnTo>
                      <a:pt x="300" y="37"/>
                    </a:lnTo>
                    <a:lnTo>
                      <a:pt x="298" y="40"/>
                    </a:lnTo>
                    <a:lnTo>
                      <a:pt x="296" y="44"/>
                    </a:lnTo>
                    <a:lnTo>
                      <a:pt x="296" y="48"/>
                    </a:lnTo>
                    <a:lnTo>
                      <a:pt x="296" y="51"/>
                    </a:lnTo>
                    <a:lnTo>
                      <a:pt x="298" y="55"/>
                    </a:lnTo>
                    <a:lnTo>
                      <a:pt x="300" y="58"/>
                    </a:lnTo>
                    <a:lnTo>
                      <a:pt x="303" y="60"/>
                    </a:lnTo>
                    <a:lnTo>
                      <a:pt x="307" y="62"/>
                    </a:lnTo>
                    <a:lnTo>
                      <a:pt x="311" y="62"/>
                    </a:lnTo>
                    <a:lnTo>
                      <a:pt x="314" y="62"/>
                    </a:lnTo>
                    <a:lnTo>
                      <a:pt x="318" y="60"/>
                    </a:lnTo>
                    <a:lnTo>
                      <a:pt x="321" y="58"/>
                    </a:lnTo>
                    <a:lnTo>
                      <a:pt x="323" y="55"/>
                    </a:lnTo>
                    <a:lnTo>
                      <a:pt x="325" y="51"/>
                    </a:lnTo>
                    <a:lnTo>
                      <a:pt x="325" y="48"/>
                    </a:lnTo>
                    <a:lnTo>
                      <a:pt x="325" y="44"/>
                    </a:lnTo>
                    <a:lnTo>
                      <a:pt x="323" y="40"/>
                    </a:lnTo>
                    <a:lnTo>
                      <a:pt x="321" y="37"/>
                    </a:lnTo>
                    <a:lnTo>
                      <a:pt x="318" y="35"/>
                    </a:lnTo>
                    <a:lnTo>
                      <a:pt x="314" y="33"/>
                    </a:lnTo>
                    <a:lnTo>
                      <a:pt x="311" y="33"/>
                    </a:lnTo>
                    <a:close/>
                    <a:moveTo>
                      <a:pt x="16" y="0"/>
                    </a:moveTo>
                    <a:lnTo>
                      <a:pt x="342" y="0"/>
                    </a:lnTo>
                    <a:lnTo>
                      <a:pt x="347" y="0"/>
                    </a:lnTo>
                    <a:lnTo>
                      <a:pt x="350" y="2"/>
                    </a:lnTo>
                    <a:lnTo>
                      <a:pt x="354" y="4"/>
                    </a:lnTo>
                    <a:lnTo>
                      <a:pt x="356" y="7"/>
                    </a:lnTo>
                    <a:lnTo>
                      <a:pt x="358" y="11"/>
                    </a:lnTo>
                    <a:lnTo>
                      <a:pt x="358" y="15"/>
                    </a:lnTo>
                    <a:lnTo>
                      <a:pt x="358" y="80"/>
                    </a:lnTo>
                    <a:lnTo>
                      <a:pt x="358" y="84"/>
                    </a:lnTo>
                    <a:lnTo>
                      <a:pt x="356" y="88"/>
                    </a:lnTo>
                    <a:lnTo>
                      <a:pt x="354" y="91"/>
                    </a:lnTo>
                    <a:lnTo>
                      <a:pt x="350" y="93"/>
                    </a:lnTo>
                    <a:lnTo>
                      <a:pt x="347" y="95"/>
                    </a:lnTo>
                    <a:lnTo>
                      <a:pt x="342" y="95"/>
                    </a:lnTo>
                    <a:lnTo>
                      <a:pt x="16" y="95"/>
                    </a:lnTo>
                    <a:lnTo>
                      <a:pt x="11" y="95"/>
                    </a:lnTo>
                    <a:lnTo>
                      <a:pt x="8" y="93"/>
                    </a:lnTo>
                    <a:lnTo>
                      <a:pt x="4" y="91"/>
                    </a:lnTo>
                    <a:lnTo>
                      <a:pt x="2" y="88"/>
                    </a:lnTo>
                    <a:lnTo>
                      <a:pt x="0" y="84"/>
                    </a:lnTo>
                    <a:lnTo>
                      <a:pt x="0" y="80"/>
                    </a:lnTo>
                    <a:lnTo>
                      <a:pt x="0" y="15"/>
                    </a:lnTo>
                    <a:lnTo>
                      <a:pt x="0" y="11"/>
                    </a:lnTo>
                    <a:lnTo>
                      <a:pt x="2" y="7"/>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4" name="Freeform 84">
                <a:extLst>
                  <a:ext uri="{FF2B5EF4-FFF2-40B4-BE49-F238E27FC236}">
                    <a16:creationId xmlns:a16="http://schemas.microsoft.com/office/drawing/2014/main" id="{9BB32359-4C8D-8DA3-9823-F8B213BA1850}"/>
                  </a:ext>
                </a:extLst>
              </p:cNvPr>
              <p:cNvSpPr>
                <a:spLocks/>
              </p:cNvSpPr>
              <p:nvPr/>
            </p:nvSpPr>
            <p:spPr bwMode="auto">
              <a:xfrm>
                <a:off x="9203367" y="3285823"/>
                <a:ext cx="814074" cy="1012558"/>
              </a:xfrm>
              <a:custGeom>
                <a:avLst/>
                <a:gdLst>
                  <a:gd name="T0" fmla="*/ 36 w 487"/>
                  <a:gd name="T1" fmla="*/ 560 h 673"/>
                  <a:gd name="T2" fmla="*/ 38 w 487"/>
                  <a:gd name="T3" fmla="*/ 573 h 673"/>
                  <a:gd name="T4" fmla="*/ 45 w 487"/>
                  <a:gd name="T5" fmla="*/ 585 h 673"/>
                  <a:gd name="T6" fmla="*/ 56 w 487"/>
                  <a:gd name="T7" fmla="*/ 594 h 673"/>
                  <a:gd name="T8" fmla="*/ 69 w 487"/>
                  <a:gd name="T9" fmla="*/ 598 h 673"/>
                  <a:gd name="T10" fmla="*/ 411 w 487"/>
                  <a:gd name="T11" fmla="*/ 599 h 673"/>
                  <a:gd name="T12" fmla="*/ 425 w 487"/>
                  <a:gd name="T13" fmla="*/ 597 h 673"/>
                  <a:gd name="T14" fmla="*/ 437 w 487"/>
                  <a:gd name="T15" fmla="*/ 590 h 673"/>
                  <a:gd name="T16" fmla="*/ 446 w 487"/>
                  <a:gd name="T17" fmla="*/ 579 h 673"/>
                  <a:gd name="T18" fmla="*/ 451 w 487"/>
                  <a:gd name="T19" fmla="*/ 567 h 673"/>
                  <a:gd name="T20" fmla="*/ 451 w 487"/>
                  <a:gd name="T21" fmla="*/ 0 h 673"/>
                  <a:gd name="T22" fmla="*/ 464 w 487"/>
                  <a:gd name="T23" fmla="*/ 8 h 673"/>
                  <a:gd name="T24" fmla="*/ 475 w 487"/>
                  <a:gd name="T25" fmla="*/ 20 h 673"/>
                  <a:gd name="T26" fmla="*/ 482 w 487"/>
                  <a:gd name="T27" fmla="*/ 33 h 673"/>
                  <a:gd name="T28" fmla="*/ 487 w 487"/>
                  <a:gd name="T29" fmla="*/ 48 h 673"/>
                  <a:gd name="T30" fmla="*/ 487 w 487"/>
                  <a:gd name="T31" fmla="*/ 573 h 673"/>
                  <a:gd name="T32" fmla="*/ 485 w 487"/>
                  <a:gd name="T33" fmla="*/ 590 h 673"/>
                  <a:gd name="T34" fmla="*/ 478 w 487"/>
                  <a:gd name="T35" fmla="*/ 605 h 673"/>
                  <a:gd name="T36" fmla="*/ 468 w 487"/>
                  <a:gd name="T37" fmla="*/ 618 h 673"/>
                  <a:gd name="T38" fmla="*/ 455 w 487"/>
                  <a:gd name="T39" fmla="*/ 627 h 673"/>
                  <a:gd name="T40" fmla="*/ 439 w 487"/>
                  <a:gd name="T41" fmla="*/ 634 h 673"/>
                  <a:gd name="T42" fmla="*/ 431 w 487"/>
                  <a:gd name="T43" fmla="*/ 649 h 673"/>
                  <a:gd name="T44" fmla="*/ 428 w 487"/>
                  <a:gd name="T45" fmla="*/ 660 h 673"/>
                  <a:gd name="T46" fmla="*/ 422 w 487"/>
                  <a:gd name="T47" fmla="*/ 668 h 673"/>
                  <a:gd name="T48" fmla="*/ 412 w 487"/>
                  <a:gd name="T49" fmla="*/ 672 h 673"/>
                  <a:gd name="T50" fmla="*/ 401 w 487"/>
                  <a:gd name="T51" fmla="*/ 672 h 673"/>
                  <a:gd name="T52" fmla="*/ 392 w 487"/>
                  <a:gd name="T53" fmla="*/ 668 h 673"/>
                  <a:gd name="T54" fmla="*/ 386 w 487"/>
                  <a:gd name="T55" fmla="*/ 660 h 673"/>
                  <a:gd name="T56" fmla="*/ 383 w 487"/>
                  <a:gd name="T57" fmla="*/ 649 h 673"/>
                  <a:gd name="T58" fmla="*/ 104 w 487"/>
                  <a:gd name="T59" fmla="*/ 636 h 673"/>
                  <a:gd name="T60" fmla="*/ 103 w 487"/>
                  <a:gd name="T61" fmla="*/ 655 h 673"/>
                  <a:gd name="T62" fmla="*/ 99 w 487"/>
                  <a:gd name="T63" fmla="*/ 664 h 673"/>
                  <a:gd name="T64" fmla="*/ 91 w 487"/>
                  <a:gd name="T65" fmla="*/ 671 h 673"/>
                  <a:gd name="T66" fmla="*/ 80 w 487"/>
                  <a:gd name="T67" fmla="*/ 673 h 673"/>
                  <a:gd name="T68" fmla="*/ 70 w 487"/>
                  <a:gd name="T69" fmla="*/ 671 h 673"/>
                  <a:gd name="T70" fmla="*/ 62 w 487"/>
                  <a:gd name="T71" fmla="*/ 664 h 673"/>
                  <a:gd name="T72" fmla="*/ 57 w 487"/>
                  <a:gd name="T73" fmla="*/ 655 h 673"/>
                  <a:gd name="T74" fmla="*/ 56 w 487"/>
                  <a:gd name="T75" fmla="*/ 635 h 673"/>
                  <a:gd name="T76" fmla="*/ 40 w 487"/>
                  <a:gd name="T77" fmla="*/ 631 h 673"/>
                  <a:gd name="T78" fmla="*/ 25 w 487"/>
                  <a:gd name="T79" fmla="*/ 623 h 673"/>
                  <a:gd name="T80" fmla="*/ 14 w 487"/>
                  <a:gd name="T81" fmla="*/ 612 h 673"/>
                  <a:gd name="T82" fmla="*/ 5 w 487"/>
                  <a:gd name="T83" fmla="*/ 597 h 673"/>
                  <a:gd name="T84" fmla="*/ 1 w 487"/>
                  <a:gd name="T85" fmla="*/ 581 h 673"/>
                  <a:gd name="T86" fmla="*/ 0 w 487"/>
                  <a:gd name="T87" fmla="*/ 57 h 673"/>
                  <a:gd name="T88" fmla="*/ 2 w 487"/>
                  <a:gd name="T89" fmla="*/ 41 h 673"/>
                  <a:gd name="T90" fmla="*/ 8 w 487"/>
                  <a:gd name="T91" fmla="*/ 26 h 673"/>
                  <a:gd name="T92" fmla="*/ 17 w 487"/>
                  <a:gd name="T93" fmla="*/ 14 h 673"/>
                  <a:gd name="T94" fmla="*/ 29 w 487"/>
                  <a:gd name="T95" fmla="*/ 4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7" h="673">
                    <a:moveTo>
                      <a:pt x="36" y="0"/>
                    </a:moveTo>
                    <a:lnTo>
                      <a:pt x="36" y="560"/>
                    </a:lnTo>
                    <a:lnTo>
                      <a:pt x="37" y="567"/>
                    </a:lnTo>
                    <a:lnTo>
                      <a:pt x="38" y="573"/>
                    </a:lnTo>
                    <a:lnTo>
                      <a:pt x="41" y="579"/>
                    </a:lnTo>
                    <a:lnTo>
                      <a:pt x="45" y="585"/>
                    </a:lnTo>
                    <a:lnTo>
                      <a:pt x="50" y="590"/>
                    </a:lnTo>
                    <a:lnTo>
                      <a:pt x="56" y="594"/>
                    </a:lnTo>
                    <a:lnTo>
                      <a:pt x="62" y="597"/>
                    </a:lnTo>
                    <a:lnTo>
                      <a:pt x="69" y="598"/>
                    </a:lnTo>
                    <a:lnTo>
                      <a:pt x="76" y="599"/>
                    </a:lnTo>
                    <a:lnTo>
                      <a:pt x="411" y="599"/>
                    </a:lnTo>
                    <a:lnTo>
                      <a:pt x="419" y="598"/>
                    </a:lnTo>
                    <a:lnTo>
                      <a:pt x="425" y="597"/>
                    </a:lnTo>
                    <a:lnTo>
                      <a:pt x="431" y="594"/>
                    </a:lnTo>
                    <a:lnTo>
                      <a:pt x="437" y="590"/>
                    </a:lnTo>
                    <a:lnTo>
                      <a:pt x="442" y="585"/>
                    </a:lnTo>
                    <a:lnTo>
                      <a:pt x="446" y="579"/>
                    </a:lnTo>
                    <a:lnTo>
                      <a:pt x="449" y="573"/>
                    </a:lnTo>
                    <a:lnTo>
                      <a:pt x="451" y="567"/>
                    </a:lnTo>
                    <a:lnTo>
                      <a:pt x="451" y="560"/>
                    </a:lnTo>
                    <a:lnTo>
                      <a:pt x="451" y="0"/>
                    </a:lnTo>
                    <a:lnTo>
                      <a:pt x="458" y="4"/>
                    </a:lnTo>
                    <a:lnTo>
                      <a:pt x="464" y="8"/>
                    </a:lnTo>
                    <a:lnTo>
                      <a:pt x="470" y="14"/>
                    </a:lnTo>
                    <a:lnTo>
                      <a:pt x="475" y="20"/>
                    </a:lnTo>
                    <a:lnTo>
                      <a:pt x="479" y="26"/>
                    </a:lnTo>
                    <a:lnTo>
                      <a:pt x="482" y="33"/>
                    </a:lnTo>
                    <a:lnTo>
                      <a:pt x="485" y="41"/>
                    </a:lnTo>
                    <a:lnTo>
                      <a:pt x="487" y="48"/>
                    </a:lnTo>
                    <a:lnTo>
                      <a:pt x="487" y="57"/>
                    </a:lnTo>
                    <a:lnTo>
                      <a:pt x="487" y="573"/>
                    </a:lnTo>
                    <a:lnTo>
                      <a:pt x="487" y="581"/>
                    </a:lnTo>
                    <a:lnTo>
                      <a:pt x="485" y="590"/>
                    </a:lnTo>
                    <a:lnTo>
                      <a:pt x="482" y="597"/>
                    </a:lnTo>
                    <a:lnTo>
                      <a:pt x="478" y="605"/>
                    </a:lnTo>
                    <a:lnTo>
                      <a:pt x="474" y="612"/>
                    </a:lnTo>
                    <a:lnTo>
                      <a:pt x="468" y="618"/>
                    </a:lnTo>
                    <a:lnTo>
                      <a:pt x="462" y="623"/>
                    </a:lnTo>
                    <a:lnTo>
                      <a:pt x="455" y="627"/>
                    </a:lnTo>
                    <a:lnTo>
                      <a:pt x="447" y="631"/>
                    </a:lnTo>
                    <a:lnTo>
                      <a:pt x="439" y="634"/>
                    </a:lnTo>
                    <a:lnTo>
                      <a:pt x="431" y="635"/>
                    </a:lnTo>
                    <a:lnTo>
                      <a:pt x="431" y="649"/>
                    </a:lnTo>
                    <a:lnTo>
                      <a:pt x="430" y="655"/>
                    </a:lnTo>
                    <a:lnTo>
                      <a:pt x="428" y="660"/>
                    </a:lnTo>
                    <a:lnTo>
                      <a:pt x="426" y="664"/>
                    </a:lnTo>
                    <a:lnTo>
                      <a:pt x="422" y="668"/>
                    </a:lnTo>
                    <a:lnTo>
                      <a:pt x="418" y="671"/>
                    </a:lnTo>
                    <a:lnTo>
                      <a:pt x="412" y="672"/>
                    </a:lnTo>
                    <a:lnTo>
                      <a:pt x="407" y="673"/>
                    </a:lnTo>
                    <a:lnTo>
                      <a:pt x="401" y="672"/>
                    </a:lnTo>
                    <a:lnTo>
                      <a:pt x="396" y="671"/>
                    </a:lnTo>
                    <a:lnTo>
                      <a:pt x="392" y="668"/>
                    </a:lnTo>
                    <a:lnTo>
                      <a:pt x="388" y="664"/>
                    </a:lnTo>
                    <a:lnTo>
                      <a:pt x="386" y="660"/>
                    </a:lnTo>
                    <a:lnTo>
                      <a:pt x="384" y="655"/>
                    </a:lnTo>
                    <a:lnTo>
                      <a:pt x="383" y="649"/>
                    </a:lnTo>
                    <a:lnTo>
                      <a:pt x="383" y="636"/>
                    </a:lnTo>
                    <a:lnTo>
                      <a:pt x="104" y="636"/>
                    </a:lnTo>
                    <a:lnTo>
                      <a:pt x="104" y="649"/>
                    </a:lnTo>
                    <a:lnTo>
                      <a:pt x="103" y="655"/>
                    </a:lnTo>
                    <a:lnTo>
                      <a:pt x="102" y="660"/>
                    </a:lnTo>
                    <a:lnTo>
                      <a:pt x="99" y="664"/>
                    </a:lnTo>
                    <a:lnTo>
                      <a:pt x="95" y="668"/>
                    </a:lnTo>
                    <a:lnTo>
                      <a:pt x="91" y="671"/>
                    </a:lnTo>
                    <a:lnTo>
                      <a:pt x="86" y="672"/>
                    </a:lnTo>
                    <a:lnTo>
                      <a:pt x="80" y="673"/>
                    </a:lnTo>
                    <a:lnTo>
                      <a:pt x="75" y="672"/>
                    </a:lnTo>
                    <a:lnTo>
                      <a:pt x="70" y="671"/>
                    </a:lnTo>
                    <a:lnTo>
                      <a:pt x="65" y="668"/>
                    </a:lnTo>
                    <a:lnTo>
                      <a:pt x="62" y="664"/>
                    </a:lnTo>
                    <a:lnTo>
                      <a:pt x="59" y="660"/>
                    </a:lnTo>
                    <a:lnTo>
                      <a:pt x="57" y="655"/>
                    </a:lnTo>
                    <a:lnTo>
                      <a:pt x="56" y="649"/>
                    </a:lnTo>
                    <a:lnTo>
                      <a:pt x="56" y="635"/>
                    </a:lnTo>
                    <a:lnTo>
                      <a:pt x="48" y="634"/>
                    </a:lnTo>
                    <a:lnTo>
                      <a:pt x="40" y="631"/>
                    </a:lnTo>
                    <a:lnTo>
                      <a:pt x="32" y="627"/>
                    </a:lnTo>
                    <a:lnTo>
                      <a:pt x="25" y="623"/>
                    </a:lnTo>
                    <a:lnTo>
                      <a:pt x="19" y="618"/>
                    </a:lnTo>
                    <a:lnTo>
                      <a:pt x="14" y="612"/>
                    </a:lnTo>
                    <a:lnTo>
                      <a:pt x="9" y="605"/>
                    </a:lnTo>
                    <a:lnTo>
                      <a:pt x="5" y="597"/>
                    </a:lnTo>
                    <a:lnTo>
                      <a:pt x="2" y="590"/>
                    </a:lnTo>
                    <a:lnTo>
                      <a:pt x="1" y="581"/>
                    </a:lnTo>
                    <a:lnTo>
                      <a:pt x="0" y="573"/>
                    </a:lnTo>
                    <a:lnTo>
                      <a:pt x="0" y="57"/>
                    </a:lnTo>
                    <a:lnTo>
                      <a:pt x="1" y="48"/>
                    </a:lnTo>
                    <a:lnTo>
                      <a:pt x="2" y="41"/>
                    </a:lnTo>
                    <a:lnTo>
                      <a:pt x="5" y="33"/>
                    </a:lnTo>
                    <a:lnTo>
                      <a:pt x="8" y="26"/>
                    </a:lnTo>
                    <a:lnTo>
                      <a:pt x="12" y="20"/>
                    </a:lnTo>
                    <a:lnTo>
                      <a:pt x="17" y="14"/>
                    </a:lnTo>
                    <a:lnTo>
                      <a:pt x="23" y="8"/>
                    </a:lnTo>
                    <a:lnTo>
                      <a:pt x="29" y="4"/>
                    </a:lnTo>
                    <a:lnTo>
                      <a:pt x="36" y="0"/>
                    </a:lnTo>
                    <a:close/>
                  </a:path>
                </a:pathLst>
              </a:custGeom>
              <a:solidFill>
                <a:schemeClr val="tx2"/>
              </a:solidFill>
              <a:ln w="0">
                <a:solidFill>
                  <a:srgbClr val="4D4D4D"/>
                </a:solidFill>
                <a:prstDash val="solid"/>
                <a:round/>
                <a:headEnd/>
                <a:tailEnd/>
              </a:ln>
            </p:spPr>
            <p:txBody>
              <a:bodyPr lIns="68580" tIns="34290" rIns="68580" bIns="34290"/>
              <a:lstStyle/>
              <a:p>
                <a:pPr eaLnBrk="1" hangingPunct="1">
                  <a:defRPr/>
                </a:pPr>
                <a:endParaRPr lang="en-ZA" sz="3750"/>
              </a:p>
            </p:txBody>
          </p:sp>
        </p:grpSp>
        <p:sp>
          <p:nvSpPr>
            <p:cNvPr id="18" name="Rounded Rectangle 58">
              <a:extLst>
                <a:ext uri="{FF2B5EF4-FFF2-40B4-BE49-F238E27FC236}">
                  <a16:creationId xmlns:a16="http://schemas.microsoft.com/office/drawing/2014/main" id="{7C50859E-F750-801A-808F-C624088DF864}"/>
                </a:ext>
              </a:extLst>
            </p:cNvPr>
            <p:cNvSpPr/>
            <p:nvPr/>
          </p:nvSpPr>
          <p:spPr>
            <a:xfrm>
              <a:off x="468833" y="3299958"/>
              <a:ext cx="2195945" cy="264659"/>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ZA" sz="825" dirty="0">
                  <a:solidFill>
                    <a:schemeClr val="bg1"/>
                  </a:solidFill>
                </a:rPr>
                <a:t> CloudControl™</a:t>
              </a:r>
            </a:p>
          </p:txBody>
        </p:sp>
      </p:grpSp>
      <p:sp>
        <p:nvSpPr>
          <p:cNvPr id="27" name="Rounded Rectangle 67">
            <a:extLst>
              <a:ext uri="{FF2B5EF4-FFF2-40B4-BE49-F238E27FC236}">
                <a16:creationId xmlns:a16="http://schemas.microsoft.com/office/drawing/2014/main" id="{70325C84-A30F-7E41-44AE-6301E6E96C32}"/>
              </a:ext>
            </a:extLst>
          </p:cNvPr>
          <p:cNvSpPr/>
          <p:nvPr/>
        </p:nvSpPr>
        <p:spPr bwMode="auto">
          <a:xfrm>
            <a:off x="1250950" y="2698750"/>
            <a:ext cx="2921000" cy="2303463"/>
          </a:xfrm>
          <a:prstGeom prst="roundRect">
            <a:avLst>
              <a:gd name="adj" fmla="val 4651"/>
            </a:avLst>
          </a:prstGeom>
          <a:solidFill>
            <a:schemeClr val="bg1"/>
          </a:solidFill>
          <a:ln w="12700" cap="flat" cmpd="sng" algn="ctr">
            <a:solidFill>
              <a:schemeClr val="tx2">
                <a:lumMod val="60000"/>
                <a:lumOff val="40000"/>
              </a:schemeClr>
            </a:solidFill>
            <a:prstDash val="solid"/>
            <a:round/>
            <a:headEnd type="none" w="med" len="med"/>
            <a:tailEnd type="none" w="med" len="med"/>
          </a:ln>
          <a:effectLst/>
        </p:spPr>
        <p:txBody>
          <a:bodyPr lIns="68580" tIns="34290" rIns="68580" bIns="34290"/>
          <a:lstStyle/>
          <a:p>
            <a:pPr defTabSz="685800" hangingPunct="1">
              <a:defRPr/>
            </a:pPr>
            <a:r>
              <a:rPr lang="en-US" sz="1050" b="1" dirty="0" err="1">
                <a:solidFill>
                  <a:schemeClr val="tx2"/>
                </a:solidFill>
                <a:ea typeface="ヒラギノ角ゴ Pro W3"/>
                <a:cs typeface="ヒラギノ角ゴ Pro W3"/>
              </a:rPr>
              <a:t>CloudControl</a:t>
            </a:r>
            <a:endParaRPr lang="en-US" sz="1050" b="1" dirty="0">
              <a:solidFill>
                <a:schemeClr val="tx2"/>
              </a:solidFill>
              <a:ea typeface="ヒラギノ角ゴ Pro W3"/>
              <a:cs typeface="ヒラギノ角ゴ Pro W3"/>
            </a:endParaRPr>
          </a:p>
        </p:txBody>
      </p:sp>
      <p:sp>
        <p:nvSpPr>
          <p:cNvPr id="78856" name="Rounded Rectangle 75">
            <a:extLst>
              <a:ext uri="{FF2B5EF4-FFF2-40B4-BE49-F238E27FC236}">
                <a16:creationId xmlns:a16="http://schemas.microsoft.com/office/drawing/2014/main" id="{85C771B5-9EAD-B1BD-489E-D747DD8F5594}"/>
              </a:ext>
            </a:extLst>
          </p:cNvPr>
          <p:cNvSpPr>
            <a:spLocks noChangeArrowheads="1"/>
          </p:cNvSpPr>
          <p:nvPr/>
        </p:nvSpPr>
        <p:spPr bwMode="auto">
          <a:xfrm>
            <a:off x="1284288" y="4086225"/>
            <a:ext cx="2743200" cy="827088"/>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Resource Management</a:t>
            </a:r>
            <a:endParaRPr lang="en-US" altLang="en-US" sz="900" b="1">
              <a:solidFill>
                <a:schemeClr val="bg1"/>
              </a:solidFill>
              <a:ea typeface="ヒラギノ角ゴ Pro W3"/>
              <a:cs typeface="ヒラギノ角ゴ Pro W3"/>
            </a:endParaRPr>
          </a:p>
        </p:txBody>
      </p:sp>
      <p:sp>
        <p:nvSpPr>
          <p:cNvPr id="78857" name="Rounded Rectangle 78">
            <a:extLst>
              <a:ext uri="{FF2B5EF4-FFF2-40B4-BE49-F238E27FC236}">
                <a16:creationId xmlns:a16="http://schemas.microsoft.com/office/drawing/2014/main" id="{A4994056-7D47-2851-8BE7-A87B2F6F40B2}"/>
              </a:ext>
            </a:extLst>
          </p:cNvPr>
          <p:cNvSpPr>
            <a:spLocks noChangeArrowheads="1"/>
          </p:cNvSpPr>
          <p:nvPr/>
        </p:nvSpPr>
        <p:spPr bwMode="auto">
          <a:xfrm>
            <a:off x="1284288" y="3421063"/>
            <a:ext cx="2743200" cy="642937"/>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Administration</a:t>
            </a:r>
            <a:endParaRPr lang="en-US" altLang="en-US" sz="900" b="1">
              <a:solidFill>
                <a:schemeClr val="bg1"/>
              </a:solidFill>
              <a:ea typeface="ヒラギノ角ゴ Pro W3"/>
              <a:cs typeface="ヒラギノ角ゴ Pro W3"/>
            </a:endParaRPr>
          </a:p>
        </p:txBody>
      </p:sp>
      <p:sp>
        <p:nvSpPr>
          <p:cNvPr id="78858" name="Rounded Rectangle 110">
            <a:extLst>
              <a:ext uri="{FF2B5EF4-FFF2-40B4-BE49-F238E27FC236}">
                <a16:creationId xmlns:a16="http://schemas.microsoft.com/office/drawing/2014/main" id="{E23CD775-26BC-2ECE-0850-D8078FCF6B8E}"/>
              </a:ext>
            </a:extLst>
          </p:cNvPr>
          <p:cNvSpPr>
            <a:spLocks noChangeArrowheads="1"/>
          </p:cNvSpPr>
          <p:nvPr/>
        </p:nvSpPr>
        <p:spPr bwMode="auto">
          <a:xfrm>
            <a:off x="1284288" y="2990850"/>
            <a:ext cx="2743200" cy="412750"/>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Delivery Layer</a:t>
            </a:r>
            <a:endParaRPr lang="en-US" altLang="en-US" sz="900" b="1">
              <a:solidFill>
                <a:schemeClr val="bg1"/>
              </a:solidFill>
              <a:ea typeface="ヒラギノ角ゴ Pro W3"/>
              <a:cs typeface="ヒラギノ角ゴ Pro W3"/>
            </a:endParaRPr>
          </a:p>
        </p:txBody>
      </p:sp>
      <p:grpSp>
        <p:nvGrpSpPr>
          <p:cNvPr id="31" name="Group 5">
            <a:extLst>
              <a:ext uri="{FF2B5EF4-FFF2-40B4-BE49-F238E27FC236}">
                <a16:creationId xmlns:a16="http://schemas.microsoft.com/office/drawing/2014/main" id="{5EE524EA-548D-98B8-C5E9-B9A23E79672E}"/>
              </a:ext>
            </a:extLst>
          </p:cNvPr>
          <p:cNvGrpSpPr>
            <a:grpSpLocks/>
          </p:cNvGrpSpPr>
          <p:nvPr/>
        </p:nvGrpSpPr>
        <p:grpSpPr bwMode="auto">
          <a:xfrm>
            <a:off x="1403350" y="3227388"/>
            <a:ext cx="2500313" cy="1625600"/>
            <a:chOff x="710334" y="2529942"/>
            <a:chExt cx="3333753" cy="2168179"/>
          </a:xfrm>
        </p:grpSpPr>
        <p:sp>
          <p:nvSpPr>
            <p:cNvPr id="32" name="Rounded Rectangle 111">
              <a:extLst>
                <a:ext uri="{FF2B5EF4-FFF2-40B4-BE49-F238E27FC236}">
                  <a16:creationId xmlns:a16="http://schemas.microsoft.com/office/drawing/2014/main" id="{B64ECD5A-7BDD-4015-2CF9-B7B642647225}"/>
                </a:ext>
              </a:extLst>
            </p:cNvPr>
            <p:cNvSpPr/>
            <p:nvPr/>
          </p:nvSpPr>
          <p:spPr bwMode="auto">
            <a:xfrm>
              <a:off x="710334" y="2529942"/>
              <a:ext cx="1670052"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Web Console</a:t>
              </a:r>
            </a:p>
          </p:txBody>
        </p:sp>
        <p:sp>
          <p:nvSpPr>
            <p:cNvPr id="33" name="Rounded Rectangle 112">
              <a:extLst>
                <a:ext uri="{FF2B5EF4-FFF2-40B4-BE49-F238E27FC236}">
                  <a16:creationId xmlns:a16="http://schemas.microsoft.com/office/drawing/2014/main" id="{0D08156E-23E2-6254-BCB8-34582A01D70B}"/>
                </a:ext>
              </a:extLst>
            </p:cNvPr>
            <p:cNvSpPr/>
            <p:nvPr/>
          </p:nvSpPr>
          <p:spPr bwMode="auto">
            <a:xfrm>
              <a:off x="2505269" y="2532059"/>
              <a:ext cx="1483785"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err="1">
                  <a:solidFill>
                    <a:schemeClr val="tx2"/>
                  </a:solidFill>
                  <a:latin typeface="Arial" charset="0"/>
                  <a:ea typeface="ヒラギノ角ゴ Pro W3"/>
                  <a:cs typeface="ヒラギノ角ゴ Pro W3"/>
                </a:rPr>
                <a:t>RESTful</a:t>
              </a:r>
              <a:r>
                <a:rPr lang="en-US" sz="750" dirty="0">
                  <a:solidFill>
                    <a:schemeClr val="tx2"/>
                  </a:solidFill>
                  <a:latin typeface="Arial" charset="0"/>
                  <a:ea typeface="ヒラギノ角ゴ Pro W3"/>
                  <a:cs typeface="ヒラギノ角ゴ Pro W3"/>
                </a:rPr>
                <a:t> API</a:t>
              </a:r>
            </a:p>
          </p:txBody>
        </p:sp>
        <p:sp>
          <p:nvSpPr>
            <p:cNvPr id="34" name="Rounded Rectangle 113">
              <a:extLst>
                <a:ext uri="{FF2B5EF4-FFF2-40B4-BE49-F238E27FC236}">
                  <a16:creationId xmlns:a16="http://schemas.microsoft.com/office/drawing/2014/main" id="{6A1D69B1-2C93-729A-4171-8756EAC56E9F}"/>
                </a:ext>
              </a:extLst>
            </p:cNvPr>
            <p:cNvSpPr/>
            <p:nvPr/>
          </p:nvSpPr>
          <p:spPr bwMode="auto">
            <a:xfrm>
              <a:off x="1639552" y="3139742"/>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Metering</a:t>
              </a:r>
            </a:p>
          </p:txBody>
        </p:sp>
        <p:sp>
          <p:nvSpPr>
            <p:cNvPr id="35" name="Rounded Rectangle 114">
              <a:extLst>
                <a:ext uri="{FF2B5EF4-FFF2-40B4-BE49-F238E27FC236}">
                  <a16:creationId xmlns:a16="http://schemas.microsoft.com/office/drawing/2014/main" id="{118B088B-CE10-AFE5-6F6C-77260B3E1294}"/>
                </a:ext>
              </a:extLst>
            </p:cNvPr>
            <p:cNvSpPr/>
            <p:nvPr/>
          </p:nvSpPr>
          <p:spPr bwMode="auto">
            <a:xfrm>
              <a:off x="720918" y="3137624"/>
              <a:ext cx="8170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Pricing</a:t>
              </a:r>
            </a:p>
          </p:txBody>
        </p:sp>
        <p:sp>
          <p:nvSpPr>
            <p:cNvPr id="36" name="Rounded Rectangle 115">
              <a:extLst>
                <a:ext uri="{FF2B5EF4-FFF2-40B4-BE49-F238E27FC236}">
                  <a16:creationId xmlns:a16="http://schemas.microsoft.com/office/drawing/2014/main" id="{93499334-1E73-B772-90BF-581FC8490BB6}"/>
                </a:ext>
              </a:extLst>
            </p:cNvPr>
            <p:cNvSpPr/>
            <p:nvPr/>
          </p:nvSpPr>
          <p:spPr bwMode="auto">
            <a:xfrm>
              <a:off x="3208002" y="3137624"/>
              <a:ext cx="836085" cy="154568"/>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Accounting</a:t>
              </a:r>
            </a:p>
          </p:txBody>
        </p:sp>
        <p:sp>
          <p:nvSpPr>
            <p:cNvPr id="37" name="Rounded Rectangle 116">
              <a:extLst>
                <a:ext uri="{FF2B5EF4-FFF2-40B4-BE49-F238E27FC236}">
                  <a16:creationId xmlns:a16="http://schemas.microsoft.com/office/drawing/2014/main" id="{B8218DD7-BB88-5800-46A6-734ED7F49418}"/>
                </a:ext>
              </a:extLst>
            </p:cNvPr>
            <p:cNvSpPr/>
            <p:nvPr/>
          </p:nvSpPr>
          <p:spPr bwMode="auto">
            <a:xfrm>
              <a:off x="3203769" y="3406530"/>
              <a:ext cx="836085"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Billing</a:t>
              </a:r>
            </a:p>
          </p:txBody>
        </p:sp>
        <p:sp>
          <p:nvSpPr>
            <p:cNvPr id="38" name="Rounded Rectangle 117">
              <a:extLst>
                <a:ext uri="{FF2B5EF4-FFF2-40B4-BE49-F238E27FC236}">
                  <a16:creationId xmlns:a16="http://schemas.microsoft.com/office/drawing/2014/main" id="{CE216DFB-F0F9-3295-9455-59EFAD7A4884}"/>
                </a:ext>
              </a:extLst>
            </p:cNvPr>
            <p:cNvSpPr/>
            <p:nvPr/>
          </p:nvSpPr>
          <p:spPr bwMode="auto">
            <a:xfrm>
              <a:off x="710334" y="3406530"/>
              <a:ext cx="83820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Reporting</a:t>
              </a:r>
            </a:p>
          </p:txBody>
        </p:sp>
        <p:sp>
          <p:nvSpPr>
            <p:cNvPr id="39" name="Rounded Rectangle 118">
              <a:extLst>
                <a:ext uri="{FF2B5EF4-FFF2-40B4-BE49-F238E27FC236}">
                  <a16:creationId xmlns:a16="http://schemas.microsoft.com/office/drawing/2014/main" id="{6AB71C3D-ECD0-9C02-7D3A-E43EB35C3D32}"/>
                </a:ext>
              </a:extLst>
            </p:cNvPr>
            <p:cNvSpPr/>
            <p:nvPr/>
          </p:nvSpPr>
          <p:spPr bwMode="auto">
            <a:xfrm>
              <a:off x="1639552" y="3406530"/>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User Permissions</a:t>
              </a:r>
              <a:endParaRPr lang="en-US" sz="750" dirty="0">
                <a:solidFill>
                  <a:schemeClr val="tx2"/>
                </a:solidFill>
                <a:latin typeface="Arial" charset="0"/>
                <a:ea typeface="ヒラギノ角ゴ Pro W3"/>
                <a:cs typeface="ヒラギノ角ゴ Pro W3"/>
              </a:endParaRPr>
            </a:p>
          </p:txBody>
        </p:sp>
        <p:sp>
          <p:nvSpPr>
            <p:cNvPr id="40" name="Rounded Rectangle 119">
              <a:extLst>
                <a:ext uri="{FF2B5EF4-FFF2-40B4-BE49-F238E27FC236}">
                  <a16:creationId xmlns:a16="http://schemas.microsoft.com/office/drawing/2014/main" id="{F6A99091-8424-750B-6FCF-EF5BE20FD5CA}"/>
                </a:ext>
              </a:extLst>
            </p:cNvPr>
            <p:cNvSpPr/>
            <p:nvPr/>
          </p:nvSpPr>
          <p:spPr bwMode="auto">
            <a:xfrm>
              <a:off x="710334" y="4012096"/>
              <a:ext cx="71755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Servers</a:t>
              </a:r>
            </a:p>
          </p:txBody>
        </p:sp>
        <p:sp>
          <p:nvSpPr>
            <p:cNvPr id="41" name="Rounded Rectangle 120">
              <a:extLst>
                <a:ext uri="{FF2B5EF4-FFF2-40B4-BE49-F238E27FC236}">
                  <a16:creationId xmlns:a16="http://schemas.microsoft.com/office/drawing/2014/main" id="{6F89078D-EF0F-F1C2-7A1E-B9CBA8F81453}"/>
                </a:ext>
              </a:extLst>
            </p:cNvPr>
            <p:cNvSpPr/>
            <p:nvPr/>
          </p:nvSpPr>
          <p:spPr bwMode="auto">
            <a:xfrm>
              <a:off x="1518901" y="4012096"/>
              <a:ext cx="582084"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CPU</a:t>
              </a:r>
              <a:endParaRPr lang="en-US" sz="750" dirty="0">
                <a:solidFill>
                  <a:schemeClr val="tx2"/>
                </a:solidFill>
                <a:latin typeface="Arial" charset="0"/>
                <a:ea typeface="ヒラギノ角ゴ Pro W3"/>
                <a:cs typeface="ヒラギノ角ゴ Pro W3"/>
              </a:endParaRPr>
            </a:p>
          </p:txBody>
        </p:sp>
        <p:sp>
          <p:nvSpPr>
            <p:cNvPr id="42" name="Rounded Rectangle 121">
              <a:extLst>
                <a:ext uri="{FF2B5EF4-FFF2-40B4-BE49-F238E27FC236}">
                  <a16:creationId xmlns:a16="http://schemas.microsoft.com/office/drawing/2014/main" id="{F0DE87DB-A3B9-8374-49FA-DC1014DB04E5}"/>
                </a:ext>
              </a:extLst>
            </p:cNvPr>
            <p:cNvSpPr/>
            <p:nvPr/>
          </p:nvSpPr>
          <p:spPr bwMode="auto">
            <a:xfrm>
              <a:off x="2198352" y="4012096"/>
              <a:ext cx="79586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RAM</a:t>
              </a:r>
            </a:p>
          </p:txBody>
        </p:sp>
        <p:sp>
          <p:nvSpPr>
            <p:cNvPr id="43" name="Rounded Rectangle 122">
              <a:extLst>
                <a:ext uri="{FF2B5EF4-FFF2-40B4-BE49-F238E27FC236}">
                  <a16:creationId xmlns:a16="http://schemas.microsoft.com/office/drawing/2014/main" id="{88948418-294F-1806-39AE-7E9D8292CEB8}"/>
                </a:ext>
              </a:extLst>
            </p:cNvPr>
            <p:cNvSpPr/>
            <p:nvPr/>
          </p:nvSpPr>
          <p:spPr bwMode="auto">
            <a:xfrm>
              <a:off x="3089469" y="4012096"/>
              <a:ext cx="941918"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Storage</a:t>
              </a:r>
            </a:p>
          </p:txBody>
        </p:sp>
        <p:sp>
          <p:nvSpPr>
            <p:cNvPr id="44" name="Rounded Rectangle 123">
              <a:extLst>
                <a:ext uri="{FF2B5EF4-FFF2-40B4-BE49-F238E27FC236}">
                  <a16:creationId xmlns:a16="http://schemas.microsoft.com/office/drawing/2014/main" id="{0A1A9C6A-EA14-228F-96BC-69242AD26347}"/>
                </a:ext>
              </a:extLst>
            </p:cNvPr>
            <p:cNvSpPr/>
            <p:nvPr/>
          </p:nvSpPr>
          <p:spPr bwMode="auto">
            <a:xfrm>
              <a:off x="710334" y="4285235"/>
              <a:ext cx="8085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Controls</a:t>
              </a:r>
            </a:p>
          </p:txBody>
        </p:sp>
        <p:sp>
          <p:nvSpPr>
            <p:cNvPr id="45" name="Rounded Rectangle 124">
              <a:extLst>
                <a:ext uri="{FF2B5EF4-FFF2-40B4-BE49-F238E27FC236}">
                  <a16:creationId xmlns:a16="http://schemas.microsoft.com/office/drawing/2014/main" id="{C89CFAE1-C04E-CBEF-1C72-BFE2B7C50938}"/>
                </a:ext>
              </a:extLst>
            </p:cNvPr>
            <p:cNvSpPr/>
            <p:nvPr/>
          </p:nvSpPr>
          <p:spPr bwMode="auto">
            <a:xfrm>
              <a:off x="1601452" y="4285235"/>
              <a:ext cx="8382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VLAN</a:t>
              </a:r>
            </a:p>
          </p:txBody>
        </p:sp>
        <p:sp>
          <p:nvSpPr>
            <p:cNvPr id="46" name="Rounded Rectangle 125">
              <a:extLst>
                <a:ext uri="{FF2B5EF4-FFF2-40B4-BE49-F238E27FC236}">
                  <a16:creationId xmlns:a16="http://schemas.microsoft.com/office/drawing/2014/main" id="{241983A0-2B36-AC37-C327-6287E9B0F19D}"/>
                </a:ext>
              </a:extLst>
            </p:cNvPr>
            <p:cNvSpPr/>
            <p:nvPr/>
          </p:nvSpPr>
          <p:spPr bwMode="auto">
            <a:xfrm>
              <a:off x="2530669" y="4285235"/>
              <a:ext cx="8128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Firewall</a:t>
              </a:r>
            </a:p>
          </p:txBody>
        </p:sp>
        <p:sp>
          <p:nvSpPr>
            <p:cNvPr id="47" name="Rounded Rectangle 126">
              <a:extLst>
                <a:ext uri="{FF2B5EF4-FFF2-40B4-BE49-F238E27FC236}">
                  <a16:creationId xmlns:a16="http://schemas.microsoft.com/office/drawing/2014/main" id="{F510DB8A-087C-8A87-4A06-BE5F87DCB292}"/>
                </a:ext>
              </a:extLst>
            </p:cNvPr>
            <p:cNvSpPr/>
            <p:nvPr/>
          </p:nvSpPr>
          <p:spPr bwMode="auto">
            <a:xfrm>
              <a:off x="710334" y="4547788"/>
              <a:ext cx="13970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Load Balancing</a:t>
              </a:r>
            </a:p>
          </p:txBody>
        </p:sp>
        <p:sp>
          <p:nvSpPr>
            <p:cNvPr id="48" name="Rounded Rectangle 127">
              <a:extLst>
                <a:ext uri="{FF2B5EF4-FFF2-40B4-BE49-F238E27FC236}">
                  <a16:creationId xmlns:a16="http://schemas.microsoft.com/office/drawing/2014/main" id="{8D1BC376-17AA-93D8-914B-871CA73D2FA8}"/>
                </a:ext>
              </a:extLst>
            </p:cNvPr>
            <p:cNvSpPr/>
            <p:nvPr/>
          </p:nvSpPr>
          <p:spPr bwMode="auto">
            <a:xfrm>
              <a:off x="3121220" y="4547788"/>
              <a:ext cx="9228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Multicast</a:t>
              </a:r>
            </a:p>
          </p:txBody>
        </p:sp>
        <p:sp>
          <p:nvSpPr>
            <p:cNvPr id="49" name="Rounded Rectangle 128">
              <a:extLst>
                <a:ext uri="{FF2B5EF4-FFF2-40B4-BE49-F238E27FC236}">
                  <a16:creationId xmlns:a16="http://schemas.microsoft.com/office/drawing/2014/main" id="{4B0591E6-498D-BB28-BB32-17B10F6CF660}"/>
                </a:ext>
              </a:extLst>
            </p:cNvPr>
            <p:cNvSpPr/>
            <p:nvPr/>
          </p:nvSpPr>
          <p:spPr bwMode="auto">
            <a:xfrm>
              <a:off x="2198352" y="4547788"/>
              <a:ext cx="8297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NAT</a:t>
              </a:r>
            </a:p>
          </p:txBody>
        </p:sp>
        <p:sp>
          <p:nvSpPr>
            <p:cNvPr id="50" name="Rounded Rectangle 129">
              <a:extLst>
                <a:ext uri="{FF2B5EF4-FFF2-40B4-BE49-F238E27FC236}">
                  <a16:creationId xmlns:a16="http://schemas.microsoft.com/office/drawing/2014/main" id="{C93B31B5-81D3-A114-68CD-5C2F69082BD2}"/>
                </a:ext>
              </a:extLst>
            </p:cNvPr>
            <p:cNvSpPr/>
            <p:nvPr/>
          </p:nvSpPr>
          <p:spPr bwMode="auto">
            <a:xfrm>
              <a:off x="3449303" y="4285235"/>
              <a:ext cx="55668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VPN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Content Placeholder 3">
            <a:extLst>
              <a:ext uri="{FF2B5EF4-FFF2-40B4-BE49-F238E27FC236}">
                <a16:creationId xmlns:a16="http://schemas.microsoft.com/office/drawing/2014/main" id="{59268981-898D-F8FA-4A45-2415C1E99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447800"/>
            <a:ext cx="76660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4">
            <a:extLst>
              <a:ext uri="{FF2B5EF4-FFF2-40B4-BE49-F238E27FC236}">
                <a16:creationId xmlns:a16="http://schemas.microsoft.com/office/drawing/2014/main" id="{589716E5-A7B3-0B40-5F41-D3B3E0947F82}"/>
              </a:ext>
            </a:extLst>
          </p:cNvPr>
          <p:cNvSpPr txBox="1">
            <a:spLocks noChangeArrowheads="1"/>
          </p:cNvSpPr>
          <p:nvPr/>
        </p:nvSpPr>
        <p:spPr bwMode="auto">
          <a:xfrm>
            <a:off x="822325"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Consumption Model</a:t>
            </a:r>
            <a:endParaRPr lang="en-I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9A58D5-3AE3-0E0A-19FF-2AD0042BC7DA}"/>
              </a:ext>
            </a:extLst>
          </p:cNvPr>
          <p:cNvSpPr txBox="1">
            <a:spLocks/>
          </p:cNvSpPr>
          <p:nvPr/>
        </p:nvSpPr>
        <p:spPr bwMode="auto">
          <a:xfrm>
            <a:off x="990600" y="1371600"/>
            <a:ext cx="3979863" cy="3922713"/>
          </a:xfrm>
          <a:prstGeom prst="rect">
            <a:avLst/>
          </a:prstGeom>
          <a:noFill/>
          <a:ln>
            <a:noFill/>
          </a:ln>
        </p:spPr>
        <p:txBody>
          <a:bodyPr lIns="34290" tIns="17145" rIns="34290" bIns="17145" anchor="ct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85725" defTabSz="342900">
              <a:lnSpc>
                <a:spcPct val="90000"/>
              </a:lnSpc>
              <a:defRPr/>
            </a:pPr>
            <a:r>
              <a:rPr lang="en-US" sz="1388" dirty="0"/>
              <a:t>Elastic/burst capacity (e.g., apps with variable load, HPC / parallel processing, etc.)</a:t>
            </a:r>
          </a:p>
          <a:p>
            <a:pPr indent="-85725" defTabSz="342900">
              <a:lnSpc>
                <a:spcPct val="90000"/>
              </a:lnSpc>
              <a:defRPr/>
            </a:pPr>
            <a:r>
              <a:rPr lang="en-US" sz="1388" dirty="0"/>
              <a:t>Temporal applications (e.g., marketing apps, test &amp; QA environments, etc.)</a:t>
            </a:r>
          </a:p>
          <a:p>
            <a:pPr indent="-85725" defTabSz="342900">
              <a:lnSpc>
                <a:spcPct val="90000"/>
              </a:lnSpc>
              <a:defRPr/>
            </a:pPr>
            <a:r>
              <a:rPr lang="en-US" sz="1388" dirty="0"/>
              <a:t>Cloud-based DMZ / Perimeter Zone</a:t>
            </a:r>
          </a:p>
          <a:p>
            <a:pPr indent="-85725" defTabSz="342900">
              <a:lnSpc>
                <a:spcPct val="90000"/>
              </a:lnSpc>
              <a:defRPr/>
            </a:pPr>
            <a:r>
              <a:rPr lang="en-US" sz="1388" dirty="0"/>
              <a:t>High Performance Compute</a:t>
            </a:r>
          </a:p>
          <a:p>
            <a:pPr indent="-85725" defTabSz="342900">
              <a:lnSpc>
                <a:spcPct val="90000"/>
              </a:lnSpc>
              <a:defRPr/>
            </a:pPr>
            <a:r>
              <a:rPr lang="en-US" sz="1388" dirty="0"/>
              <a:t>Backup and storage</a:t>
            </a:r>
          </a:p>
          <a:p>
            <a:pPr indent="-85725" defTabSz="342900">
              <a:lnSpc>
                <a:spcPct val="90000"/>
              </a:lnSpc>
              <a:defRPr/>
            </a:pPr>
            <a:r>
              <a:rPr lang="en-US" sz="1388" dirty="0"/>
              <a:t>Disaster recovery</a:t>
            </a:r>
          </a:p>
          <a:p>
            <a:pPr indent="-85725" defTabSz="342900">
              <a:lnSpc>
                <a:spcPct val="90000"/>
              </a:lnSpc>
              <a:defRPr/>
            </a:pPr>
            <a:endParaRPr lang="en-US" sz="1388" dirty="0"/>
          </a:p>
          <a:p>
            <a:pPr marL="0" indent="0" defTabSz="342900">
              <a:lnSpc>
                <a:spcPct val="90000"/>
              </a:lnSpc>
              <a:buFont typeface="Arial" panose="020B0604020202020204" pitchFamily="34" charset="0"/>
              <a:buNone/>
              <a:defRPr/>
            </a:pPr>
            <a:r>
              <a:rPr lang="en-US" sz="1388" dirty="0"/>
              <a:t>These work, but they are still deployment models</a:t>
            </a:r>
          </a:p>
        </p:txBody>
      </p:sp>
      <p:sp>
        <p:nvSpPr>
          <p:cNvPr id="80899" name="TextBox 4">
            <a:extLst>
              <a:ext uri="{FF2B5EF4-FFF2-40B4-BE49-F238E27FC236}">
                <a16:creationId xmlns:a16="http://schemas.microsoft.com/office/drawing/2014/main" id="{1707D81B-0917-3251-4A39-96BF22F1CE57}"/>
              </a:ext>
            </a:extLst>
          </p:cNvPr>
          <p:cNvSpPr txBox="1">
            <a:spLocks noChangeArrowheads="1"/>
          </p:cNvSpPr>
          <p:nvPr/>
        </p:nvSpPr>
        <p:spPr bwMode="auto">
          <a:xfrm>
            <a:off x="8382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Use Cases</a:t>
            </a:r>
            <a:endParaRPr lang="en-I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7">
            <a:extLst>
              <a:ext uri="{FF2B5EF4-FFF2-40B4-BE49-F238E27FC236}">
                <a16:creationId xmlns:a16="http://schemas.microsoft.com/office/drawing/2014/main" id="{122ED316-86C0-0E2E-A130-EBD1D631A3A1}"/>
              </a:ext>
            </a:extLst>
          </p:cNvPr>
          <p:cNvSpPr txBox="1">
            <a:spLocks noChangeArrowheads="1"/>
          </p:cNvSpPr>
          <p:nvPr/>
        </p:nvSpPr>
        <p:spPr bwMode="auto">
          <a:xfrm>
            <a:off x="1763713" y="2714625"/>
            <a:ext cx="4545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7200">
                <a:solidFill>
                  <a:srgbClr val="6492BC"/>
                </a:solidFill>
                <a:cs typeface="Segoe UI" panose="020B0502040204020203" pitchFamily="34" charset="0"/>
              </a:rPr>
              <a:t>Thank You</a:t>
            </a:r>
          </a:p>
        </p:txBody>
      </p:sp>
      <p:pic>
        <p:nvPicPr>
          <p:cNvPr id="81923" name="Picture 1" descr="Thank-You.jpg">
            <a:extLst>
              <a:ext uri="{FF2B5EF4-FFF2-40B4-BE49-F238E27FC236}">
                <a16:creationId xmlns:a16="http://schemas.microsoft.com/office/drawing/2014/main" id="{86835654-9E47-96E3-0C73-2A03A1CE6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1431925"/>
            <a:ext cx="56769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3FC01441-FD59-1F35-2AFD-8CFFAE340B85}"/>
              </a:ext>
            </a:extLst>
          </p:cNvPr>
          <p:cNvSpPr>
            <a:spLocks noGrp="1"/>
          </p:cNvSpPr>
          <p:nvPr>
            <p:ph type="title" idx="4294967295"/>
          </p:nvPr>
        </p:nvSpPr>
        <p:spPr>
          <a:xfrm>
            <a:off x="0" y="914400"/>
            <a:ext cx="7258050" cy="857250"/>
          </a:xfrm>
        </p:spPr>
        <p:txBody>
          <a:bodyPr/>
          <a:lstStyle/>
          <a:p>
            <a:pPr>
              <a:defRPr/>
            </a:pPr>
            <a:r>
              <a:rPr lang="en-GB" altLang="en-US" sz="1650" dirty="0"/>
              <a:t>Topics of Interest as GF</a:t>
            </a:r>
          </a:p>
        </p:txBody>
      </p:sp>
      <p:sp>
        <p:nvSpPr>
          <p:cNvPr id="82947" name="Slide Number Placeholder 4">
            <a:extLst>
              <a:ext uri="{FF2B5EF4-FFF2-40B4-BE49-F238E27FC236}">
                <a16:creationId xmlns:a16="http://schemas.microsoft.com/office/drawing/2014/main" id="{D7570FDE-AFBE-3A1C-B440-A436138B43BB}"/>
              </a:ext>
            </a:extLst>
          </p:cNvPr>
          <p:cNvSpPr>
            <a:spLocks noGrp="1"/>
          </p:cNvSpPr>
          <p:nvPr>
            <p:ph type="sldNum" sz="quarter" idx="4"/>
          </p:nvPr>
        </p:nvSpPr>
        <p:spPr bwMode="auto">
          <a:xfrm>
            <a:off x="0" y="5624513"/>
            <a:ext cx="2057400"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557213" indent="-214313">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857250" indent="-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2001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5430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0002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4574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9146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3718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0" hangingPunct="0">
              <a:spcBef>
                <a:spcPct val="0"/>
              </a:spcBef>
              <a:buFontTx/>
              <a:buNone/>
            </a:pPr>
            <a:fld id="{AB5BFB99-02C3-4F00-A510-5E8DA852E5B0}" type="slidenum">
              <a:rPr lang="en-GB" altLang="en-US" sz="900">
                <a:solidFill>
                  <a:schemeClr val="bg1"/>
                </a:solidFill>
                <a:latin typeface="Comic Sans MS" panose="030F0702030302020204" pitchFamily="66" charset="0"/>
                <a:ea typeface="MS PGothic" panose="020B0600070205080204" pitchFamily="34" charset="-128"/>
              </a:rPr>
              <a:pPr eaLnBrk="0" hangingPunct="0">
                <a:spcBef>
                  <a:spcPct val="0"/>
                </a:spcBef>
                <a:buFontTx/>
                <a:buNone/>
              </a:pPr>
              <a:t>55</a:t>
            </a:fld>
            <a:endParaRPr lang="en-GB" altLang="en-US" sz="900">
              <a:solidFill>
                <a:schemeClr val="bg1"/>
              </a:solidFill>
              <a:latin typeface="Comic Sans MS" panose="030F0702030302020204" pitchFamily="66" charset="0"/>
              <a:ea typeface="MS PGothic" panose="020B0600070205080204" pitchFamily="34" charset="-128"/>
            </a:endParaRPr>
          </a:p>
        </p:txBody>
      </p:sp>
      <p:graphicFrame>
        <p:nvGraphicFramePr>
          <p:cNvPr id="4" name="Content Placeholder 3">
            <a:extLst>
              <a:ext uri="{FF2B5EF4-FFF2-40B4-BE49-F238E27FC236}">
                <a16:creationId xmlns:a16="http://schemas.microsoft.com/office/drawing/2014/main" id="{6572F641-4252-C5C8-E2AC-851175EC183B}"/>
              </a:ext>
            </a:extLst>
          </p:cNvPr>
          <p:cNvGraphicFramePr>
            <a:graphicFrameLocks noGrp="1"/>
          </p:cNvGraphicFramePr>
          <p:nvPr>
            <p:ph idx="4294967295"/>
          </p:nvPr>
        </p:nvGraphicFramePr>
        <p:xfrm>
          <a:off x="0" y="857250"/>
          <a:ext cx="101600" cy="18241963"/>
        </p:xfrm>
        <a:graphic>
          <a:graphicData uri="http://schemas.openxmlformats.org/drawingml/2006/table">
            <a:tbl>
              <a:tblPr>
                <a:tableStyleId>{5940675A-B579-460E-94D1-54222C63F5DA}</a:tableStyleId>
              </a:tblPr>
              <a:tblGrid>
                <a:gridCol w="25400">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gridCol w="25400">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76199">
                <a:tc>
                  <a:txBody>
                    <a:bodyPr/>
                    <a:lstStyle/>
                    <a:p>
                      <a:pPr algn="ctr" fontAlgn="t"/>
                      <a:r>
                        <a:rPr lang="en-IN" sz="100" u="none" strike="noStrike">
                          <a:effectLst/>
                        </a:rPr>
                        <a:t>Course No.</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ctr" fontAlgn="t"/>
                      <a:r>
                        <a:rPr lang="en-IN" sz="100" u="none" strike="noStrike">
                          <a:effectLst/>
                        </a:rPr>
                        <a:t>Course Title</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Course Description</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b"/>
                      <a:endParaRPr lang="en-IN" sz="100" b="1"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0"/>
                  </a:ext>
                </a:extLst>
              </a:tr>
              <a:tr h="975343">
                <a:tc>
                  <a:txBody>
                    <a:bodyPr/>
                    <a:lstStyle/>
                    <a:p>
                      <a:pPr algn="l" fontAlgn="t"/>
                      <a:r>
                        <a:rPr lang="en-IN" sz="100" u="none" strike="noStrike">
                          <a:effectLst/>
                        </a:rPr>
                        <a:t>DSE*ZG522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Big Data Systems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What is big data - are existing systems sufficient?;  Data Warehouse v/s Data Lakes; Hadoop – Components; Storage - Relational DBs/ NoSQL</a:t>
                      </a:r>
                      <a:br>
                        <a:rPr lang="en-IN" sz="100" u="none" strike="noStrike">
                          <a:effectLst/>
                        </a:rPr>
                      </a:br>
                      <a:r>
                        <a:rPr lang="en-IN" sz="100" u="none" strike="noStrike">
                          <a:effectLst/>
                        </a:rPr>
                        <a:t> dbs / HDFS / HBase / Object Data stores - S3;  Serialization; Interfaces - Hive/ Pig; Stream Processing; Spark; Mahout.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1"/>
                  </a:ext>
                </a:extLst>
              </a:tr>
              <a:tr h="2560276">
                <a:tc>
                  <a:txBody>
                    <a:bodyPr/>
                    <a:lstStyle/>
                    <a:p>
                      <a:pPr algn="l" fontAlgn="t"/>
                      <a:r>
                        <a:rPr lang="en-IN" sz="100" u="none" strike="noStrike">
                          <a:effectLst/>
                        </a:rPr>
                        <a:t>SS ZG527</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Cloud Computing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100" u="none" strike="noStrike">
                          <a:effectLst/>
                        </a:rPr>
                      </a:br>
                      <a:r>
                        <a:rPr lang="en-US" sz="100" u="none" strike="noStrike">
                          <a:effectLst/>
                        </a:rPr>
                        <a:t> Internet; computing on the cloud, computing models, service models and service contracts, programming on the cloud; Cloud infrastructure,</a:t>
                      </a:r>
                      <a:br>
                        <a:rPr lang="en-US" sz="100" u="none" strike="noStrike">
                          <a:effectLst/>
                        </a:rPr>
                      </a:br>
                      <a:r>
                        <a:rPr lang="en-US" sz="100" u="none" strike="noStrike">
                          <a:effectLst/>
                        </a:rPr>
                        <a:t> LAN vs Wan issue, resource scaling and resource  provisions, performance models, scalability, performance measurement and enhancement techniques; cloud applications and infrastructure services.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2"/>
                  </a:ext>
                </a:extLst>
              </a:tr>
              <a:tr h="2362159">
                <a:tc>
                  <a:txBody>
                    <a:bodyPr/>
                    <a:lstStyle/>
                    <a:p>
                      <a:pPr algn="l" fontAlgn="t"/>
                      <a:r>
                        <a:rPr lang="en-IN" sz="100" u="none" strike="noStrike">
                          <a:effectLst/>
                        </a:rPr>
                        <a:t>IS ZC446</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Storage Technologies &amp; Networks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100" u="none" strike="noStrike">
                          <a:effectLst/>
                        </a:rPr>
                      </a:br>
                      <a:r>
                        <a:rPr lang="en-IN" sz="100" u="none" strike="noStrike">
                          <a:effectLst/>
                        </a:rPr>
                        <a:t> issues.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3"/>
                  </a:ext>
                </a:extLst>
              </a:tr>
              <a:tr h="1767809">
                <a:tc>
                  <a:txBody>
                    <a:bodyPr/>
                    <a:lstStyle/>
                    <a:p>
                      <a:pPr algn="l" fontAlgn="t"/>
                      <a:r>
                        <a:rPr lang="en-IN" sz="100" u="none" strike="noStrike">
                          <a:effectLst/>
                        </a:rPr>
                        <a:t>SS ZG515/DSE*ZG515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Warehousing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evolution of data warehousing; decision support systems; goals, benefit, and challenges of data warehousing; architecture; data</a:t>
                      </a:r>
                      <a:br>
                        <a:rPr lang="en-US" sz="100" u="none" strike="noStrike">
                          <a:effectLst/>
                        </a:rPr>
                      </a:br>
                      <a:r>
                        <a:rPr lang="en-US" sz="100" u="none" strike="noStrike">
                          <a:effectLst/>
                        </a:rPr>
                        <a:t> warehouse information flows; software and hardware requirements; approaches to data warehouse design; creating and maintaining a data</a:t>
                      </a:r>
                      <a:br>
                        <a:rPr lang="en-US" sz="100" u="none" strike="noStrike">
                          <a:effectLst/>
                        </a:rPr>
                      </a:br>
                      <a:r>
                        <a:rPr lang="en-US" sz="100" u="none" strike="noStrike">
                          <a:effectLst/>
                        </a:rPr>
                        <a:t> warehouse; Online Analytical Processing (OLAP) and multi-dimensional data, multi-dimensional modeling; view materialization; data marts; data</a:t>
                      </a:r>
                      <a:br>
                        <a:rPr lang="en-US" sz="100" u="none" strike="noStrike">
                          <a:effectLst/>
                        </a:rPr>
                      </a:br>
                      <a:r>
                        <a:rPr lang="en-US" sz="100" u="none" strike="noStrike">
                          <a:effectLst/>
                        </a:rPr>
                        <a:t> warehouse metadata; data mining.</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4"/>
                  </a:ext>
                </a:extLst>
              </a:tr>
              <a:tr h="3428940">
                <a:tc>
                  <a:txBody>
                    <a:bodyPr/>
                    <a:lstStyle/>
                    <a:p>
                      <a:pPr algn="l" fontAlgn="t"/>
                      <a:r>
                        <a:rPr lang="en-IN" sz="100" u="none" strike="noStrike">
                          <a:effectLst/>
                        </a:rPr>
                        <a:t>CSI** 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Design and Operation of Data Centers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100" u="none" strike="noStrike">
                          <a:effectLst/>
                        </a:rPr>
                      </a:br>
                      <a:r>
                        <a:rPr lang="en-US" sz="100" u="none" strike="noStrike">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DataCenters. Costing and Pricing– Costing and Cost Optimization, Pricing and Economics of Data Center Operation.</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5"/>
                  </a:ext>
                </a:extLst>
              </a:tr>
              <a:tr h="579110">
                <a:tc>
                  <a:txBody>
                    <a:bodyPr/>
                    <a:lstStyle/>
                    <a:p>
                      <a:pPr algn="l" fontAlgn="b">
                        <a:buClr>
                          <a:srgbClr val="000000"/>
                        </a:buClr>
                        <a:buSzPts val="1200"/>
                        <a:buFont typeface="Times New Roman" panose="02020603050405020304" pitchFamily="18" charset="0"/>
                        <a:buChar char="D"/>
                      </a:pP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Ethics for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data ethics, perils of big data, foundations of data privacy, challenges of privacy in the digital age, data policies, consent and fair usage.</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6"/>
                  </a:ext>
                </a:extLst>
              </a:tr>
              <a:tr h="2545036">
                <a:tc>
                  <a:txBody>
                    <a:bodyPr/>
                    <a:lstStyle/>
                    <a:p>
                      <a:pPr algn="l" fontAlgn="t">
                        <a:buClr>
                          <a:srgbClr val="000000"/>
                        </a:buClr>
                        <a:buSzPts val="1200"/>
                        <a:buFont typeface="Times New Roman" panose="02020603050405020304" pitchFamily="18" charset="0"/>
                        <a:buChar char="S"/>
                      </a:pP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Infrastructure Management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System Management IT Infrastructure, Introduction to System Management IT Infrastructure, Staffing  Legislation , Ethics, Outsourcing for ITSM, Customer Service, Availability, 6. Performance and Tuning, Production Acceptance, Change Management,Problem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7"/>
                  </a:ext>
                </a:extLst>
              </a:tr>
              <a:tr h="914384">
                <a:tc>
                  <a:txBody>
                    <a:bodyPr/>
                    <a:lstStyle/>
                    <a:p>
                      <a:pPr algn="l" fontAlgn="b"/>
                      <a:r>
                        <a:rPr lang="en-IN" sz="100" u="none" strike="noStrike">
                          <a:effectLst/>
                        </a:rPr>
                        <a:t>DSE*ZG523</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Introduction to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Context and use of Data Science. Highdimensional  data, graphs, vectors in high dimensional space and large matrices; Algorithms for massive data problems, sampling techniques. Techniques for extracting information/patterns from data.</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8"/>
                  </a:ext>
                </a:extLst>
              </a:tr>
              <a:tr h="2011645">
                <a:tc>
                  <a:txBody>
                    <a:bodyPr/>
                    <a:lstStyle/>
                    <a:p>
                      <a:pPr algn="l" fontAlgn="t"/>
                      <a:r>
                        <a:rPr lang="en-IN" sz="100" u="none" strike="noStrike">
                          <a:effectLst/>
                        </a:rPr>
                        <a:t>CSI** 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Introduction to DevOps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Continual Service - continuous integration and continuous delivery; Scaling: automating infrastructure and infrastructure-as-code; DevOps</a:t>
                      </a:r>
                      <a:br>
                        <a:rPr lang="en-US" sz="100" u="none" strike="noStrike">
                          <a:effectLst/>
                        </a:rPr>
                      </a:br>
                      <a:r>
                        <a:rPr lang="en-US" sz="100" u="none" strike="noStrike">
                          <a:effectLst/>
                        </a:rPr>
                        <a:t> and Cloud: platform-as-a service and DevOps, use of virtual machines and containers for deployment, Micro-services; application lifecycle management: deployment pipeline and application deployment,continuous deployment pipeline; stack management - life cycle of stack and events,</a:t>
                      </a:r>
                      <a:br>
                        <a:rPr lang="en-US" sz="100" u="none" strike="noStrike">
                          <a:effectLst/>
                        </a:rPr>
                      </a:br>
                      <a:r>
                        <a:rPr lang="en-US" sz="100" u="none" strike="noStrike">
                          <a:effectLst/>
                        </a:rPr>
                        <a:t> resource and event monitoring, auto healing; Security: security of deployment pipeline, policy-as- code.</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9"/>
                  </a:ext>
                </a:extLst>
              </a:tr>
              <a:tr h="1021062">
                <a:tc>
                  <a:txBody>
                    <a:bodyPr/>
                    <a:lstStyle/>
                    <a:p>
                      <a:pPr algn="l" fontAlgn="t"/>
                      <a:r>
                        <a:rPr lang="en-IN" sz="100" u="none" strike="noStrike">
                          <a:effectLst/>
                        </a:rPr>
                        <a:t>CSI** ZG511</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IT Infrastructure Projects &amp; Processes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10"/>
                  </a:ext>
                </a:extLst>
              </a:tr>
            </a:tbl>
          </a:graphicData>
        </a:graphic>
      </p:graphicFrame>
      <p:graphicFrame>
        <p:nvGraphicFramePr>
          <p:cNvPr id="5" name="Table 4">
            <a:extLst>
              <a:ext uri="{FF2B5EF4-FFF2-40B4-BE49-F238E27FC236}">
                <a16:creationId xmlns:a16="http://schemas.microsoft.com/office/drawing/2014/main" id="{03F2AC65-9458-823E-C713-022618017AA9}"/>
              </a:ext>
            </a:extLst>
          </p:cNvPr>
          <p:cNvGraphicFramePr>
            <a:graphicFrameLocks noGrp="1"/>
          </p:cNvGraphicFramePr>
          <p:nvPr/>
        </p:nvGraphicFramePr>
        <p:xfrm>
          <a:off x="384175" y="1362075"/>
          <a:ext cx="8539163" cy="5429250"/>
        </p:xfrm>
        <a:graphic>
          <a:graphicData uri="http://schemas.openxmlformats.org/drawingml/2006/table">
            <a:tbl>
              <a:tblPr>
                <a:tableStyleId>{5940675A-B579-460E-94D1-54222C63F5DA}</a:tableStyleId>
              </a:tblPr>
              <a:tblGrid>
                <a:gridCol w="954823">
                  <a:extLst>
                    <a:ext uri="{9D8B030D-6E8A-4147-A177-3AD203B41FA5}">
                      <a16:colId xmlns:a16="http://schemas.microsoft.com/office/drawing/2014/main" val="20000"/>
                    </a:ext>
                  </a:extLst>
                </a:gridCol>
                <a:gridCol w="1596054">
                  <a:extLst>
                    <a:ext uri="{9D8B030D-6E8A-4147-A177-3AD203B41FA5}">
                      <a16:colId xmlns:a16="http://schemas.microsoft.com/office/drawing/2014/main" val="20001"/>
                    </a:ext>
                  </a:extLst>
                </a:gridCol>
                <a:gridCol w="5988286">
                  <a:extLst>
                    <a:ext uri="{9D8B030D-6E8A-4147-A177-3AD203B41FA5}">
                      <a16:colId xmlns:a16="http://schemas.microsoft.com/office/drawing/2014/main" val="20002"/>
                    </a:ext>
                  </a:extLst>
                </a:gridCol>
              </a:tblGrid>
              <a:tr h="44555">
                <a:tc>
                  <a:txBody>
                    <a:bodyPr/>
                    <a:lstStyle/>
                    <a:p>
                      <a:pPr algn="ctr" fontAlgn="t"/>
                      <a:r>
                        <a:rPr lang="en-IN" sz="200" u="none" strike="noStrike">
                          <a:effectLst/>
                        </a:rPr>
                        <a:t>Course No.</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ctr" fontAlgn="t"/>
                      <a:r>
                        <a:rPr lang="en-IN" sz="200" u="none" strike="noStrike">
                          <a:effectLst/>
                        </a:rPr>
                        <a:t>Course Title</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200" u="none" strike="noStrike">
                          <a:effectLst/>
                        </a:rPr>
                        <a:t>Course Description</a:t>
                      </a:r>
                      <a:endParaRPr lang="en-IN" sz="200" b="1" i="0" u="none" strike="noStrike">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0"/>
                  </a:ext>
                </a:extLst>
              </a:tr>
              <a:tr h="325236">
                <a:tc>
                  <a:txBody>
                    <a:bodyPr/>
                    <a:lstStyle/>
                    <a:p>
                      <a:pPr algn="l" fontAlgn="t"/>
                      <a:r>
                        <a:rPr lang="en-IN" sz="800" u="none" strike="noStrike" dirty="0">
                          <a:effectLst/>
                        </a:rPr>
                        <a:t>DSE*ZG522</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Big Data Systems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What is big data - are existing systems sufficient?;  Data Warehouse v/s Data Lakes; Hadoop – Components; Storage - Relational DBs/ NoSQL</a:t>
                      </a:r>
                      <a:br>
                        <a:rPr lang="en-IN" sz="800" u="none" strike="noStrike" dirty="0">
                          <a:effectLst/>
                        </a:rPr>
                      </a:br>
                      <a:r>
                        <a:rPr lang="en-IN" sz="800" u="none" strike="noStrike" dirty="0">
                          <a:effectLst/>
                        </a:rPr>
                        <a:t> </a:t>
                      </a:r>
                      <a:r>
                        <a:rPr lang="en-IN" sz="800" u="none" strike="noStrike" dirty="0" err="1">
                          <a:effectLst/>
                        </a:rPr>
                        <a:t>dbs</a:t>
                      </a:r>
                      <a:r>
                        <a:rPr lang="en-IN" sz="800" u="none" strike="noStrike" dirty="0">
                          <a:effectLst/>
                        </a:rPr>
                        <a:t> / HDFS / HBase / Object Data stores - S3;  Serialization; Interfaces - Hive/ Pig; Stream Processing; Spark; Mahout.</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1"/>
                  </a:ext>
                </a:extLst>
              </a:tr>
              <a:tr h="757323">
                <a:tc>
                  <a:txBody>
                    <a:bodyPr/>
                    <a:lstStyle/>
                    <a:p>
                      <a:pPr algn="l" fontAlgn="t"/>
                      <a:r>
                        <a:rPr lang="en-IN" sz="800" u="none" strike="noStrike">
                          <a:effectLst/>
                        </a:rPr>
                        <a:t>SS ZG527</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Cloud Computing</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800" u="none" strike="noStrike" dirty="0">
                          <a:effectLst/>
                        </a:rPr>
                      </a:br>
                      <a:r>
                        <a:rPr lang="en-US" sz="800" u="none" strike="noStrike" dirty="0">
                          <a:effectLst/>
                        </a:rPr>
                        <a:t> Internet; computing on the cloud, computing models, service models and service contracts, programming on the cloud; Cloud infrastructure,</a:t>
                      </a:r>
                      <a:br>
                        <a:rPr lang="en-US" sz="800" u="none" strike="noStrike" dirty="0">
                          <a:effectLst/>
                        </a:rPr>
                      </a:br>
                      <a:r>
                        <a:rPr lang="en-US" sz="800" u="none" strike="noStrike" dirty="0">
                          <a:effectLst/>
                        </a:rPr>
                        <a:t> LAN vs Wan issue, resource scaling and resource  provisions, performance models, scalability, performance measurement and enhancement techniques; cloud applications and infrastructure services.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2"/>
                  </a:ext>
                </a:extLst>
              </a:tr>
              <a:tr h="732854">
                <a:tc>
                  <a:txBody>
                    <a:bodyPr/>
                    <a:lstStyle/>
                    <a:p>
                      <a:pPr algn="l" fontAlgn="t"/>
                      <a:r>
                        <a:rPr lang="en-IN" sz="800" u="none" strike="noStrike">
                          <a:effectLst/>
                        </a:rPr>
                        <a:t>IS ZC446</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Storage Technologies &amp; Networks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800" u="none" strike="noStrike" dirty="0">
                          <a:effectLst/>
                        </a:rPr>
                      </a:br>
                      <a:r>
                        <a:rPr lang="en-IN" sz="800" u="none" strike="noStrike" dirty="0">
                          <a:effectLst/>
                        </a:rPr>
                        <a:t> issues.</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3"/>
                  </a:ext>
                </a:extLst>
              </a:tr>
              <a:tr h="757323">
                <a:tc>
                  <a:txBody>
                    <a:bodyPr/>
                    <a:lstStyle/>
                    <a:p>
                      <a:pPr algn="l" fontAlgn="t"/>
                      <a:r>
                        <a:rPr lang="en-IN" sz="800" u="none" strike="noStrike">
                          <a:effectLst/>
                        </a:rPr>
                        <a:t>SS ZG515/DSE*ZG515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Warehousing</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evolution of data warehousing; decision support systems; goals, benefit, and challenges of data warehousing; architecture; data</a:t>
                      </a:r>
                      <a:br>
                        <a:rPr lang="en-US" sz="800" u="none" strike="noStrike" dirty="0">
                          <a:effectLst/>
                        </a:rPr>
                      </a:br>
                      <a:r>
                        <a:rPr lang="en-US" sz="800" u="none" strike="noStrike" dirty="0">
                          <a:effectLst/>
                        </a:rPr>
                        <a:t> warehouse information flows; software and hardware requirements; approaches to data warehouse design; creating and maintaining a data</a:t>
                      </a:r>
                      <a:br>
                        <a:rPr lang="en-US" sz="800" u="none" strike="noStrike" dirty="0">
                          <a:effectLst/>
                        </a:rPr>
                      </a:br>
                      <a:r>
                        <a:rPr lang="en-US" sz="800" u="none" strike="noStrike" dirty="0">
                          <a:effectLst/>
                        </a:rPr>
                        <a:t> warehouse; Online Analytical Processing (OLAP) and multi-dimensional data, multi-dimensional modeling; view materialization; data marts; data</a:t>
                      </a:r>
                      <a:br>
                        <a:rPr lang="en-US" sz="800" u="none" strike="noStrike" dirty="0">
                          <a:effectLst/>
                        </a:rPr>
                      </a:br>
                      <a:r>
                        <a:rPr lang="en-US" sz="800" u="none" strike="noStrike" dirty="0">
                          <a:effectLst/>
                        </a:rPr>
                        <a:t> warehouse metadata; data mining.</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4"/>
                  </a:ext>
                </a:extLst>
              </a:tr>
              <a:tr h="854790">
                <a:tc>
                  <a:txBody>
                    <a:bodyPr/>
                    <a:lstStyle/>
                    <a:p>
                      <a:pPr algn="l" fontAlgn="t"/>
                      <a:r>
                        <a:rPr lang="en-IN" sz="800" u="none" strike="noStrike">
                          <a:effectLst/>
                        </a:rPr>
                        <a:t>CSI** ZG522</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a:effectLst/>
                        </a:rPr>
                        <a:t>Design and Operation of Data Centers</a:t>
                      </a:r>
                      <a:endParaRPr lang="en-US"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800" u="none" strike="noStrike" dirty="0">
                          <a:effectLst/>
                        </a:rPr>
                      </a:br>
                      <a:r>
                        <a:rPr lang="en-US" sz="800" u="none" strike="noStrike" dirty="0">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a:t>
                      </a:r>
                      <a:r>
                        <a:rPr lang="en-US" sz="800" u="none" strike="noStrike" dirty="0" err="1">
                          <a:effectLst/>
                        </a:rPr>
                        <a:t>DataCenters</a:t>
                      </a:r>
                      <a:r>
                        <a:rPr lang="en-US" sz="800" u="none" strike="noStrike" dirty="0">
                          <a:effectLst/>
                        </a:rPr>
                        <a:t>. Costing and Pricing– Costing and Cost Optimization, Pricing and Economics of Data Center Operation.</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5"/>
                  </a:ext>
                </a:extLst>
              </a:tr>
              <a:tr h="245111">
                <a:tc>
                  <a:txBody>
                    <a:bodyPr/>
                    <a:lstStyle/>
                    <a:p>
                      <a:pPr algn="l" fontAlgn="b">
                        <a:buClr>
                          <a:srgbClr val="000000"/>
                        </a:buClr>
                        <a:buSzPts val="1200"/>
                        <a:buFont typeface="Times New Roman" panose="02020603050405020304" pitchFamily="18" charset="0"/>
                        <a:buChar char="D"/>
                      </a:pP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Ethics for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data ethics, perils of big data, foundations of data privacy, challenges of privacy in the digital age, data policies, consent and fair usage.</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6"/>
                  </a:ext>
                </a:extLst>
              </a:tr>
              <a:tr h="610918">
                <a:tc>
                  <a:txBody>
                    <a:bodyPr/>
                    <a:lstStyle/>
                    <a:p>
                      <a:pPr algn="l" fontAlgn="t">
                        <a:buClr>
                          <a:srgbClr val="000000"/>
                        </a:buClr>
                        <a:buSzPts val="1200"/>
                        <a:buFont typeface="Times New Roman" panose="02020603050405020304" pitchFamily="18" charset="0"/>
                        <a:buChar char="S"/>
                      </a:pP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Infrastructure Management</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System Management IT Infrastructure, Introduction to System Management IT Infrastructure, Staffing  Legislation , Ethics, Outsourcing for ITSM, Customer Service, Availability, 6. Performance and Tuning, Production Acceptance, Change </a:t>
                      </a:r>
                      <a:r>
                        <a:rPr lang="en-US" sz="800" u="none" strike="noStrike" dirty="0" err="1">
                          <a:effectLst/>
                        </a:rPr>
                        <a:t>Management,Problem</a:t>
                      </a:r>
                      <a:r>
                        <a:rPr lang="en-US" sz="800" u="none" strike="noStrike" dirty="0">
                          <a:effectLst/>
                        </a:rPr>
                        <a:t>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7"/>
                  </a:ext>
                </a:extLst>
              </a:tr>
              <a:tr h="245111">
                <a:tc>
                  <a:txBody>
                    <a:bodyPr/>
                    <a:lstStyle/>
                    <a:p>
                      <a:pPr algn="l" fontAlgn="b"/>
                      <a:r>
                        <a:rPr lang="en-IN" sz="800" u="none" strike="noStrike">
                          <a:effectLst/>
                        </a:rPr>
                        <a:t>DSE*ZG523</a:t>
                      </a: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Introduction to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IN" sz="800" u="none" strike="noStrike" dirty="0">
                          <a:effectLst/>
                        </a:rPr>
                        <a:t>Context and use of Data Science. </a:t>
                      </a:r>
                      <a:r>
                        <a:rPr lang="en-IN" sz="800" u="none" strike="noStrike" dirty="0" err="1">
                          <a:effectLst/>
                        </a:rPr>
                        <a:t>Highdimensional</a:t>
                      </a:r>
                      <a:r>
                        <a:rPr lang="en-IN" sz="800" u="none" strike="noStrike" dirty="0">
                          <a:effectLst/>
                        </a:rPr>
                        <a:t>  data, graphs, vectors in high dimensional space and large matrices; Algorithms for massive data problems, sampling techniques. Techniques for extracting information/patterns from data.</a:t>
                      </a:r>
                      <a:endParaRPr lang="en-IN"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8"/>
                  </a:ext>
                </a:extLst>
              </a:tr>
              <a:tr h="610918">
                <a:tc>
                  <a:txBody>
                    <a:bodyPr/>
                    <a:lstStyle/>
                    <a:p>
                      <a:pPr algn="l" fontAlgn="t"/>
                      <a:r>
                        <a:rPr lang="en-IN" sz="800" u="none" strike="noStrike">
                          <a:effectLst/>
                        </a:rPr>
                        <a:t>CSI** 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Introduction to DevOps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Continual Service - continuous integration and continuous delivery; Scaling: automating infrastructure and infrastructure-as-code; DevOps</a:t>
                      </a:r>
                      <a:br>
                        <a:rPr lang="en-US" sz="800" u="none" strike="noStrike" dirty="0">
                          <a:effectLst/>
                        </a:rPr>
                      </a:br>
                      <a:r>
                        <a:rPr lang="en-US" sz="800" u="none" strike="noStrike" dirty="0">
                          <a:effectLst/>
                        </a:rPr>
                        <a:t> and Cloud: platform-as-a service and DevOps, use of virtual machines and containers for deployment, Micro-services; application lifecycle management: deployment pipeline and application </a:t>
                      </a:r>
                      <a:r>
                        <a:rPr lang="en-US" sz="800" u="none" strike="noStrike" dirty="0" err="1">
                          <a:effectLst/>
                        </a:rPr>
                        <a:t>deployment,continuous</a:t>
                      </a:r>
                      <a:r>
                        <a:rPr lang="en-US" sz="800" u="none" strike="noStrike" dirty="0">
                          <a:effectLst/>
                        </a:rPr>
                        <a:t> deployment pipeline; stack management - life cycle of stack and events,</a:t>
                      </a:r>
                      <a:br>
                        <a:rPr lang="en-US" sz="800" u="none" strike="noStrike" dirty="0">
                          <a:effectLst/>
                        </a:rPr>
                      </a:br>
                      <a:r>
                        <a:rPr lang="en-US" sz="800" u="none" strike="noStrike" dirty="0">
                          <a:effectLst/>
                        </a:rPr>
                        <a:t> resource and event monitoring, auto healing; Security: security of deployment pipeline, policy-as- code.</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9"/>
                  </a:ext>
                </a:extLst>
              </a:tr>
              <a:tr h="245111">
                <a:tc>
                  <a:txBody>
                    <a:bodyPr/>
                    <a:lstStyle/>
                    <a:p>
                      <a:pPr algn="l" fontAlgn="t"/>
                      <a:r>
                        <a:rPr lang="en-IN" sz="800" u="none" strike="noStrike">
                          <a:effectLst/>
                        </a:rPr>
                        <a:t>CSI** ZG511</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IT Infrastructure Projects &amp; Processes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1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ytuł 2">
            <a:extLst>
              <a:ext uri="{FF2B5EF4-FFF2-40B4-BE49-F238E27FC236}">
                <a16:creationId xmlns:a16="http://schemas.microsoft.com/office/drawing/2014/main" id="{960BC579-C559-F4AA-3F82-11E6082E55F8}"/>
              </a:ext>
            </a:extLst>
          </p:cNvPr>
          <p:cNvSpPr>
            <a:spLocks noGrp="1"/>
          </p:cNvSpPr>
          <p:nvPr>
            <p:ph type="title"/>
          </p:nvPr>
        </p:nvSpPr>
        <p:spPr/>
        <p:txBody>
          <a:bodyPr>
            <a:normAutofit fontScale="90000"/>
          </a:bodyPr>
          <a:lstStyle/>
          <a:p>
            <a:pPr>
              <a:defRPr/>
            </a:pPr>
            <a:r>
              <a:rPr lang="en-US" dirty="0"/>
              <a:t>Cloud Adoption Journey – Enterprise Landscape</a:t>
            </a:r>
            <a:endParaRPr lang="pl-PL" dirty="0"/>
          </a:p>
        </p:txBody>
      </p:sp>
      <p:sp>
        <p:nvSpPr>
          <p:cNvPr id="46" name="Rectangle 45">
            <a:extLst>
              <a:ext uri="{FF2B5EF4-FFF2-40B4-BE49-F238E27FC236}">
                <a16:creationId xmlns:a16="http://schemas.microsoft.com/office/drawing/2014/main" id="{DF1D0656-B1EE-508A-1A54-1F1FC6EEB3A5}"/>
              </a:ext>
            </a:extLst>
          </p:cNvPr>
          <p:cNvSpPr/>
          <p:nvPr/>
        </p:nvSpPr>
        <p:spPr>
          <a:xfrm>
            <a:off x="1143000" y="3921125"/>
            <a:ext cx="7572375" cy="141605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7" name="Rectangle 46">
            <a:extLst>
              <a:ext uri="{FF2B5EF4-FFF2-40B4-BE49-F238E27FC236}">
                <a16:creationId xmlns:a16="http://schemas.microsoft.com/office/drawing/2014/main" id="{A5411895-B1DC-70DB-631C-1BF2A0DC3410}"/>
              </a:ext>
            </a:extLst>
          </p:cNvPr>
          <p:cNvSpPr/>
          <p:nvPr/>
        </p:nvSpPr>
        <p:spPr>
          <a:xfrm>
            <a:off x="1143000" y="2143125"/>
            <a:ext cx="7572375" cy="130810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8" name="Rectangle: Rounded Corners 3">
            <a:extLst>
              <a:ext uri="{FF2B5EF4-FFF2-40B4-BE49-F238E27FC236}">
                <a16:creationId xmlns:a16="http://schemas.microsoft.com/office/drawing/2014/main" id="{85B83FF4-0458-65AB-64DF-9C7F6C1D9568}"/>
              </a:ext>
            </a:extLst>
          </p:cNvPr>
          <p:cNvSpPr/>
          <p:nvPr/>
        </p:nvSpPr>
        <p:spPr>
          <a:xfrm>
            <a:off x="1143000" y="3603625"/>
            <a:ext cx="7572375" cy="311150"/>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dirty="0"/>
              <a:t>Forced or Pro-active Transformation</a:t>
            </a:r>
            <a:endParaRPr lang="en-IN" sz="1125" dirty="0"/>
          </a:p>
        </p:txBody>
      </p:sp>
      <p:sp>
        <p:nvSpPr>
          <p:cNvPr id="50" name="Rectangle: Rounded Corners 27">
            <a:extLst>
              <a:ext uri="{FF2B5EF4-FFF2-40B4-BE49-F238E27FC236}">
                <a16:creationId xmlns:a16="http://schemas.microsoft.com/office/drawing/2014/main" id="{0EAE2DE2-541B-063B-B87C-FD2AD21207E7}"/>
              </a:ext>
            </a:extLst>
          </p:cNvPr>
          <p:cNvSpPr/>
          <p:nvPr/>
        </p:nvSpPr>
        <p:spPr>
          <a:xfrm>
            <a:off x="1143000" y="1846263"/>
            <a:ext cx="7572375" cy="29686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a:t>Technology Landscape Components</a:t>
            </a:r>
            <a:endParaRPr lang="en-IN" sz="1125"/>
          </a:p>
        </p:txBody>
      </p:sp>
      <p:sp>
        <p:nvSpPr>
          <p:cNvPr id="51" name="TextBox 50">
            <a:extLst>
              <a:ext uri="{FF2B5EF4-FFF2-40B4-BE49-F238E27FC236}">
                <a16:creationId xmlns:a16="http://schemas.microsoft.com/office/drawing/2014/main" id="{A64EDED0-08DB-F0F9-E65A-3A439BABA510}"/>
              </a:ext>
            </a:extLst>
          </p:cNvPr>
          <p:cNvSpPr txBox="1"/>
          <p:nvPr/>
        </p:nvSpPr>
        <p:spPr>
          <a:xfrm>
            <a:off x="1246188" y="4460875"/>
            <a:ext cx="1328737" cy="6461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Define Business objectives, </a:t>
            </a:r>
            <a:endParaRPr lang="en-US" sz="2160" dirty="0"/>
          </a:p>
          <a:p>
            <a:pPr marL="128583" indent="-128583" eaLnBrk="1" hangingPunct="1">
              <a:buClr>
                <a:schemeClr val="tx1"/>
              </a:buClr>
              <a:buFont typeface="Arial"/>
              <a:buChar char="•"/>
              <a:defRPr/>
            </a:pPr>
            <a:r>
              <a:rPr lang="en-US" sz="750" dirty="0">
                <a:ea typeface="+mn-lt"/>
                <a:cs typeface="+mn-lt"/>
              </a:rPr>
              <a:t>Application Portfolio Assessment </a:t>
            </a:r>
          </a:p>
          <a:p>
            <a:pPr marL="128583" indent="-128583" eaLnBrk="1" hangingPunct="1">
              <a:buClr>
                <a:schemeClr val="tx1"/>
              </a:buClr>
              <a:buFont typeface="Arial"/>
              <a:buChar char="•"/>
              <a:defRPr/>
            </a:pPr>
            <a:r>
              <a:rPr lang="en-US" sz="750" dirty="0">
                <a:ea typeface="+mn-lt"/>
                <a:cs typeface="+mn-lt"/>
              </a:rPr>
              <a:t>Critical success factors</a:t>
            </a:r>
            <a:endParaRPr lang="en-US" sz="750" dirty="0">
              <a:cs typeface="Arial"/>
            </a:endParaRPr>
          </a:p>
        </p:txBody>
      </p:sp>
      <p:sp>
        <p:nvSpPr>
          <p:cNvPr id="57" name="TextBox 56">
            <a:extLst>
              <a:ext uri="{FF2B5EF4-FFF2-40B4-BE49-F238E27FC236}">
                <a16:creationId xmlns:a16="http://schemas.microsoft.com/office/drawing/2014/main" id="{2C634058-C609-E6DD-3E32-1954AFE12750}"/>
              </a:ext>
            </a:extLst>
          </p:cNvPr>
          <p:cNvSpPr txBox="1"/>
          <p:nvPr/>
        </p:nvSpPr>
        <p:spPr>
          <a:xfrm>
            <a:off x="2847975" y="4460875"/>
            <a:ext cx="1243013" cy="668338"/>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Finalize IT resource,</a:t>
            </a:r>
          </a:p>
          <a:p>
            <a:pPr marL="128583" indent="-128583" eaLnBrk="1" hangingPunct="1">
              <a:buClr>
                <a:schemeClr val="tx1"/>
              </a:buClr>
              <a:buFont typeface="Arial"/>
              <a:buChar char="•"/>
              <a:defRPr/>
            </a:pPr>
            <a:r>
              <a:rPr lang="en-US" sz="750" dirty="0">
                <a:ea typeface="+mn-lt"/>
                <a:cs typeface="+mn-lt"/>
              </a:rPr>
              <a:t>Cloud provider selection </a:t>
            </a:r>
          </a:p>
          <a:p>
            <a:pPr marL="128583" indent="-128583" eaLnBrk="1" hangingPunct="1">
              <a:buClr>
                <a:schemeClr val="tx1"/>
              </a:buClr>
              <a:buFont typeface="Arial"/>
              <a:buChar char="•"/>
              <a:defRPr/>
            </a:pPr>
            <a:r>
              <a:rPr lang="en-US" sz="750" dirty="0">
                <a:ea typeface="+mn-lt"/>
                <a:cs typeface="+mn-lt"/>
              </a:rPr>
              <a:t>Target Architecture,</a:t>
            </a:r>
          </a:p>
          <a:p>
            <a:pPr marL="128583" indent="-128583" eaLnBrk="1" hangingPunct="1">
              <a:buClr>
                <a:schemeClr val="tx1"/>
              </a:buClr>
              <a:buFont typeface="Arial"/>
              <a:buChar char="•"/>
              <a:defRPr/>
            </a:pPr>
            <a:r>
              <a:rPr lang="en-US" sz="750" dirty="0">
                <a:ea typeface="+mn-lt"/>
                <a:cs typeface="+mn-lt"/>
              </a:rPr>
              <a:t>Environment  setup </a:t>
            </a:r>
          </a:p>
          <a:p>
            <a:pPr marL="128583" indent="-128583" eaLnBrk="1" hangingPunct="1">
              <a:buClr>
                <a:schemeClr val="tx1"/>
              </a:buClr>
              <a:buFont typeface="Arial"/>
              <a:buChar char="•"/>
              <a:defRPr/>
            </a:pPr>
            <a:endParaRPr lang="en-US" sz="900" dirty="0">
              <a:cs typeface="Arial"/>
            </a:endParaRPr>
          </a:p>
        </p:txBody>
      </p:sp>
      <p:sp>
        <p:nvSpPr>
          <p:cNvPr id="58" name="TextBox 57">
            <a:extLst>
              <a:ext uri="{FF2B5EF4-FFF2-40B4-BE49-F238E27FC236}">
                <a16:creationId xmlns:a16="http://schemas.microsoft.com/office/drawing/2014/main" id="{7D835943-19BF-DD41-E5F1-147A548FDBC5}"/>
              </a:ext>
            </a:extLst>
          </p:cNvPr>
          <p:cNvSpPr txBox="1"/>
          <p:nvPr/>
        </p:nvSpPr>
        <p:spPr>
          <a:xfrm>
            <a:off x="4279900" y="4460875"/>
            <a:ext cx="1243013"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Right sizing of Resource-Compute, Storage, Database and Network</a:t>
            </a:r>
          </a:p>
          <a:p>
            <a:pPr marL="128583" indent="-128583" eaLnBrk="1" hangingPunct="1">
              <a:buClr>
                <a:schemeClr val="tx1"/>
              </a:buClr>
              <a:buFont typeface="Arial"/>
              <a:buChar char="•"/>
              <a:defRPr/>
            </a:pPr>
            <a:r>
              <a:rPr lang="en-US" sz="750" dirty="0">
                <a:cs typeface="Arial"/>
              </a:rPr>
              <a:t>Infrastructure as a code</a:t>
            </a:r>
          </a:p>
          <a:p>
            <a:pPr marL="128583" indent="-128583" eaLnBrk="1" hangingPunct="1">
              <a:buClr>
                <a:schemeClr val="tx1"/>
              </a:buClr>
              <a:buFont typeface="Arial"/>
              <a:buChar char="•"/>
              <a:defRPr/>
            </a:pPr>
            <a:r>
              <a:rPr lang="en-US" sz="750" dirty="0">
                <a:cs typeface="Arial"/>
              </a:rPr>
              <a:t>Resource provisioning Template</a:t>
            </a:r>
          </a:p>
          <a:p>
            <a:pPr marL="128583" indent="-128583" eaLnBrk="1" hangingPunct="1">
              <a:buClr>
                <a:schemeClr val="tx1"/>
              </a:buClr>
              <a:buFont typeface="Arial"/>
              <a:buChar char="•"/>
              <a:defRPr/>
            </a:pPr>
            <a:endParaRPr lang="en-US" sz="750" dirty="0">
              <a:cs typeface="Arial"/>
            </a:endParaRPr>
          </a:p>
        </p:txBody>
      </p:sp>
      <p:sp>
        <p:nvSpPr>
          <p:cNvPr id="61" name="TextBox 60">
            <a:extLst>
              <a:ext uri="{FF2B5EF4-FFF2-40B4-BE49-F238E27FC236}">
                <a16:creationId xmlns:a16="http://schemas.microsoft.com/office/drawing/2014/main" id="{96BCFEB3-BC91-6CD8-A6D2-CBF4D1B28EF0}"/>
              </a:ext>
            </a:extLst>
          </p:cNvPr>
          <p:cNvSpPr txBox="1"/>
          <p:nvPr/>
        </p:nvSpPr>
        <p:spPr>
          <a:xfrm>
            <a:off x="5800725" y="4460875"/>
            <a:ext cx="1279525" cy="7604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Selection of Migration tool</a:t>
            </a:r>
          </a:p>
          <a:p>
            <a:pPr marL="128583" indent="-128583" eaLnBrk="1" hangingPunct="1">
              <a:buClr>
                <a:schemeClr val="tx1"/>
              </a:buClr>
              <a:buFont typeface="Arial"/>
              <a:buChar char="•"/>
              <a:defRPr/>
            </a:pPr>
            <a:r>
              <a:rPr lang="en-US" sz="750" dirty="0">
                <a:ea typeface="+mn-lt"/>
                <a:cs typeface="+mn-lt"/>
              </a:rPr>
              <a:t>Implement migration model</a:t>
            </a:r>
          </a:p>
          <a:p>
            <a:pPr marL="128583" indent="-128583" eaLnBrk="1" hangingPunct="1">
              <a:buClr>
                <a:schemeClr val="tx1"/>
              </a:buClr>
              <a:buFont typeface="Arial"/>
              <a:buChar char="•"/>
              <a:defRPr/>
            </a:pPr>
            <a:r>
              <a:rPr lang="en-US" sz="750" dirty="0">
                <a:ea typeface="+mn-lt"/>
                <a:cs typeface="+mn-lt"/>
              </a:rPr>
              <a:t>Provisioning of Compute, storage and network services</a:t>
            </a:r>
            <a:endParaRPr lang="en-US" sz="2160" dirty="0"/>
          </a:p>
          <a:p>
            <a:pPr marL="128583" indent="-128583" eaLnBrk="1" hangingPunct="1">
              <a:buClr>
                <a:schemeClr val="tx1"/>
              </a:buClr>
              <a:buFont typeface="Arial"/>
              <a:buChar char="•"/>
              <a:defRPr/>
            </a:pPr>
            <a:endParaRPr lang="en-US" sz="750" dirty="0">
              <a:cs typeface="Arial"/>
            </a:endParaRPr>
          </a:p>
        </p:txBody>
      </p:sp>
      <p:sp>
        <p:nvSpPr>
          <p:cNvPr id="62" name="TextBox 61">
            <a:extLst>
              <a:ext uri="{FF2B5EF4-FFF2-40B4-BE49-F238E27FC236}">
                <a16:creationId xmlns:a16="http://schemas.microsoft.com/office/drawing/2014/main" id="{5521DAE0-D737-0977-B1BB-867E6BFF6A2C}"/>
              </a:ext>
            </a:extLst>
          </p:cNvPr>
          <p:cNvSpPr txBox="1"/>
          <p:nvPr/>
        </p:nvSpPr>
        <p:spPr>
          <a:xfrm>
            <a:off x="7227888" y="4460875"/>
            <a:ext cx="1374775"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Cloud Service Management and its optimization</a:t>
            </a:r>
            <a:endParaRPr lang="en-US" sz="2160" dirty="0">
              <a:ea typeface="+mn-lt"/>
              <a:cs typeface="+mn-lt"/>
            </a:endParaRPr>
          </a:p>
          <a:p>
            <a:pPr marL="128583" indent="-128583" eaLnBrk="1" hangingPunct="1">
              <a:buClr>
                <a:schemeClr val="tx1"/>
              </a:buClr>
              <a:buFont typeface="Arial"/>
              <a:buChar char="•"/>
              <a:defRPr/>
            </a:pPr>
            <a:r>
              <a:rPr lang="en-US" sz="750" dirty="0">
                <a:ea typeface="+mn-lt"/>
                <a:cs typeface="+mn-lt"/>
              </a:rPr>
              <a:t>Comply, Control and Secure the cloud environment</a:t>
            </a:r>
          </a:p>
          <a:p>
            <a:pPr marL="128583" indent="-128583" eaLnBrk="1" hangingPunct="1">
              <a:buClr>
                <a:schemeClr val="tx1"/>
              </a:buClr>
              <a:buFont typeface="Arial"/>
              <a:buChar char="•"/>
              <a:defRPr/>
            </a:pPr>
            <a:endParaRPr lang="en-US" sz="750" dirty="0">
              <a:cs typeface="Arial"/>
            </a:endParaRPr>
          </a:p>
        </p:txBody>
      </p:sp>
      <p:sp>
        <p:nvSpPr>
          <p:cNvPr id="63" name="Rectangle 62">
            <a:extLst>
              <a:ext uri="{FF2B5EF4-FFF2-40B4-BE49-F238E27FC236}">
                <a16:creationId xmlns:a16="http://schemas.microsoft.com/office/drawing/2014/main" id="{15E4F024-C6D7-4842-F0C8-38A6F8E0CE16}"/>
              </a:ext>
            </a:extLst>
          </p:cNvPr>
          <p:cNvSpPr/>
          <p:nvPr/>
        </p:nvSpPr>
        <p:spPr>
          <a:xfrm rot="16200000">
            <a:off x="-55562" y="2332038"/>
            <a:ext cx="1604962" cy="633412"/>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Legacy Enterprise Technology Landscape</a:t>
            </a:r>
            <a:endParaRPr lang="en-IN" sz="1050" dirty="0"/>
          </a:p>
        </p:txBody>
      </p:sp>
      <p:sp>
        <p:nvSpPr>
          <p:cNvPr id="64" name="Rectangle 63">
            <a:extLst>
              <a:ext uri="{FF2B5EF4-FFF2-40B4-BE49-F238E27FC236}">
                <a16:creationId xmlns:a16="http://schemas.microsoft.com/office/drawing/2014/main" id="{A96D2371-02A9-7CC2-8D60-C149C6F775CC}"/>
              </a:ext>
            </a:extLst>
          </p:cNvPr>
          <p:cNvSpPr/>
          <p:nvPr/>
        </p:nvSpPr>
        <p:spPr>
          <a:xfrm rot="16200000">
            <a:off x="-126206" y="4156869"/>
            <a:ext cx="1739900" cy="633412"/>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Transformation Stages</a:t>
            </a:r>
            <a:endParaRPr lang="en-IN" sz="1050" dirty="0"/>
          </a:p>
        </p:txBody>
      </p:sp>
      <p:graphicFrame>
        <p:nvGraphicFramePr>
          <p:cNvPr id="65" name="Table 5">
            <a:extLst>
              <a:ext uri="{FF2B5EF4-FFF2-40B4-BE49-F238E27FC236}">
                <a16:creationId xmlns:a16="http://schemas.microsoft.com/office/drawing/2014/main" id="{924DB914-F9AB-0A16-9489-4B4DC1121232}"/>
              </a:ext>
            </a:extLst>
          </p:cNvPr>
          <p:cNvGraphicFramePr>
            <a:graphicFrameLocks noGrp="1"/>
          </p:cNvGraphicFramePr>
          <p:nvPr/>
        </p:nvGraphicFramePr>
        <p:xfrm>
          <a:off x="1258888" y="4024313"/>
          <a:ext cx="7343775" cy="331787"/>
        </p:xfrm>
        <a:graphic>
          <a:graphicData uri="http://schemas.openxmlformats.org/drawingml/2006/table">
            <a:tbl>
              <a:tblPr firstRow="1" bandRow="1"/>
              <a:tblGrid>
                <a:gridCol w="1468755">
                  <a:extLst>
                    <a:ext uri="{9D8B030D-6E8A-4147-A177-3AD203B41FA5}">
                      <a16:colId xmlns:a16="http://schemas.microsoft.com/office/drawing/2014/main" val="20000"/>
                    </a:ext>
                  </a:extLst>
                </a:gridCol>
                <a:gridCol w="1468755">
                  <a:extLst>
                    <a:ext uri="{9D8B030D-6E8A-4147-A177-3AD203B41FA5}">
                      <a16:colId xmlns:a16="http://schemas.microsoft.com/office/drawing/2014/main" val="20001"/>
                    </a:ext>
                  </a:extLst>
                </a:gridCol>
                <a:gridCol w="1468755">
                  <a:extLst>
                    <a:ext uri="{9D8B030D-6E8A-4147-A177-3AD203B41FA5}">
                      <a16:colId xmlns:a16="http://schemas.microsoft.com/office/drawing/2014/main" val="20002"/>
                    </a:ext>
                  </a:extLst>
                </a:gridCol>
                <a:gridCol w="1468755">
                  <a:extLst>
                    <a:ext uri="{9D8B030D-6E8A-4147-A177-3AD203B41FA5}">
                      <a16:colId xmlns:a16="http://schemas.microsoft.com/office/drawing/2014/main" val="20003"/>
                    </a:ext>
                  </a:extLst>
                </a:gridCol>
                <a:gridCol w="1468755">
                  <a:extLst>
                    <a:ext uri="{9D8B030D-6E8A-4147-A177-3AD203B41FA5}">
                      <a16:colId xmlns:a16="http://schemas.microsoft.com/office/drawing/2014/main" val="20004"/>
                    </a:ext>
                  </a:extLst>
                </a:gridCol>
              </a:tblGrid>
              <a:tr h="331787">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Business Requirement and Insight</a:t>
                      </a:r>
                      <a:endParaRPr lang="en-US" sz="20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Analysis and Design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Core Architecture </a:t>
                      </a:r>
                      <a:br>
                        <a:rPr lang="en-US" sz="900" b="1" dirty="0">
                          <a:solidFill>
                            <a:schemeClr val="bg1"/>
                          </a:solidFill>
                          <a:cs typeface="Arial"/>
                        </a:rPr>
                      </a:br>
                      <a:r>
                        <a:rPr lang="en-US" sz="900" b="1" dirty="0">
                          <a:solidFill>
                            <a:schemeClr val="bg1"/>
                          </a:solidFill>
                          <a:cs typeface="Arial"/>
                        </a:rPr>
                        <a:t>Build and iteration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algn="ctr"/>
                      <a:r>
                        <a:rPr lang="en-US" sz="900" b="1" dirty="0">
                          <a:solidFill>
                            <a:schemeClr val="bg1"/>
                          </a:solidFill>
                          <a:cs typeface="Arial"/>
                        </a:rPr>
                        <a:t>Deploy</a:t>
                      </a:r>
                      <a:endParaRPr lang="en-GB" sz="9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Operations &amp; Governance</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66" name="Triangle 65">
            <a:extLst>
              <a:ext uri="{FF2B5EF4-FFF2-40B4-BE49-F238E27FC236}">
                <a16:creationId xmlns:a16="http://schemas.microsoft.com/office/drawing/2014/main" id="{C83A4B3D-0F26-5625-E643-A437D99F31CC}"/>
              </a:ext>
            </a:extLst>
          </p:cNvPr>
          <p:cNvSpPr/>
          <p:nvPr/>
        </p:nvSpPr>
        <p:spPr>
          <a:xfrm rot="5400000">
            <a:off x="2613819" y="4114007"/>
            <a:ext cx="323850" cy="144462"/>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7" name="Triangle 66">
            <a:extLst>
              <a:ext uri="{FF2B5EF4-FFF2-40B4-BE49-F238E27FC236}">
                <a16:creationId xmlns:a16="http://schemas.microsoft.com/office/drawing/2014/main" id="{17DE43F3-64E8-817E-C420-172791873F10}"/>
              </a:ext>
            </a:extLst>
          </p:cNvPr>
          <p:cNvSpPr/>
          <p:nvPr/>
        </p:nvSpPr>
        <p:spPr>
          <a:xfrm rot="5400000">
            <a:off x="4089401"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8" name="Triangle 67">
            <a:extLst>
              <a:ext uri="{FF2B5EF4-FFF2-40B4-BE49-F238E27FC236}">
                <a16:creationId xmlns:a16="http://schemas.microsoft.com/office/drawing/2014/main" id="{40CC75B3-4944-A767-409F-8812A46E58D0}"/>
              </a:ext>
            </a:extLst>
          </p:cNvPr>
          <p:cNvSpPr/>
          <p:nvPr/>
        </p:nvSpPr>
        <p:spPr>
          <a:xfrm rot="5400000">
            <a:off x="5567363" y="4114800"/>
            <a:ext cx="323850" cy="142875"/>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9" name="Triangle 68">
            <a:extLst>
              <a:ext uri="{FF2B5EF4-FFF2-40B4-BE49-F238E27FC236}">
                <a16:creationId xmlns:a16="http://schemas.microsoft.com/office/drawing/2014/main" id="{B9C62F18-E247-2126-0783-928FAF6C166B}"/>
              </a:ext>
            </a:extLst>
          </p:cNvPr>
          <p:cNvSpPr/>
          <p:nvPr/>
        </p:nvSpPr>
        <p:spPr>
          <a:xfrm rot="5400000">
            <a:off x="7032626"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grpSp>
        <p:nvGrpSpPr>
          <p:cNvPr id="83992" name="Group 69">
            <a:extLst>
              <a:ext uri="{FF2B5EF4-FFF2-40B4-BE49-F238E27FC236}">
                <a16:creationId xmlns:a16="http://schemas.microsoft.com/office/drawing/2014/main" id="{7670CC87-66F6-A4FD-8978-83F2779A4AB7}"/>
              </a:ext>
            </a:extLst>
          </p:cNvPr>
          <p:cNvGrpSpPr>
            <a:grpSpLocks/>
          </p:cNvGrpSpPr>
          <p:nvPr/>
        </p:nvGrpSpPr>
        <p:grpSpPr bwMode="auto">
          <a:xfrm>
            <a:off x="1169988" y="2408238"/>
            <a:ext cx="882650" cy="696912"/>
            <a:chOff x="1873022" y="2665096"/>
            <a:chExt cx="1411751" cy="1115142"/>
          </a:xfrm>
        </p:grpSpPr>
        <p:sp>
          <p:nvSpPr>
            <p:cNvPr id="84011" name="TextBox 70">
              <a:extLst>
                <a:ext uri="{FF2B5EF4-FFF2-40B4-BE49-F238E27FC236}">
                  <a16:creationId xmlns:a16="http://schemas.microsoft.com/office/drawing/2014/main" id="{B2271C18-542D-868E-8DE3-6F959ED817A2}"/>
                </a:ext>
              </a:extLst>
            </p:cNvPr>
            <p:cNvSpPr txBox="1">
              <a:spLocks noChangeArrowheads="1"/>
            </p:cNvSpPr>
            <p:nvPr/>
          </p:nvSpPr>
          <p:spPr bwMode="auto">
            <a:xfrm flipH="1">
              <a:off x="1873022" y="3410907"/>
              <a:ext cx="1411751"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On-Prem DC</a:t>
              </a:r>
              <a:endParaRPr lang="en-IN" altLang="en-US" sz="900"/>
            </a:p>
          </p:txBody>
        </p:sp>
        <p:pic>
          <p:nvPicPr>
            <p:cNvPr id="72" name="Graphic 71">
              <a:extLst>
                <a:ext uri="{FF2B5EF4-FFF2-40B4-BE49-F238E27FC236}">
                  <a16:creationId xmlns:a16="http://schemas.microsoft.com/office/drawing/2014/main" id="{CFE95268-9016-B096-507B-175D74EE6984}"/>
                </a:ext>
              </a:extLst>
            </p:cNvPr>
            <p:cNvPicPr>
              <a:picLocks noChangeAspect="1"/>
            </p:cNvPicPr>
            <p:nvPr/>
          </p:nvPicPr>
          <p:blipFill>
            <a:blip r:embed="rId2"/>
            <a:stretch>
              <a:fillRect/>
            </a:stretch>
          </p:blipFill>
          <p:spPr>
            <a:xfrm>
              <a:off x="2271663" y="2665096"/>
              <a:ext cx="614467" cy="612185"/>
            </a:xfrm>
            <a:prstGeom prst="rect">
              <a:avLst/>
            </a:prstGeom>
          </p:spPr>
        </p:pic>
      </p:grpSp>
      <p:grpSp>
        <p:nvGrpSpPr>
          <p:cNvPr id="83993" name="Group 72">
            <a:extLst>
              <a:ext uri="{FF2B5EF4-FFF2-40B4-BE49-F238E27FC236}">
                <a16:creationId xmlns:a16="http://schemas.microsoft.com/office/drawing/2014/main" id="{F01C1AC4-8874-E7FF-3B3F-DCDAA730A542}"/>
              </a:ext>
            </a:extLst>
          </p:cNvPr>
          <p:cNvGrpSpPr>
            <a:grpSpLocks/>
          </p:cNvGrpSpPr>
          <p:nvPr/>
        </p:nvGrpSpPr>
        <p:grpSpPr bwMode="auto">
          <a:xfrm>
            <a:off x="2225675" y="2422525"/>
            <a:ext cx="865188" cy="822325"/>
            <a:chOff x="3560900" y="2686479"/>
            <a:chExt cx="1385711" cy="1315358"/>
          </a:xfrm>
        </p:grpSpPr>
        <p:sp>
          <p:nvSpPr>
            <p:cNvPr id="84009" name="TextBox 73">
              <a:extLst>
                <a:ext uri="{FF2B5EF4-FFF2-40B4-BE49-F238E27FC236}">
                  <a16:creationId xmlns:a16="http://schemas.microsoft.com/office/drawing/2014/main" id="{B5AFE811-5A17-48E3-F47C-5A4919D03DD0}"/>
                </a:ext>
              </a:extLst>
            </p:cNvPr>
            <p:cNvSpPr txBox="1">
              <a:spLocks noChangeArrowheads="1"/>
            </p:cNvSpPr>
            <p:nvPr/>
          </p:nvSpPr>
          <p:spPr bwMode="auto">
            <a:xfrm flipH="1">
              <a:off x="3560900" y="3410906"/>
              <a:ext cx="138571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Data Storage in Silos</a:t>
              </a:r>
              <a:endParaRPr lang="en-IN" altLang="en-US" sz="900"/>
            </a:p>
          </p:txBody>
        </p:sp>
        <p:pic>
          <p:nvPicPr>
            <p:cNvPr id="75" name="Graphic 74">
              <a:extLst>
                <a:ext uri="{FF2B5EF4-FFF2-40B4-BE49-F238E27FC236}">
                  <a16:creationId xmlns:a16="http://schemas.microsoft.com/office/drawing/2014/main" id="{B7386E16-0ADD-3C2B-9B68-B7D5FCFF95C5}"/>
                </a:ext>
              </a:extLst>
            </p:cNvPr>
            <p:cNvPicPr>
              <a:picLocks noChangeAspect="1"/>
            </p:cNvPicPr>
            <p:nvPr/>
          </p:nvPicPr>
          <p:blipFill>
            <a:blip r:embed="rId3"/>
            <a:stretch>
              <a:fillRect/>
            </a:stretch>
          </p:blipFill>
          <p:spPr>
            <a:xfrm>
              <a:off x="4003310" y="2686479"/>
              <a:ext cx="500891" cy="551029"/>
            </a:xfrm>
            <a:prstGeom prst="rect">
              <a:avLst/>
            </a:prstGeom>
          </p:spPr>
        </p:pic>
      </p:grpSp>
      <p:grpSp>
        <p:nvGrpSpPr>
          <p:cNvPr id="83994" name="Group 75">
            <a:extLst>
              <a:ext uri="{FF2B5EF4-FFF2-40B4-BE49-F238E27FC236}">
                <a16:creationId xmlns:a16="http://schemas.microsoft.com/office/drawing/2014/main" id="{0DABF7F7-D3F9-AA0D-9E26-43BF6F7FAB0E}"/>
              </a:ext>
            </a:extLst>
          </p:cNvPr>
          <p:cNvGrpSpPr>
            <a:grpSpLocks/>
          </p:cNvGrpSpPr>
          <p:nvPr/>
        </p:nvGrpSpPr>
        <p:grpSpPr bwMode="auto">
          <a:xfrm>
            <a:off x="4403725" y="2427288"/>
            <a:ext cx="955675" cy="817562"/>
            <a:chOff x="7047178" y="2695537"/>
            <a:chExt cx="1527954" cy="1306300"/>
          </a:xfrm>
        </p:grpSpPr>
        <p:sp>
          <p:nvSpPr>
            <p:cNvPr id="84007" name="TextBox 76">
              <a:extLst>
                <a:ext uri="{FF2B5EF4-FFF2-40B4-BE49-F238E27FC236}">
                  <a16:creationId xmlns:a16="http://schemas.microsoft.com/office/drawing/2014/main" id="{AF934566-4AF9-4995-2931-8762DDD75D11}"/>
                </a:ext>
              </a:extLst>
            </p:cNvPr>
            <p:cNvSpPr txBox="1">
              <a:spLocks noChangeArrowheads="1"/>
            </p:cNvSpPr>
            <p:nvPr/>
          </p:nvSpPr>
          <p:spPr bwMode="auto">
            <a:xfrm flipH="1">
              <a:off x="7047178" y="3410906"/>
              <a:ext cx="1527954"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Desktop User Experience</a:t>
              </a:r>
              <a:endParaRPr lang="en-IN" altLang="en-US" sz="900"/>
            </a:p>
          </p:txBody>
        </p:sp>
        <p:grpSp>
          <p:nvGrpSpPr>
            <p:cNvPr id="78" name="Graphic 8">
              <a:extLst>
                <a:ext uri="{FF2B5EF4-FFF2-40B4-BE49-F238E27FC236}">
                  <a16:creationId xmlns:a16="http://schemas.microsoft.com/office/drawing/2014/main" id="{70BC4D61-3A7D-D7DC-FF27-E20E51C131DF}"/>
                </a:ext>
              </a:extLst>
            </p:cNvPr>
            <p:cNvGrpSpPr/>
            <p:nvPr/>
          </p:nvGrpSpPr>
          <p:grpSpPr>
            <a:xfrm>
              <a:off x="7510909" y="2695537"/>
              <a:ext cx="600492" cy="570024"/>
              <a:chOff x="-1239657" y="1908981"/>
              <a:chExt cx="4876800" cy="4524375"/>
            </a:xfrm>
            <a:solidFill>
              <a:schemeClr val="accent1"/>
            </a:solidFill>
          </p:grpSpPr>
          <p:sp>
            <p:nvSpPr>
              <p:cNvPr id="79" name="Freeform 78">
                <a:extLst>
                  <a:ext uri="{FF2B5EF4-FFF2-40B4-BE49-F238E27FC236}">
                    <a16:creationId xmlns:a16="http://schemas.microsoft.com/office/drawing/2014/main" id="{35636BA8-FE7E-3242-A924-2E965CBB82DE}"/>
                  </a:ext>
                </a:extLst>
              </p:cNvPr>
              <p:cNvSpPr/>
              <p:nvPr/>
            </p:nvSpPr>
            <p:spPr>
              <a:xfrm>
                <a:off x="-1239657" y="1908981"/>
                <a:ext cx="4876800" cy="4524375"/>
              </a:xfrm>
              <a:custGeom>
                <a:avLst/>
                <a:gdLst>
                  <a:gd name="connsiteX0" fmla="*/ 4519613 w 4876800"/>
                  <a:gd name="connsiteY0" fmla="*/ 0 h 4524375"/>
                  <a:gd name="connsiteX1" fmla="*/ 357188 w 4876800"/>
                  <a:gd name="connsiteY1" fmla="*/ 0 h 4524375"/>
                  <a:gd name="connsiteX2" fmla="*/ 0 w 4876800"/>
                  <a:gd name="connsiteY2" fmla="*/ 357188 h 4524375"/>
                  <a:gd name="connsiteX3" fmla="*/ 0 w 4876800"/>
                  <a:gd name="connsiteY3" fmla="*/ 3500438 h 4524375"/>
                  <a:gd name="connsiteX4" fmla="*/ 357188 w 4876800"/>
                  <a:gd name="connsiteY4" fmla="*/ 3857625 h 4524375"/>
                  <a:gd name="connsiteX5" fmla="*/ 1881731 w 4876800"/>
                  <a:gd name="connsiteY5" fmla="*/ 3857625 h 4524375"/>
                  <a:gd name="connsiteX6" fmla="*/ 1795748 w 4876800"/>
                  <a:gd name="connsiteY6" fmla="*/ 4158558 h 4524375"/>
                  <a:gd name="connsiteX7" fmla="*/ 1500188 w 4876800"/>
                  <a:gd name="connsiteY7" fmla="*/ 4381500 h 4524375"/>
                  <a:gd name="connsiteX8" fmla="*/ 962025 w 4876800"/>
                  <a:gd name="connsiteY8" fmla="*/ 4381500 h 4524375"/>
                  <a:gd name="connsiteX9" fmla="*/ 890588 w 4876800"/>
                  <a:gd name="connsiteY9" fmla="*/ 4452938 h 4524375"/>
                  <a:gd name="connsiteX10" fmla="*/ 962025 w 4876800"/>
                  <a:gd name="connsiteY10" fmla="*/ 4524375 h 4524375"/>
                  <a:gd name="connsiteX11" fmla="*/ 3914775 w 4876800"/>
                  <a:gd name="connsiteY11" fmla="*/ 4524375 h 4524375"/>
                  <a:gd name="connsiteX12" fmla="*/ 3986213 w 4876800"/>
                  <a:gd name="connsiteY12" fmla="*/ 4452938 h 4524375"/>
                  <a:gd name="connsiteX13" fmla="*/ 3914775 w 4876800"/>
                  <a:gd name="connsiteY13" fmla="*/ 4381500 h 4524375"/>
                  <a:gd name="connsiteX14" fmla="*/ 3376613 w 4876800"/>
                  <a:gd name="connsiteY14" fmla="*/ 4381500 h 4524375"/>
                  <a:gd name="connsiteX15" fmla="*/ 3081052 w 4876800"/>
                  <a:gd name="connsiteY15" fmla="*/ 4158558 h 4524375"/>
                  <a:gd name="connsiteX16" fmla="*/ 2995070 w 4876800"/>
                  <a:gd name="connsiteY16" fmla="*/ 3857625 h 4524375"/>
                  <a:gd name="connsiteX17" fmla="*/ 4519613 w 4876800"/>
                  <a:gd name="connsiteY17" fmla="*/ 3857625 h 4524375"/>
                  <a:gd name="connsiteX18" fmla="*/ 4876800 w 4876800"/>
                  <a:gd name="connsiteY18" fmla="*/ 3500438 h 4524375"/>
                  <a:gd name="connsiteX19" fmla="*/ 4876800 w 4876800"/>
                  <a:gd name="connsiteY19" fmla="*/ 357188 h 4524375"/>
                  <a:gd name="connsiteX20" fmla="*/ 4519613 w 4876800"/>
                  <a:gd name="connsiteY20" fmla="*/ 0 h 4524375"/>
                  <a:gd name="connsiteX21" fmla="*/ 357188 w 4876800"/>
                  <a:gd name="connsiteY21" fmla="*/ 142875 h 4524375"/>
                  <a:gd name="connsiteX22" fmla="*/ 4519613 w 4876800"/>
                  <a:gd name="connsiteY22" fmla="*/ 142875 h 4524375"/>
                  <a:gd name="connsiteX23" fmla="*/ 4733925 w 4876800"/>
                  <a:gd name="connsiteY23" fmla="*/ 357188 h 4524375"/>
                  <a:gd name="connsiteX24" fmla="*/ 4733925 w 4876800"/>
                  <a:gd name="connsiteY24" fmla="*/ 2857500 h 4524375"/>
                  <a:gd name="connsiteX25" fmla="*/ 142875 w 4876800"/>
                  <a:gd name="connsiteY25" fmla="*/ 2857500 h 4524375"/>
                  <a:gd name="connsiteX26" fmla="*/ 142875 w 4876800"/>
                  <a:gd name="connsiteY26" fmla="*/ 357188 h 4524375"/>
                  <a:gd name="connsiteX27" fmla="*/ 357188 w 4876800"/>
                  <a:gd name="connsiteY27" fmla="*/ 142875 h 4524375"/>
                  <a:gd name="connsiteX28" fmla="*/ 2943673 w 4876800"/>
                  <a:gd name="connsiteY28" fmla="*/ 4197811 h 4524375"/>
                  <a:gd name="connsiteX29" fmla="*/ 3053325 w 4876800"/>
                  <a:gd name="connsiteY29" fmla="*/ 4381500 h 4524375"/>
                  <a:gd name="connsiteX30" fmla="*/ 1823476 w 4876800"/>
                  <a:gd name="connsiteY30" fmla="*/ 4381500 h 4524375"/>
                  <a:gd name="connsiteX31" fmla="*/ 1933127 w 4876800"/>
                  <a:gd name="connsiteY31" fmla="*/ 4197811 h 4524375"/>
                  <a:gd name="connsiteX32" fmla="*/ 2030320 w 4876800"/>
                  <a:gd name="connsiteY32" fmla="*/ 3857625 h 4524375"/>
                  <a:gd name="connsiteX33" fmla="*/ 2846470 w 4876800"/>
                  <a:gd name="connsiteY33" fmla="*/ 3857625 h 4524375"/>
                  <a:gd name="connsiteX34" fmla="*/ 4519613 w 4876800"/>
                  <a:gd name="connsiteY34" fmla="*/ 3714750 h 4524375"/>
                  <a:gd name="connsiteX35" fmla="*/ 357188 w 4876800"/>
                  <a:gd name="connsiteY35" fmla="*/ 3714750 h 4524375"/>
                  <a:gd name="connsiteX36" fmla="*/ 142875 w 4876800"/>
                  <a:gd name="connsiteY36" fmla="*/ 3500438 h 4524375"/>
                  <a:gd name="connsiteX37" fmla="*/ 142875 w 4876800"/>
                  <a:gd name="connsiteY37" fmla="*/ 3000375 h 4524375"/>
                  <a:gd name="connsiteX38" fmla="*/ 4733925 w 4876800"/>
                  <a:gd name="connsiteY38" fmla="*/ 3000375 h 4524375"/>
                  <a:gd name="connsiteX39" fmla="*/ 4733925 w 4876800"/>
                  <a:gd name="connsiteY39" fmla="*/ 3500438 h 4524375"/>
                  <a:gd name="connsiteX40" fmla="*/ 4519613 w 4876800"/>
                  <a:gd name="connsiteY40" fmla="*/ 3714750 h 45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76800" h="4524375">
                    <a:moveTo>
                      <a:pt x="4519613" y="0"/>
                    </a:moveTo>
                    <a:lnTo>
                      <a:pt x="357188" y="0"/>
                    </a:lnTo>
                    <a:cubicBezTo>
                      <a:pt x="160230" y="0"/>
                      <a:pt x="0" y="160230"/>
                      <a:pt x="0" y="357188"/>
                    </a:cubicBezTo>
                    <a:lnTo>
                      <a:pt x="0" y="3500438"/>
                    </a:lnTo>
                    <a:cubicBezTo>
                      <a:pt x="0" y="3697396"/>
                      <a:pt x="160230" y="3857625"/>
                      <a:pt x="357188" y="3857625"/>
                    </a:cubicBezTo>
                    <a:lnTo>
                      <a:pt x="1881731" y="3857625"/>
                    </a:lnTo>
                    <a:lnTo>
                      <a:pt x="1795748" y="4158558"/>
                    </a:lnTo>
                    <a:cubicBezTo>
                      <a:pt x="1761220" y="4279411"/>
                      <a:pt x="1625870" y="4381500"/>
                      <a:pt x="1500188" y="4381500"/>
                    </a:cubicBezTo>
                    <a:lnTo>
                      <a:pt x="962025" y="4381500"/>
                    </a:lnTo>
                    <a:cubicBezTo>
                      <a:pt x="922572" y="4381500"/>
                      <a:pt x="890588" y="4413476"/>
                      <a:pt x="890588" y="4452938"/>
                    </a:cubicBezTo>
                    <a:cubicBezTo>
                      <a:pt x="890588" y="4492400"/>
                      <a:pt x="922572" y="4524375"/>
                      <a:pt x="962025" y="4524375"/>
                    </a:cubicBezTo>
                    <a:lnTo>
                      <a:pt x="3914775" y="4524375"/>
                    </a:lnTo>
                    <a:cubicBezTo>
                      <a:pt x="3954228" y="4524375"/>
                      <a:pt x="3986213" y="4492400"/>
                      <a:pt x="3986213" y="4452938"/>
                    </a:cubicBezTo>
                    <a:cubicBezTo>
                      <a:pt x="3986213" y="4413476"/>
                      <a:pt x="3954228" y="4381500"/>
                      <a:pt x="3914775" y="4381500"/>
                    </a:cubicBezTo>
                    <a:lnTo>
                      <a:pt x="3376613" y="4381500"/>
                    </a:lnTo>
                    <a:cubicBezTo>
                      <a:pt x="3250930" y="4381500"/>
                      <a:pt x="3115580" y="4279402"/>
                      <a:pt x="3081052" y="4158558"/>
                    </a:cubicBezTo>
                    <a:lnTo>
                      <a:pt x="2995070" y="3857625"/>
                    </a:lnTo>
                    <a:lnTo>
                      <a:pt x="4519613" y="3857625"/>
                    </a:lnTo>
                    <a:cubicBezTo>
                      <a:pt x="4716571" y="3857625"/>
                      <a:pt x="4876800" y="3697396"/>
                      <a:pt x="4876800" y="3500438"/>
                    </a:cubicBezTo>
                    <a:lnTo>
                      <a:pt x="4876800" y="357188"/>
                    </a:lnTo>
                    <a:cubicBezTo>
                      <a:pt x="4876800" y="160230"/>
                      <a:pt x="4716571" y="0"/>
                      <a:pt x="4519613" y="0"/>
                    </a:cubicBezTo>
                    <a:close/>
                    <a:moveTo>
                      <a:pt x="357188" y="142875"/>
                    </a:moveTo>
                    <a:lnTo>
                      <a:pt x="4519613" y="142875"/>
                    </a:lnTo>
                    <a:cubicBezTo>
                      <a:pt x="4637790" y="142875"/>
                      <a:pt x="4733925" y="239020"/>
                      <a:pt x="4733925" y="357188"/>
                    </a:cubicBezTo>
                    <a:lnTo>
                      <a:pt x="4733925" y="2857500"/>
                    </a:lnTo>
                    <a:lnTo>
                      <a:pt x="142875" y="2857500"/>
                    </a:lnTo>
                    <a:lnTo>
                      <a:pt x="142875" y="357188"/>
                    </a:lnTo>
                    <a:cubicBezTo>
                      <a:pt x="142875" y="239020"/>
                      <a:pt x="239011" y="142875"/>
                      <a:pt x="357188" y="142875"/>
                    </a:cubicBezTo>
                    <a:close/>
                    <a:moveTo>
                      <a:pt x="2943673" y="4197811"/>
                    </a:moveTo>
                    <a:cubicBezTo>
                      <a:pt x="2963275" y="4266438"/>
                      <a:pt x="3002242" y="4329484"/>
                      <a:pt x="3053325" y="4381500"/>
                    </a:cubicBezTo>
                    <a:lnTo>
                      <a:pt x="1823476" y="4381500"/>
                    </a:lnTo>
                    <a:cubicBezTo>
                      <a:pt x="1874558" y="4329484"/>
                      <a:pt x="1913525" y="4266429"/>
                      <a:pt x="1933127" y="4197811"/>
                    </a:cubicBezTo>
                    <a:lnTo>
                      <a:pt x="2030320" y="3857625"/>
                    </a:lnTo>
                    <a:lnTo>
                      <a:pt x="2846470" y="3857625"/>
                    </a:lnTo>
                    <a:close/>
                    <a:moveTo>
                      <a:pt x="4519613" y="3714750"/>
                    </a:moveTo>
                    <a:lnTo>
                      <a:pt x="357188" y="3714750"/>
                    </a:lnTo>
                    <a:cubicBezTo>
                      <a:pt x="239011" y="3714750"/>
                      <a:pt x="142875" y="3618605"/>
                      <a:pt x="142875" y="3500438"/>
                    </a:cubicBezTo>
                    <a:lnTo>
                      <a:pt x="142875" y="3000375"/>
                    </a:lnTo>
                    <a:lnTo>
                      <a:pt x="4733925" y="3000375"/>
                    </a:lnTo>
                    <a:lnTo>
                      <a:pt x="4733925" y="3500438"/>
                    </a:lnTo>
                    <a:cubicBezTo>
                      <a:pt x="4733925" y="3618605"/>
                      <a:pt x="4637790" y="3714750"/>
                      <a:pt x="4519613" y="3714750"/>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0" name="Freeform 79">
                <a:extLst>
                  <a:ext uri="{FF2B5EF4-FFF2-40B4-BE49-F238E27FC236}">
                    <a16:creationId xmlns:a16="http://schemas.microsoft.com/office/drawing/2014/main" id="{C077C855-07E3-FCB0-9229-D441BFC96D2F}"/>
                  </a:ext>
                </a:extLst>
              </p:cNvPr>
              <p:cNvSpPr/>
              <p:nvPr/>
            </p:nvSpPr>
            <p:spPr>
              <a:xfrm>
                <a:off x="-953907" y="2194731"/>
                <a:ext cx="4305300" cy="2428875"/>
              </a:xfrm>
              <a:custGeom>
                <a:avLst/>
                <a:gdLst>
                  <a:gd name="connsiteX0" fmla="*/ 71438 w 4305300"/>
                  <a:gd name="connsiteY0" fmla="*/ 2428875 h 2428875"/>
                  <a:gd name="connsiteX1" fmla="*/ 4233863 w 4305300"/>
                  <a:gd name="connsiteY1" fmla="*/ 2428875 h 2428875"/>
                  <a:gd name="connsiteX2" fmla="*/ 4305300 w 4305300"/>
                  <a:gd name="connsiteY2" fmla="*/ 2357438 h 2428875"/>
                  <a:gd name="connsiteX3" fmla="*/ 4305300 w 4305300"/>
                  <a:gd name="connsiteY3" fmla="*/ 71438 h 2428875"/>
                  <a:gd name="connsiteX4" fmla="*/ 4233863 w 4305300"/>
                  <a:gd name="connsiteY4" fmla="*/ 0 h 2428875"/>
                  <a:gd name="connsiteX5" fmla="*/ 71438 w 4305300"/>
                  <a:gd name="connsiteY5" fmla="*/ 0 h 2428875"/>
                  <a:gd name="connsiteX6" fmla="*/ 0 w 4305300"/>
                  <a:gd name="connsiteY6" fmla="*/ 71438 h 2428875"/>
                  <a:gd name="connsiteX7" fmla="*/ 0 w 4305300"/>
                  <a:gd name="connsiteY7" fmla="*/ 1071563 h 2428875"/>
                  <a:gd name="connsiteX8" fmla="*/ 71438 w 4305300"/>
                  <a:gd name="connsiteY8" fmla="*/ 1143000 h 2428875"/>
                  <a:gd name="connsiteX9" fmla="*/ 142875 w 4305300"/>
                  <a:gd name="connsiteY9" fmla="*/ 1071563 h 2428875"/>
                  <a:gd name="connsiteX10" fmla="*/ 142875 w 4305300"/>
                  <a:gd name="connsiteY10" fmla="*/ 142875 h 2428875"/>
                  <a:gd name="connsiteX11" fmla="*/ 4162425 w 4305300"/>
                  <a:gd name="connsiteY11" fmla="*/ 142875 h 2428875"/>
                  <a:gd name="connsiteX12" fmla="*/ 4162425 w 4305300"/>
                  <a:gd name="connsiteY12" fmla="*/ 2286000 h 2428875"/>
                  <a:gd name="connsiteX13" fmla="*/ 142875 w 4305300"/>
                  <a:gd name="connsiteY13" fmla="*/ 2286000 h 2428875"/>
                  <a:gd name="connsiteX14" fmla="*/ 142875 w 4305300"/>
                  <a:gd name="connsiteY14" fmla="*/ 1357313 h 2428875"/>
                  <a:gd name="connsiteX15" fmla="*/ 71438 w 4305300"/>
                  <a:gd name="connsiteY15" fmla="*/ 1285875 h 2428875"/>
                  <a:gd name="connsiteX16" fmla="*/ 0 w 4305300"/>
                  <a:gd name="connsiteY16" fmla="*/ 1357313 h 2428875"/>
                  <a:gd name="connsiteX17" fmla="*/ 0 w 4305300"/>
                  <a:gd name="connsiteY17" fmla="*/ 2357438 h 2428875"/>
                  <a:gd name="connsiteX18" fmla="*/ 71438 w 4305300"/>
                  <a:gd name="connsiteY18" fmla="*/ 2428875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05300" h="2428875">
                    <a:moveTo>
                      <a:pt x="71438" y="2428875"/>
                    </a:moveTo>
                    <a:lnTo>
                      <a:pt x="4233863" y="2428875"/>
                    </a:lnTo>
                    <a:cubicBezTo>
                      <a:pt x="4273315" y="2428875"/>
                      <a:pt x="4305300" y="2396900"/>
                      <a:pt x="4305300" y="2357438"/>
                    </a:cubicBezTo>
                    <a:lnTo>
                      <a:pt x="4305300" y="71438"/>
                    </a:lnTo>
                    <a:cubicBezTo>
                      <a:pt x="4305300" y="31975"/>
                      <a:pt x="4273315" y="0"/>
                      <a:pt x="4233863" y="0"/>
                    </a:cubicBezTo>
                    <a:lnTo>
                      <a:pt x="71438" y="0"/>
                    </a:lnTo>
                    <a:cubicBezTo>
                      <a:pt x="31985" y="0"/>
                      <a:pt x="0" y="31975"/>
                      <a:pt x="0" y="71438"/>
                    </a:cubicBezTo>
                    <a:lnTo>
                      <a:pt x="0" y="1071563"/>
                    </a:lnTo>
                    <a:cubicBezTo>
                      <a:pt x="0" y="1111025"/>
                      <a:pt x="31985" y="1143000"/>
                      <a:pt x="71438" y="1143000"/>
                    </a:cubicBezTo>
                    <a:cubicBezTo>
                      <a:pt x="110890" y="1143000"/>
                      <a:pt x="142875" y="1111025"/>
                      <a:pt x="142875" y="1071563"/>
                    </a:cubicBezTo>
                    <a:lnTo>
                      <a:pt x="142875" y="142875"/>
                    </a:lnTo>
                    <a:lnTo>
                      <a:pt x="4162425" y="142875"/>
                    </a:lnTo>
                    <a:lnTo>
                      <a:pt x="4162425" y="2286000"/>
                    </a:lnTo>
                    <a:lnTo>
                      <a:pt x="142875" y="2286000"/>
                    </a:lnTo>
                    <a:lnTo>
                      <a:pt x="142875" y="1357313"/>
                    </a:lnTo>
                    <a:cubicBezTo>
                      <a:pt x="142875" y="1317850"/>
                      <a:pt x="110890" y="1285875"/>
                      <a:pt x="71438" y="1285875"/>
                    </a:cubicBezTo>
                    <a:cubicBezTo>
                      <a:pt x="31985" y="1285875"/>
                      <a:pt x="0" y="1317850"/>
                      <a:pt x="0" y="1357313"/>
                    </a:cubicBezTo>
                    <a:lnTo>
                      <a:pt x="0" y="2357438"/>
                    </a:lnTo>
                    <a:cubicBezTo>
                      <a:pt x="0" y="2396900"/>
                      <a:pt x="31985" y="2428875"/>
                      <a:pt x="71438" y="2428875"/>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1" name="Freeform 80">
                <a:extLst>
                  <a:ext uri="{FF2B5EF4-FFF2-40B4-BE49-F238E27FC236}">
                    <a16:creationId xmlns:a16="http://schemas.microsoft.com/office/drawing/2014/main" id="{B333BF43-B75E-1614-68A8-E621A04AD221}"/>
                  </a:ext>
                </a:extLst>
              </p:cNvPr>
              <p:cNvSpPr/>
              <p:nvPr/>
            </p:nvSpPr>
            <p:spPr>
              <a:xfrm>
                <a:off x="984430" y="5052231"/>
                <a:ext cx="428625" cy="428625"/>
              </a:xfrm>
              <a:custGeom>
                <a:avLst/>
                <a:gdLst>
                  <a:gd name="connsiteX0" fmla="*/ 214313 w 428625"/>
                  <a:gd name="connsiteY0" fmla="*/ 0 h 428625"/>
                  <a:gd name="connsiteX1" fmla="*/ 0 w 428625"/>
                  <a:gd name="connsiteY1" fmla="*/ 214313 h 428625"/>
                  <a:gd name="connsiteX2" fmla="*/ 214313 w 428625"/>
                  <a:gd name="connsiteY2" fmla="*/ 428625 h 428625"/>
                  <a:gd name="connsiteX3" fmla="*/ 428625 w 428625"/>
                  <a:gd name="connsiteY3" fmla="*/ 214313 h 428625"/>
                  <a:gd name="connsiteX4" fmla="*/ 214313 w 428625"/>
                  <a:gd name="connsiteY4" fmla="*/ 0 h 428625"/>
                  <a:gd name="connsiteX5" fmla="*/ 214313 w 428625"/>
                  <a:gd name="connsiteY5" fmla="*/ 285750 h 428625"/>
                  <a:gd name="connsiteX6" fmla="*/ 142875 w 428625"/>
                  <a:gd name="connsiteY6" fmla="*/ 214313 h 428625"/>
                  <a:gd name="connsiteX7" fmla="*/ 214313 w 428625"/>
                  <a:gd name="connsiteY7" fmla="*/ 142875 h 428625"/>
                  <a:gd name="connsiteX8" fmla="*/ 285750 w 428625"/>
                  <a:gd name="connsiteY8" fmla="*/ 214313 h 428625"/>
                  <a:gd name="connsiteX9" fmla="*/ 214313 w 428625"/>
                  <a:gd name="connsiteY9" fmla="*/ 2857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428625">
                    <a:moveTo>
                      <a:pt x="214313" y="0"/>
                    </a:moveTo>
                    <a:cubicBezTo>
                      <a:pt x="96136" y="0"/>
                      <a:pt x="0" y="96145"/>
                      <a:pt x="0" y="214313"/>
                    </a:cubicBezTo>
                    <a:cubicBezTo>
                      <a:pt x="0" y="332480"/>
                      <a:pt x="96136" y="428625"/>
                      <a:pt x="214313" y="428625"/>
                    </a:cubicBezTo>
                    <a:cubicBezTo>
                      <a:pt x="332489" y="428625"/>
                      <a:pt x="428625" y="332480"/>
                      <a:pt x="428625" y="214313"/>
                    </a:cubicBezTo>
                    <a:cubicBezTo>
                      <a:pt x="428625" y="96145"/>
                      <a:pt x="332489" y="0"/>
                      <a:pt x="214313" y="0"/>
                    </a:cubicBezTo>
                    <a:close/>
                    <a:moveTo>
                      <a:pt x="214313" y="285750"/>
                    </a:moveTo>
                    <a:cubicBezTo>
                      <a:pt x="174917" y="285750"/>
                      <a:pt x="142875" y="253708"/>
                      <a:pt x="142875" y="214313"/>
                    </a:cubicBezTo>
                    <a:cubicBezTo>
                      <a:pt x="142875" y="174917"/>
                      <a:pt x="174917" y="142875"/>
                      <a:pt x="214313" y="142875"/>
                    </a:cubicBezTo>
                    <a:cubicBezTo>
                      <a:pt x="253708" y="142875"/>
                      <a:pt x="285750" y="174917"/>
                      <a:pt x="285750" y="214313"/>
                    </a:cubicBezTo>
                    <a:cubicBezTo>
                      <a:pt x="285750" y="253708"/>
                      <a:pt x="253708" y="285750"/>
                      <a:pt x="214313" y="285750"/>
                    </a:cubicBezTo>
                    <a:close/>
                  </a:path>
                </a:pathLst>
              </a:custGeom>
              <a:grpFill/>
              <a:ln w="9525" cap="flat">
                <a:solidFill>
                  <a:schemeClr val="accent1"/>
                </a:solidFill>
                <a:prstDash val="solid"/>
                <a:miter/>
              </a:ln>
            </p:spPr>
            <p:txBody>
              <a:bodyPr anchor="ctr"/>
              <a:lstStyle/>
              <a:p>
                <a:pPr eaLnBrk="1" hangingPunct="1">
                  <a:defRPr/>
                </a:pPr>
                <a:endParaRPr lang="en-GB" sz="1125"/>
              </a:p>
            </p:txBody>
          </p:sp>
        </p:grpSp>
      </p:grpSp>
      <p:grpSp>
        <p:nvGrpSpPr>
          <p:cNvPr id="83995" name="Group 81">
            <a:extLst>
              <a:ext uri="{FF2B5EF4-FFF2-40B4-BE49-F238E27FC236}">
                <a16:creationId xmlns:a16="http://schemas.microsoft.com/office/drawing/2014/main" id="{077BDAED-3213-C6EE-BB9F-FB74325CF7A4}"/>
              </a:ext>
            </a:extLst>
          </p:cNvPr>
          <p:cNvGrpSpPr>
            <a:grpSpLocks/>
          </p:cNvGrpSpPr>
          <p:nvPr/>
        </p:nvGrpSpPr>
        <p:grpSpPr bwMode="auto">
          <a:xfrm>
            <a:off x="5538788" y="2387600"/>
            <a:ext cx="771525" cy="717550"/>
            <a:chOff x="8863157" y="2632310"/>
            <a:chExt cx="1234440" cy="1147927"/>
          </a:xfrm>
        </p:grpSpPr>
        <p:sp>
          <p:nvSpPr>
            <p:cNvPr id="84005" name="TextBox 82">
              <a:extLst>
                <a:ext uri="{FF2B5EF4-FFF2-40B4-BE49-F238E27FC236}">
                  <a16:creationId xmlns:a16="http://schemas.microsoft.com/office/drawing/2014/main" id="{D5DFF5C1-D24C-73C1-8BF2-748DC3622D52}"/>
                </a:ext>
              </a:extLst>
            </p:cNvPr>
            <p:cNvSpPr txBox="1">
              <a:spLocks noChangeArrowheads="1"/>
            </p:cNvSpPr>
            <p:nvPr/>
          </p:nvSpPr>
          <p:spPr bwMode="auto">
            <a:xfrm flipH="1">
              <a:off x="8863157" y="3410906"/>
              <a:ext cx="123444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BI Tool</a:t>
              </a:r>
              <a:endParaRPr lang="en-IN" altLang="en-US" sz="900"/>
            </a:p>
          </p:txBody>
        </p:sp>
        <p:grpSp>
          <p:nvGrpSpPr>
            <p:cNvPr id="84" name="Group 83">
              <a:extLst>
                <a:ext uri="{FF2B5EF4-FFF2-40B4-BE49-F238E27FC236}">
                  <a16:creationId xmlns:a16="http://schemas.microsoft.com/office/drawing/2014/main" id="{474160FD-10EB-1EAF-C1CC-F2C20266E41D}"/>
                </a:ext>
              </a:extLst>
            </p:cNvPr>
            <p:cNvGrpSpPr/>
            <p:nvPr/>
          </p:nvGrpSpPr>
          <p:grpSpPr>
            <a:xfrm>
              <a:off x="9149324" y="2632310"/>
              <a:ext cx="662106" cy="662105"/>
              <a:chOff x="4171967" y="971550"/>
              <a:chExt cx="6286482" cy="6286500"/>
            </a:xfrm>
            <a:solidFill>
              <a:schemeClr val="accent1"/>
            </a:solidFill>
          </p:grpSpPr>
          <p:sp>
            <p:nvSpPr>
              <p:cNvPr id="85" name="Freeform 84">
                <a:extLst>
                  <a:ext uri="{FF2B5EF4-FFF2-40B4-BE49-F238E27FC236}">
                    <a16:creationId xmlns:a16="http://schemas.microsoft.com/office/drawing/2014/main" id="{A7B45263-F63C-2441-AE92-82A0E89E1B9D}"/>
                  </a:ext>
                </a:extLst>
              </p:cNvPr>
              <p:cNvSpPr/>
              <p:nvPr/>
            </p:nvSpPr>
            <p:spPr>
              <a:xfrm>
                <a:off x="4171967" y="971550"/>
                <a:ext cx="6286482" cy="6286500"/>
              </a:xfrm>
              <a:custGeom>
                <a:avLst/>
                <a:gdLst>
                  <a:gd name="connsiteX0" fmla="*/ 6185088 w 6286482"/>
                  <a:gd name="connsiteY0" fmla="*/ 1216742 h 6286500"/>
                  <a:gd name="connsiteX1" fmla="*/ 6023781 w 6286482"/>
                  <a:gd name="connsiteY1" fmla="*/ 1216742 h 6286500"/>
                  <a:gd name="connsiteX2" fmla="*/ 5903425 w 6286482"/>
                  <a:gd name="connsiteY2" fmla="*/ 932113 h 6286500"/>
                  <a:gd name="connsiteX3" fmla="*/ 6053984 w 6286482"/>
                  <a:gd name="connsiteY3" fmla="*/ 781455 h 6286500"/>
                  <a:gd name="connsiteX4" fmla="*/ 6053984 w 6286482"/>
                  <a:gd name="connsiteY4" fmla="*/ 638077 h 6286500"/>
                  <a:gd name="connsiteX5" fmla="*/ 5648403 w 6286482"/>
                  <a:gd name="connsiteY5" fmla="*/ 232497 h 6286500"/>
                  <a:gd name="connsiteX6" fmla="*/ 5505030 w 6286482"/>
                  <a:gd name="connsiteY6" fmla="*/ 232497 h 6286500"/>
                  <a:gd name="connsiteX7" fmla="*/ 5354370 w 6286482"/>
                  <a:gd name="connsiteY7" fmla="*/ 383054 h 6286500"/>
                  <a:gd name="connsiteX8" fmla="*/ 5069741 w 6286482"/>
                  <a:gd name="connsiteY8" fmla="*/ 263043 h 6286500"/>
                  <a:gd name="connsiteX9" fmla="*/ 5069741 w 6286482"/>
                  <a:gd name="connsiteY9" fmla="*/ 101395 h 6286500"/>
                  <a:gd name="connsiteX10" fmla="*/ 4968346 w 6286482"/>
                  <a:gd name="connsiteY10" fmla="*/ 0 h 6286500"/>
                  <a:gd name="connsiteX11" fmla="*/ 4359975 w 6286482"/>
                  <a:gd name="connsiteY11" fmla="*/ 0 h 6286500"/>
                  <a:gd name="connsiteX12" fmla="*/ 4258580 w 6286482"/>
                  <a:gd name="connsiteY12" fmla="*/ 101395 h 6286500"/>
                  <a:gd name="connsiteX13" fmla="*/ 4258580 w 6286482"/>
                  <a:gd name="connsiteY13" fmla="*/ 263043 h 6286500"/>
                  <a:gd name="connsiteX14" fmla="*/ 3973849 w 6286482"/>
                  <a:gd name="connsiteY14" fmla="*/ 383054 h 6286500"/>
                  <a:gd name="connsiteX15" fmla="*/ 3823290 w 6286482"/>
                  <a:gd name="connsiteY15" fmla="*/ 232497 h 6286500"/>
                  <a:gd name="connsiteX16" fmla="*/ 3679917 w 6286482"/>
                  <a:gd name="connsiteY16" fmla="*/ 232497 h 6286500"/>
                  <a:gd name="connsiteX17" fmla="*/ 3274337 w 6286482"/>
                  <a:gd name="connsiteY17" fmla="*/ 638077 h 6286500"/>
                  <a:gd name="connsiteX18" fmla="*/ 3274337 w 6286482"/>
                  <a:gd name="connsiteY18" fmla="*/ 781455 h 6286500"/>
                  <a:gd name="connsiteX19" fmla="*/ 3424896 w 6286482"/>
                  <a:gd name="connsiteY19" fmla="*/ 932014 h 6286500"/>
                  <a:gd name="connsiteX20" fmla="*/ 3304629 w 6286482"/>
                  <a:gd name="connsiteY20" fmla="*/ 1216742 h 6286500"/>
                  <a:gd name="connsiteX21" fmla="*/ 3160166 w 6286482"/>
                  <a:gd name="connsiteY21" fmla="*/ 1216742 h 6286500"/>
                  <a:gd name="connsiteX22" fmla="*/ 2636257 w 6286482"/>
                  <a:gd name="connsiteY22" fmla="*/ 1115347 h 6286500"/>
                  <a:gd name="connsiteX23" fmla="*/ 2129281 w 6286482"/>
                  <a:gd name="connsiteY23" fmla="*/ 1115347 h 6286500"/>
                  <a:gd name="connsiteX24" fmla="*/ 709947 w 6286482"/>
                  <a:gd name="connsiteY24" fmla="*/ 2511951 h 6286500"/>
                  <a:gd name="connsiteX25" fmla="*/ 9538 w 6286482"/>
                  <a:gd name="connsiteY25" fmla="*/ 4012929 h 6286500"/>
                  <a:gd name="connsiteX26" fmla="*/ 15925 w 6286482"/>
                  <a:gd name="connsiteY26" fmla="*/ 4110268 h 6286500"/>
                  <a:gd name="connsiteX27" fmla="*/ 101378 w 6286482"/>
                  <a:gd name="connsiteY27" fmla="*/ 4157202 h 6286500"/>
                  <a:gd name="connsiteX28" fmla="*/ 709749 w 6286482"/>
                  <a:gd name="connsiteY28" fmla="*/ 4157202 h 6286500"/>
                  <a:gd name="connsiteX29" fmla="*/ 709749 w 6286482"/>
                  <a:gd name="connsiteY29" fmla="*/ 5373944 h 6286500"/>
                  <a:gd name="connsiteX30" fmla="*/ 811144 w 6286482"/>
                  <a:gd name="connsiteY30" fmla="*/ 5475339 h 6286500"/>
                  <a:gd name="connsiteX31" fmla="*/ 1825096 w 6286482"/>
                  <a:gd name="connsiteY31" fmla="*/ 5475339 h 6286500"/>
                  <a:gd name="connsiteX32" fmla="*/ 1825096 w 6286482"/>
                  <a:gd name="connsiteY32" fmla="*/ 6286500 h 6286500"/>
                  <a:gd name="connsiteX33" fmla="*/ 2027886 w 6286482"/>
                  <a:gd name="connsiteY33" fmla="*/ 6286500 h 6286500"/>
                  <a:gd name="connsiteX34" fmla="*/ 2027886 w 6286482"/>
                  <a:gd name="connsiteY34" fmla="*/ 5373944 h 6286500"/>
                  <a:gd name="connsiteX35" fmla="*/ 1926491 w 6286482"/>
                  <a:gd name="connsiteY35" fmla="*/ 5272549 h 6286500"/>
                  <a:gd name="connsiteX36" fmla="*/ 912539 w 6286482"/>
                  <a:gd name="connsiteY36" fmla="*/ 5272549 h 6286500"/>
                  <a:gd name="connsiteX37" fmla="*/ 912539 w 6286482"/>
                  <a:gd name="connsiteY37" fmla="*/ 4055807 h 6286500"/>
                  <a:gd name="connsiteX38" fmla="*/ 811144 w 6286482"/>
                  <a:gd name="connsiteY38" fmla="*/ 3954411 h 6286500"/>
                  <a:gd name="connsiteX39" fmla="*/ 260551 w 6286482"/>
                  <a:gd name="connsiteY39" fmla="*/ 3954411 h 6286500"/>
                  <a:gd name="connsiteX40" fmla="*/ 903033 w 6286482"/>
                  <a:gd name="connsiteY40" fmla="*/ 2577757 h 6286500"/>
                  <a:gd name="connsiteX41" fmla="*/ 912539 w 6286482"/>
                  <a:gd name="connsiteY41" fmla="*/ 2534879 h 6286500"/>
                  <a:gd name="connsiteX42" fmla="*/ 2129281 w 6286482"/>
                  <a:gd name="connsiteY42" fmla="*/ 1318137 h 6286500"/>
                  <a:gd name="connsiteX43" fmla="*/ 2636257 w 6286482"/>
                  <a:gd name="connsiteY43" fmla="*/ 1318137 h 6286500"/>
                  <a:gd name="connsiteX44" fmla="*/ 3041838 w 6286482"/>
                  <a:gd name="connsiteY44" fmla="*/ 1388784 h 6286500"/>
                  <a:gd name="connsiteX45" fmla="*/ 3041838 w 6286482"/>
                  <a:gd name="connsiteY45" fmla="*/ 1926508 h 6286500"/>
                  <a:gd name="connsiteX46" fmla="*/ 3143233 w 6286482"/>
                  <a:gd name="connsiteY46" fmla="*/ 2027903 h 6286500"/>
                  <a:gd name="connsiteX47" fmla="*/ 3304540 w 6286482"/>
                  <a:gd name="connsiteY47" fmla="*/ 2027903 h 6286500"/>
                  <a:gd name="connsiteX48" fmla="*/ 3424896 w 6286482"/>
                  <a:gd name="connsiteY48" fmla="*/ 2312532 h 6286500"/>
                  <a:gd name="connsiteX49" fmla="*/ 3274337 w 6286482"/>
                  <a:gd name="connsiteY49" fmla="*/ 2463193 h 6286500"/>
                  <a:gd name="connsiteX50" fmla="*/ 3274337 w 6286482"/>
                  <a:gd name="connsiteY50" fmla="*/ 2606566 h 6286500"/>
                  <a:gd name="connsiteX51" fmla="*/ 3679917 w 6286482"/>
                  <a:gd name="connsiteY51" fmla="*/ 3012146 h 6286500"/>
                  <a:gd name="connsiteX52" fmla="*/ 3823290 w 6286482"/>
                  <a:gd name="connsiteY52" fmla="*/ 3012146 h 6286500"/>
                  <a:gd name="connsiteX53" fmla="*/ 3856168 w 6286482"/>
                  <a:gd name="connsiteY53" fmla="*/ 2979269 h 6286500"/>
                  <a:gd name="connsiteX54" fmla="*/ 3852999 w 6286482"/>
                  <a:gd name="connsiteY54" fmla="*/ 4765370 h 6286500"/>
                  <a:gd name="connsiteX55" fmla="*/ 3912011 w 6286482"/>
                  <a:gd name="connsiteY55" fmla="*/ 4857665 h 6286500"/>
                  <a:gd name="connsiteX56" fmla="*/ 4020390 w 6286482"/>
                  <a:gd name="connsiteY56" fmla="*/ 4842507 h 6286500"/>
                  <a:gd name="connsiteX57" fmla="*/ 4664160 w 6286482"/>
                  <a:gd name="connsiteY57" fmla="*/ 4290727 h 6286500"/>
                  <a:gd name="connsiteX58" fmla="*/ 5307931 w 6286482"/>
                  <a:gd name="connsiteY58" fmla="*/ 4842405 h 6286500"/>
                  <a:gd name="connsiteX59" fmla="*/ 5373927 w 6286482"/>
                  <a:gd name="connsiteY59" fmla="*/ 4866968 h 6286500"/>
                  <a:gd name="connsiteX60" fmla="*/ 5416310 w 6286482"/>
                  <a:gd name="connsiteY60" fmla="*/ 4857665 h 6286500"/>
                  <a:gd name="connsiteX61" fmla="*/ 5475322 w 6286482"/>
                  <a:gd name="connsiteY61" fmla="*/ 4765370 h 6286500"/>
                  <a:gd name="connsiteX62" fmla="*/ 5472204 w 6286482"/>
                  <a:gd name="connsiteY62" fmla="*/ 2979269 h 6286500"/>
                  <a:gd name="connsiteX63" fmla="*/ 5505030 w 6286482"/>
                  <a:gd name="connsiteY63" fmla="*/ 3012146 h 6286500"/>
                  <a:gd name="connsiteX64" fmla="*/ 5648403 w 6286482"/>
                  <a:gd name="connsiteY64" fmla="*/ 3012146 h 6286500"/>
                  <a:gd name="connsiteX65" fmla="*/ 6053984 w 6286482"/>
                  <a:gd name="connsiteY65" fmla="*/ 2606566 h 6286500"/>
                  <a:gd name="connsiteX66" fmla="*/ 6053984 w 6286482"/>
                  <a:gd name="connsiteY66" fmla="*/ 2463193 h 6286500"/>
                  <a:gd name="connsiteX67" fmla="*/ 5903425 w 6286482"/>
                  <a:gd name="connsiteY67" fmla="*/ 2312634 h 6286500"/>
                  <a:gd name="connsiteX68" fmla="*/ 6023692 w 6286482"/>
                  <a:gd name="connsiteY68" fmla="*/ 2027903 h 6286500"/>
                  <a:gd name="connsiteX69" fmla="*/ 6185088 w 6286482"/>
                  <a:gd name="connsiteY69" fmla="*/ 2027903 h 6286500"/>
                  <a:gd name="connsiteX70" fmla="*/ 6286483 w 6286482"/>
                  <a:gd name="connsiteY70" fmla="*/ 1926508 h 6286500"/>
                  <a:gd name="connsiteX71" fmla="*/ 6286483 w 6286482"/>
                  <a:gd name="connsiteY71" fmla="*/ 1318137 h 6286500"/>
                  <a:gd name="connsiteX72" fmla="*/ 6185088 w 6286482"/>
                  <a:gd name="connsiteY72" fmla="*/ 1216742 h 6286500"/>
                  <a:gd name="connsiteX73" fmla="*/ 5069741 w 6286482"/>
                  <a:gd name="connsiteY73" fmla="*/ 4371336 h 6286500"/>
                  <a:gd name="connsiteX74" fmla="*/ 5069741 w 6286482"/>
                  <a:gd name="connsiteY74" fmla="*/ 3447436 h 6286500"/>
                  <a:gd name="connsiteX75" fmla="*/ 4866951 w 6286482"/>
                  <a:gd name="connsiteY75" fmla="*/ 3447436 h 6286500"/>
                  <a:gd name="connsiteX76" fmla="*/ 4866951 w 6286482"/>
                  <a:gd name="connsiteY76" fmla="*/ 4197456 h 6286500"/>
                  <a:gd name="connsiteX77" fmla="*/ 4730156 w 6286482"/>
                  <a:gd name="connsiteY77" fmla="*/ 4080268 h 6286500"/>
                  <a:gd name="connsiteX78" fmla="*/ 4598165 w 6286482"/>
                  <a:gd name="connsiteY78" fmla="*/ 4080268 h 6286500"/>
                  <a:gd name="connsiteX79" fmla="*/ 4461370 w 6286482"/>
                  <a:gd name="connsiteY79" fmla="*/ 4197456 h 6286500"/>
                  <a:gd name="connsiteX80" fmla="*/ 4461370 w 6286482"/>
                  <a:gd name="connsiteY80" fmla="*/ 3447436 h 6286500"/>
                  <a:gd name="connsiteX81" fmla="*/ 4258580 w 6286482"/>
                  <a:gd name="connsiteY81" fmla="*/ 3447436 h 6286500"/>
                  <a:gd name="connsiteX82" fmla="*/ 4258580 w 6286482"/>
                  <a:gd name="connsiteY82" fmla="*/ 4371336 h 6286500"/>
                  <a:gd name="connsiteX83" fmla="*/ 4056182 w 6286482"/>
                  <a:gd name="connsiteY83" fmla="*/ 4544861 h 6286500"/>
                  <a:gd name="connsiteX84" fmla="*/ 4059161 w 6286482"/>
                  <a:gd name="connsiteY84" fmla="*/ 2903134 h 6286500"/>
                  <a:gd name="connsiteX85" fmla="*/ 4258580 w 6286482"/>
                  <a:gd name="connsiteY85" fmla="*/ 2981652 h 6286500"/>
                  <a:gd name="connsiteX86" fmla="*/ 4258580 w 6286482"/>
                  <a:gd name="connsiteY86" fmla="*/ 3143250 h 6286500"/>
                  <a:gd name="connsiteX87" fmla="*/ 4359975 w 6286482"/>
                  <a:gd name="connsiteY87" fmla="*/ 3244645 h 6286500"/>
                  <a:gd name="connsiteX88" fmla="*/ 4968346 w 6286482"/>
                  <a:gd name="connsiteY88" fmla="*/ 3244645 h 6286500"/>
                  <a:gd name="connsiteX89" fmla="*/ 5069741 w 6286482"/>
                  <a:gd name="connsiteY89" fmla="*/ 3143250 h 6286500"/>
                  <a:gd name="connsiteX90" fmla="*/ 5069741 w 6286482"/>
                  <a:gd name="connsiteY90" fmla="*/ 2981652 h 6286500"/>
                  <a:gd name="connsiteX91" fmla="*/ 5269160 w 6286482"/>
                  <a:gd name="connsiteY91" fmla="*/ 2903222 h 6286500"/>
                  <a:gd name="connsiteX92" fmla="*/ 5272138 w 6286482"/>
                  <a:gd name="connsiteY92" fmla="*/ 4544861 h 6286500"/>
                  <a:gd name="connsiteX93" fmla="*/ 6083693 w 6286482"/>
                  <a:gd name="connsiteY93" fmla="*/ 1825113 h 6286500"/>
                  <a:gd name="connsiteX94" fmla="*/ 5946011 w 6286482"/>
                  <a:gd name="connsiteY94" fmla="*/ 1825113 h 6286500"/>
                  <a:gd name="connsiteX95" fmla="*/ 5847340 w 6286482"/>
                  <a:gd name="connsiteY95" fmla="*/ 1902997 h 6286500"/>
                  <a:gd name="connsiteX96" fmla="*/ 5690393 w 6286482"/>
                  <a:gd name="connsiteY96" fmla="*/ 2274116 h 6286500"/>
                  <a:gd name="connsiteX97" fmla="*/ 5704158 w 6286482"/>
                  <a:gd name="connsiteY97" fmla="*/ 2400214 h 6286500"/>
                  <a:gd name="connsiteX98" fmla="*/ 5838925 w 6286482"/>
                  <a:gd name="connsiteY98" fmla="*/ 2534879 h 6286500"/>
                  <a:gd name="connsiteX99" fmla="*/ 5576717 w 6286482"/>
                  <a:gd name="connsiteY99" fmla="*/ 2797087 h 6286500"/>
                  <a:gd name="connsiteX100" fmla="*/ 5441950 w 6286482"/>
                  <a:gd name="connsiteY100" fmla="*/ 2662320 h 6286500"/>
                  <a:gd name="connsiteX101" fmla="*/ 5315852 w 6286482"/>
                  <a:gd name="connsiteY101" fmla="*/ 2648556 h 6286500"/>
                  <a:gd name="connsiteX102" fmla="*/ 4944924 w 6286482"/>
                  <a:gd name="connsiteY102" fmla="*/ 2805097 h 6286500"/>
                  <a:gd name="connsiteX103" fmla="*/ 4866849 w 6286482"/>
                  <a:gd name="connsiteY103" fmla="*/ 2903767 h 6286500"/>
                  <a:gd name="connsiteX104" fmla="*/ 4866849 w 6286482"/>
                  <a:gd name="connsiteY104" fmla="*/ 3041855 h 6286500"/>
                  <a:gd name="connsiteX105" fmla="*/ 4461269 w 6286482"/>
                  <a:gd name="connsiteY105" fmla="*/ 3041855 h 6286500"/>
                  <a:gd name="connsiteX106" fmla="*/ 4461269 w 6286482"/>
                  <a:gd name="connsiteY106" fmla="*/ 2903767 h 6286500"/>
                  <a:gd name="connsiteX107" fmla="*/ 4383194 w 6286482"/>
                  <a:gd name="connsiteY107" fmla="*/ 2805097 h 6286500"/>
                  <a:gd name="connsiteX108" fmla="*/ 4012266 w 6286482"/>
                  <a:gd name="connsiteY108" fmla="*/ 2648454 h 6286500"/>
                  <a:gd name="connsiteX109" fmla="*/ 3886269 w 6286482"/>
                  <a:gd name="connsiteY109" fmla="*/ 2662320 h 6286500"/>
                  <a:gd name="connsiteX110" fmla="*/ 3751604 w 6286482"/>
                  <a:gd name="connsiteY110" fmla="*/ 2797087 h 6286500"/>
                  <a:gd name="connsiteX111" fmla="*/ 3489396 w 6286482"/>
                  <a:gd name="connsiteY111" fmla="*/ 2534879 h 6286500"/>
                  <a:gd name="connsiteX112" fmla="*/ 3624264 w 6286482"/>
                  <a:gd name="connsiteY112" fmla="*/ 2400011 h 6286500"/>
                  <a:gd name="connsiteX113" fmla="*/ 3638029 w 6286482"/>
                  <a:gd name="connsiteY113" fmla="*/ 2273761 h 6286500"/>
                  <a:gd name="connsiteX114" fmla="*/ 3480980 w 6286482"/>
                  <a:gd name="connsiteY114" fmla="*/ 1902896 h 6286500"/>
                  <a:gd name="connsiteX115" fmla="*/ 3382209 w 6286482"/>
                  <a:gd name="connsiteY115" fmla="*/ 1825113 h 6286500"/>
                  <a:gd name="connsiteX116" fmla="*/ 3244628 w 6286482"/>
                  <a:gd name="connsiteY116" fmla="*/ 1825113 h 6286500"/>
                  <a:gd name="connsiteX117" fmla="*/ 3244628 w 6286482"/>
                  <a:gd name="connsiteY117" fmla="*/ 1419532 h 6286500"/>
                  <a:gd name="connsiteX118" fmla="*/ 3382310 w 6286482"/>
                  <a:gd name="connsiteY118" fmla="*/ 1419532 h 6286500"/>
                  <a:gd name="connsiteX119" fmla="*/ 3480980 w 6286482"/>
                  <a:gd name="connsiteY119" fmla="*/ 1341648 h 6286500"/>
                  <a:gd name="connsiteX120" fmla="*/ 3637927 w 6286482"/>
                  <a:gd name="connsiteY120" fmla="*/ 970532 h 6286500"/>
                  <a:gd name="connsiteX121" fmla="*/ 3624163 w 6286482"/>
                  <a:gd name="connsiteY121" fmla="*/ 844432 h 6286500"/>
                  <a:gd name="connsiteX122" fmla="*/ 3489396 w 6286482"/>
                  <a:gd name="connsiteY122" fmla="*/ 709766 h 6286500"/>
                  <a:gd name="connsiteX123" fmla="*/ 3751604 w 6286482"/>
                  <a:gd name="connsiteY123" fmla="*/ 447565 h 6286500"/>
                  <a:gd name="connsiteX124" fmla="*/ 3886371 w 6286482"/>
                  <a:gd name="connsiteY124" fmla="*/ 582329 h 6286500"/>
                  <a:gd name="connsiteX125" fmla="*/ 4012519 w 6286482"/>
                  <a:gd name="connsiteY125" fmla="*/ 596092 h 6286500"/>
                  <a:gd name="connsiteX126" fmla="*/ 4383397 w 6286482"/>
                  <a:gd name="connsiteY126" fmla="*/ 439544 h 6286500"/>
                  <a:gd name="connsiteX127" fmla="*/ 4461370 w 6286482"/>
                  <a:gd name="connsiteY127" fmla="*/ 340872 h 6286500"/>
                  <a:gd name="connsiteX128" fmla="*/ 4461370 w 6286482"/>
                  <a:gd name="connsiteY128" fmla="*/ 202790 h 6286500"/>
                  <a:gd name="connsiteX129" fmla="*/ 4866951 w 6286482"/>
                  <a:gd name="connsiteY129" fmla="*/ 202790 h 6286500"/>
                  <a:gd name="connsiteX130" fmla="*/ 4866951 w 6286482"/>
                  <a:gd name="connsiteY130" fmla="*/ 340872 h 6286500"/>
                  <a:gd name="connsiteX131" fmla="*/ 4945025 w 6286482"/>
                  <a:gd name="connsiteY131" fmla="*/ 439544 h 6286500"/>
                  <a:gd name="connsiteX132" fmla="*/ 5315954 w 6286482"/>
                  <a:gd name="connsiteY132" fmla="*/ 596192 h 6286500"/>
                  <a:gd name="connsiteX133" fmla="*/ 5441950 w 6286482"/>
                  <a:gd name="connsiteY133" fmla="*/ 582329 h 6286500"/>
                  <a:gd name="connsiteX134" fmla="*/ 5576717 w 6286482"/>
                  <a:gd name="connsiteY134" fmla="*/ 447565 h 6286500"/>
                  <a:gd name="connsiteX135" fmla="*/ 5838925 w 6286482"/>
                  <a:gd name="connsiteY135" fmla="*/ 709766 h 6286500"/>
                  <a:gd name="connsiteX136" fmla="*/ 5704057 w 6286482"/>
                  <a:gd name="connsiteY136" fmla="*/ 844629 h 6286500"/>
                  <a:gd name="connsiteX137" fmla="*/ 5690292 w 6286482"/>
                  <a:gd name="connsiteY137" fmla="*/ 970879 h 6286500"/>
                  <a:gd name="connsiteX138" fmla="*/ 5847340 w 6286482"/>
                  <a:gd name="connsiteY138" fmla="*/ 1341750 h 6286500"/>
                  <a:gd name="connsiteX139" fmla="*/ 5946112 w 6286482"/>
                  <a:gd name="connsiteY139" fmla="*/ 1419532 h 6286500"/>
                  <a:gd name="connsiteX140" fmla="*/ 6083693 w 6286482"/>
                  <a:gd name="connsiteY140" fmla="*/ 1419532 h 62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286482" h="6286500">
                    <a:moveTo>
                      <a:pt x="6185088" y="1216742"/>
                    </a:moveTo>
                    <a:lnTo>
                      <a:pt x="6023781" y="1216742"/>
                    </a:lnTo>
                    <a:cubicBezTo>
                      <a:pt x="5994085" y="1117476"/>
                      <a:pt x="5953831" y="1022170"/>
                      <a:pt x="5903425" y="932113"/>
                    </a:cubicBezTo>
                    <a:lnTo>
                      <a:pt x="6053984" y="781455"/>
                    </a:lnTo>
                    <a:cubicBezTo>
                      <a:pt x="6093642" y="741798"/>
                      <a:pt x="6093642" y="677734"/>
                      <a:pt x="6053984" y="638077"/>
                    </a:cubicBezTo>
                    <a:lnTo>
                      <a:pt x="5648403" y="232497"/>
                    </a:lnTo>
                    <a:cubicBezTo>
                      <a:pt x="5608745" y="192838"/>
                      <a:pt x="5544689" y="192838"/>
                      <a:pt x="5505030" y="232497"/>
                    </a:cubicBezTo>
                    <a:lnTo>
                      <a:pt x="5354370" y="383054"/>
                    </a:lnTo>
                    <a:cubicBezTo>
                      <a:pt x="5264014" y="332703"/>
                      <a:pt x="5168715" y="292550"/>
                      <a:pt x="5069741" y="263043"/>
                    </a:cubicBezTo>
                    <a:lnTo>
                      <a:pt x="5069741" y="101395"/>
                    </a:lnTo>
                    <a:cubicBezTo>
                      <a:pt x="5069741" y="45450"/>
                      <a:pt x="5024341" y="0"/>
                      <a:pt x="4968346" y="0"/>
                    </a:cubicBezTo>
                    <a:lnTo>
                      <a:pt x="4359975" y="0"/>
                    </a:lnTo>
                    <a:cubicBezTo>
                      <a:pt x="4304030" y="0"/>
                      <a:pt x="4258580" y="45450"/>
                      <a:pt x="4258580" y="101395"/>
                    </a:cubicBezTo>
                    <a:lnTo>
                      <a:pt x="4258580" y="263043"/>
                    </a:lnTo>
                    <a:cubicBezTo>
                      <a:pt x="4159314" y="292550"/>
                      <a:pt x="4064104" y="332703"/>
                      <a:pt x="3973849" y="383054"/>
                    </a:cubicBezTo>
                    <a:lnTo>
                      <a:pt x="3823290" y="232497"/>
                    </a:lnTo>
                    <a:cubicBezTo>
                      <a:pt x="3783632" y="192838"/>
                      <a:pt x="3719576" y="192838"/>
                      <a:pt x="3679917" y="232497"/>
                    </a:cubicBezTo>
                    <a:lnTo>
                      <a:pt x="3274337" y="638077"/>
                    </a:lnTo>
                    <a:cubicBezTo>
                      <a:pt x="3234679" y="677734"/>
                      <a:pt x="3234679" y="741798"/>
                      <a:pt x="3274337" y="781455"/>
                    </a:cubicBezTo>
                    <a:lnTo>
                      <a:pt x="3424896" y="932014"/>
                    </a:lnTo>
                    <a:cubicBezTo>
                      <a:pt x="3374642" y="1022170"/>
                      <a:pt x="3334388" y="1117476"/>
                      <a:pt x="3304629" y="1216742"/>
                    </a:cubicBezTo>
                    <a:lnTo>
                      <a:pt x="3160166" y="1216742"/>
                    </a:lnTo>
                    <a:cubicBezTo>
                      <a:pt x="2994157" y="1150944"/>
                      <a:pt x="2815828" y="1115347"/>
                      <a:pt x="2636257" y="1115347"/>
                    </a:cubicBezTo>
                    <a:lnTo>
                      <a:pt x="2129281" y="1115347"/>
                    </a:lnTo>
                    <a:cubicBezTo>
                      <a:pt x="1354217" y="1115347"/>
                      <a:pt x="722226" y="1739764"/>
                      <a:pt x="709947" y="2511951"/>
                    </a:cubicBezTo>
                    <a:lnTo>
                      <a:pt x="9538" y="4012929"/>
                    </a:lnTo>
                    <a:cubicBezTo>
                      <a:pt x="-5166" y="4044374"/>
                      <a:pt x="-2740" y="4081054"/>
                      <a:pt x="15925" y="4110268"/>
                    </a:cubicBezTo>
                    <a:cubicBezTo>
                      <a:pt x="34540" y="4139483"/>
                      <a:pt x="66721" y="4157202"/>
                      <a:pt x="101378" y="4157202"/>
                    </a:cubicBezTo>
                    <a:lnTo>
                      <a:pt x="709749" y="4157202"/>
                    </a:lnTo>
                    <a:lnTo>
                      <a:pt x="709749" y="5373944"/>
                    </a:lnTo>
                    <a:cubicBezTo>
                      <a:pt x="709749" y="5430041"/>
                      <a:pt x="755198" y="5475339"/>
                      <a:pt x="811144" y="5475339"/>
                    </a:cubicBezTo>
                    <a:lnTo>
                      <a:pt x="1825096" y="5475339"/>
                    </a:lnTo>
                    <a:lnTo>
                      <a:pt x="1825096" y="6286500"/>
                    </a:lnTo>
                    <a:lnTo>
                      <a:pt x="2027886" y="6286500"/>
                    </a:lnTo>
                    <a:lnTo>
                      <a:pt x="2027886" y="5373944"/>
                    </a:lnTo>
                    <a:cubicBezTo>
                      <a:pt x="2027886" y="5317847"/>
                      <a:pt x="1982486" y="5272549"/>
                      <a:pt x="1926491" y="5272549"/>
                    </a:cubicBezTo>
                    <a:lnTo>
                      <a:pt x="912539" y="5272549"/>
                    </a:lnTo>
                    <a:lnTo>
                      <a:pt x="912539" y="4055807"/>
                    </a:lnTo>
                    <a:cubicBezTo>
                      <a:pt x="912539" y="3999710"/>
                      <a:pt x="867140" y="3954411"/>
                      <a:pt x="811144" y="3954411"/>
                    </a:cubicBezTo>
                    <a:lnTo>
                      <a:pt x="260551" y="3954411"/>
                    </a:lnTo>
                    <a:lnTo>
                      <a:pt x="903033" y="2577757"/>
                    </a:lnTo>
                    <a:cubicBezTo>
                      <a:pt x="909321" y="2564385"/>
                      <a:pt x="912539" y="2549683"/>
                      <a:pt x="912539" y="2534879"/>
                    </a:cubicBezTo>
                    <a:cubicBezTo>
                      <a:pt x="912539" y="1863922"/>
                      <a:pt x="1458324" y="1318137"/>
                      <a:pt x="2129281" y="1318137"/>
                    </a:cubicBezTo>
                    <a:lnTo>
                      <a:pt x="2636257" y="1318137"/>
                    </a:lnTo>
                    <a:cubicBezTo>
                      <a:pt x="2774687" y="1318137"/>
                      <a:pt x="2912077" y="1343093"/>
                      <a:pt x="3041838" y="1388784"/>
                    </a:cubicBezTo>
                    <a:lnTo>
                      <a:pt x="3041838" y="1926508"/>
                    </a:lnTo>
                    <a:cubicBezTo>
                      <a:pt x="3041838" y="1982504"/>
                      <a:pt x="3087288" y="2027903"/>
                      <a:pt x="3143233" y="2027903"/>
                    </a:cubicBezTo>
                    <a:lnTo>
                      <a:pt x="3304540" y="2027903"/>
                    </a:lnTo>
                    <a:cubicBezTo>
                      <a:pt x="3334236" y="2127169"/>
                      <a:pt x="3374541" y="2222481"/>
                      <a:pt x="3424896" y="2312532"/>
                    </a:cubicBezTo>
                    <a:lnTo>
                      <a:pt x="3274337" y="2463193"/>
                    </a:lnTo>
                    <a:cubicBezTo>
                      <a:pt x="3234679" y="2502851"/>
                      <a:pt x="3234679" y="2566907"/>
                      <a:pt x="3274337" y="2606566"/>
                    </a:cubicBezTo>
                    <a:lnTo>
                      <a:pt x="3679917" y="3012146"/>
                    </a:lnTo>
                    <a:cubicBezTo>
                      <a:pt x="3719576" y="3051804"/>
                      <a:pt x="3783632" y="3051804"/>
                      <a:pt x="3823290" y="3012146"/>
                    </a:cubicBezTo>
                    <a:lnTo>
                      <a:pt x="3856168" y="2979269"/>
                    </a:lnTo>
                    <a:lnTo>
                      <a:pt x="3852999" y="4765370"/>
                    </a:lnTo>
                    <a:cubicBezTo>
                      <a:pt x="3852999" y="4805028"/>
                      <a:pt x="3876016" y="4841024"/>
                      <a:pt x="3912011" y="4857665"/>
                    </a:cubicBezTo>
                    <a:cubicBezTo>
                      <a:pt x="3947905" y="4874142"/>
                      <a:pt x="3990288" y="4868400"/>
                      <a:pt x="4020390" y="4842507"/>
                    </a:cubicBezTo>
                    <a:lnTo>
                      <a:pt x="4664160" y="4290727"/>
                    </a:lnTo>
                    <a:lnTo>
                      <a:pt x="5307931" y="4842405"/>
                    </a:lnTo>
                    <a:cubicBezTo>
                      <a:pt x="5326689" y="4858654"/>
                      <a:pt x="5350213" y="4866968"/>
                      <a:pt x="5373927" y="4866968"/>
                    </a:cubicBezTo>
                    <a:cubicBezTo>
                      <a:pt x="5388337" y="4866968"/>
                      <a:pt x="5402837" y="4863951"/>
                      <a:pt x="5416310" y="4857665"/>
                    </a:cubicBezTo>
                    <a:cubicBezTo>
                      <a:pt x="5452305" y="4841024"/>
                      <a:pt x="5475322" y="4804927"/>
                      <a:pt x="5475322" y="4765370"/>
                    </a:cubicBezTo>
                    <a:lnTo>
                      <a:pt x="5472204" y="2979269"/>
                    </a:lnTo>
                    <a:lnTo>
                      <a:pt x="5505030" y="3012146"/>
                    </a:lnTo>
                    <a:cubicBezTo>
                      <a:pt x="5544689" y="3051804"/>
                      <a:pt x="5608745" y="3051804"/>
                      <a:pt x="5648403" y="3012146"/>
                    </a:cubicBezTo>
                    <a:lnTo>
                      <a:pt x="6053984" y="2606566"/>
                    </a:lnTo>
                    <a:cubicBezTo>
                      <a:pt x="6093642" y="2566907"/>
                      <a:pt x="6093642" y="2502851"/>
                      <a:pt x="6053984" y="2463193"/>
                    </a:cubicBezTo>
                    <a:lnTo>
                      <a:pt x="5903425" y="2312634"/>
                    </a:lnTo>
                    <a:cubicBezTo>
                      <a:pt x="5953729" y="2222481"/>
                      <a:pt x="5993983" y="2127169"/>
                      <a:pt x="6023692" y="2027903"/>
                    </a:cubicBezTo>
                    <a:lnTo>
                      <a:pt x="6185088" y="2027903"/>
                    </a:lnTo>
                    <a:cubicBezTo>
                      <a:pt x="6241083" y="2027903"/>
                      <a:pt x="6286483" y="1982504"/>
                      <a:pt x="6286483" y="1926508"/>
                    </a:cubicBezTo>
                    <a:lnTo>
                      <a:pt x="6286483" y="1318137"/>
                    </a:lnTo>
                    <a:cubicBezTo>
                      <a:pt x="6286483" y="1262191"/>
                      <a:pt x="6241083" y="1216742"/>
                      <a:pt x="6185088" y="1216742"/>
                    </a:cubicBezTo>
                    <a:close/>
                    <a:moveTo>
                      <a:pt x="5069741" y="4371336"/>
                    </a:moveTo>
                    <a:lnTo>
                      <a:pt x="5069741" y="3447436"/>
                    </a:lnTo>
                    <a:lnTo>
                      <a:pt x="4866951" y="3447436"/>
                    </a:lnTo>
                    <a:lnTo>
                      <a:pt x="4866951" y="4197456"/>
                    </a:lnTo>
                    <a:lnTo>
                      <a:pt x="4730156" y="4080268"/>
                    </a:lnTo>
                    <a:cubicBezTo>
                      <a:pt x="4692133" y="4047593"/>
                      <a:pt x="4636188" y="4047593"/>
                      <a:pt x="4598165" y="4080268"/>
                    </a:cubicBezTo>
                    <a:lnTo>
                      <a:pt x="4461370" y="4197456"/>
                    </a:lnTo>
                    <a:lnTo>
                      <a:pt x="4461370" y="3447436"/>
                    </a:lnTo>
                    <a:lnTo>
                      <a:pt x="4258580" y="3447436"/>
                    </a:lnTo>
                    <a:lnTo>
                      <a:pt x="4258580" y="4371336"/>
                    </a:lnTo>
                    <a:lnTo>
                      <a:pt x="4056182" y="4544861"/>
                    </a:lnTo>
                    <a:lnTo>
                      <a:pt x="4059161" y="2903134"/>
                    </a:lnTo>
                    <a:cubicBezTo>
                      <a:pt x="4123813" y="2933780"/>
                      <a:pt x="4189960" y="2961259"/>
                      <a:pt x="4258580" y="2981652"/>
                    </a:cubicBezTo>
                    <a:lnTo>
                      <a:pt x="4258580" y="3143250"/>
                    </a:lnTo>
                    <a:cubicBezTo>
                      <a:pt x="4258580" y="3199246"/>
                      <a:pt x="4304030" y="3244645"/>
                      <a:pt x="4359975" y="3244645"/>
                    </a:cubicBezTo>
                    <a:lnTo>
                      <a:pt x="4968346" y="3244645"/>
                    </a:lnTo>
                    <a:cubicBezTo>
                      <a:pt x="5024341" y="3244645"/>
                      <a:pt x="5069741" y="3199246"/>
                      <a:pt x="5069741" y="3143250"/>
                    </a:cubicBezTo>
                    <a:lnTo>
                      <a:pt x="5069741" y="2981652"/>
                    </a:lnTo>
                    <a:cubicBezTo>
                      <a:pt x="5138614" y="2961157"/>
                      <a:pt x="5204609" y="2933780"/>
                      <a:pt x="5269160" y="2903222"/>
                    </a:cubicBezTo>
                    <a:lnTo>
                      <a:pt x="5272138" y="4544861"/>
                    </a:lnTo>
                    <a:close/>
                    <a:moveTo>
                      <a:pt x="6083693" y="1825113"/>
                    </a:moveTo>
                    <a:lnTo>
                      <a:pt x="5946011" y="1825113"/>
                    </a:lnTo>
                    <a:cubicBezTo>
                      <a:pt x="5899077" y="1825113"/>
                      <a:pt x="5858279" y="1857243"/>
                      <a:pt x="5847340" y="1902997"/>
                    </a:cubicBezTo>
                    <a:cubicBezTo>
                      <a:pt x="5815693" y="2035330"/>
                      <a:pt x="5762878" y="2160148"/>
                      <a:pt x="5690393" y="2274116"/>
                    </a:cubicBezTo>
                    <a:cubicBezTo>
                      <a:pt x="5664842" y="2314269"/>
                      <a:pt x="5670634" y="2366652"/>
                      <a:pt x="5704158" y="2400214"/>
                    </a:cubicBezTo>
                    <a:lnTo>
                      <a:pt x="5838925" y="2534879"/>
                    </a:lnTo>
                    <a:lnTo>
                      <a:pt x="5576717" y="2797087"/>
                    </a:lnTo>
                    <a:lnTo>
                      <a:pt x="5441950" y="2662320"/>
                    </a:lnTo>
                    <a:cubicBezTo>
                      <a:pt x="5408388" y="2628644"/>
                      <a:pt x="5355904" y="2622814"/>
                      <a:pt x="5315852" y="2648556"/>
                    </a:cubicBezTo>
                    <a:cubicBezTo>
                      <a:pt x="5201783" y="2721129"/>
                      <a:pt x="5077067" y="2773855"/>
                      <a:pt x="4944924" y="2805097"/>
                    </a:cubicBezTo>
                    <a:cubicBezTo>
                      <a:pt x="4899182" y="2815946"/>
                      <a:pt x="4866849" y="2856783"/>
                      <a:pt x="4866849" y="2903767"/>
                    </a:cubicBezTo>
                    <a:lnTo>
                      <a:pt x="4866849" y="3041855"/>
                    </a:lnTo>
                    <a:lnTo>
                      <a:pt x="4461269" y="3041855"/>
                    </a:lnTo>
                    <a:lnTo>
                      <a:pt x="4461269" y="2903767"/>
                    </a:lnTo>
                    <a:cubicBezTo>
                      <a:pt x="4461269" y="2856695"/>
                      <a:pt x="4428936" y="2815845"/>
                      <a:pt x="4383194" y="2805097"/>
                    </a:cubicBezTo>
                    <a:cubicBezTo>
                      <a:pt x="4251799" y="2773956"/>
                      <a:pt x="4126981" y="2721332"/>
                      <a:pt x="4012266" y="2648454"/>
                    </a:cubicBezTo>
                    <a:cubicBezTo>
                      <a:pt x="3972113" y="2623004"/>
                      <a:pt x="3919831" y="2628898"/>
                      <a:pt x="3886269" y="2662320"/>
                    </a:cubicBezTo>
                    <a:lnTo>
                      <a:pt x="3751604" y="2797087"/>
                    </a:lnTo>
                    <a:lnTo>
                      <a:pt x="3489396" y="2534879"/>
                    </a:lnTo>
                    <a:lnTo>
                      <a:pt x="3624264" y="2400011"/>
                    </a:lnTo>
                    <a:cubicBezTo>
                      <a:pt x="3657928" y="2366348"/>
                      <a:pt x="3663580" y="2313825"/>
                      <a:pt x="3638029" y="2273761"/>
                    </a:cubicBezTo>
                    <a:cubicBezTo>
                      <a:pt x="3565442" y="2160047"/>
                      <a:pt x="3512628" y="2035178"/>
                      <a:pt x="3480980" y="1902896"/>
                    </a:cubicBezTo>
                    <a:cubicBezTo>
                      <a:pt x="3470042" y="1857243"/>
                      <a:pt x="3429154" y="1825113"/>
                      <a:pt x="3382209" y="1825113"/>
                    </a:cubicBezTo>
                    <a:lnTo>
                      <a:pt x="3244628" y="1825113"/>
                    </a:lnTo>
                    <a:lnTo>
                      <a:pt x="3244628" y="1419532"/>
                    </a:lnTo>
                    <a:lnTo>
                      <a:pt x="3382310" y="1419532"/>
                    </a:lnTo>
                    <a:cubicBezTo>
                      <a:pt x="3429243" y="1419532"/>
                      <a:pt x="3470042" y="1387403"/>
                      <a:pt x="3480980" y="1341648"/>
                    </a:cubicBezTo>
                    <a:cubicBezTo>
                      <a:pt x="3512628" y="1209365"/>
                      <a:pt x="3565442" y="1084502"/>
                      <a:pt x="3637927" y="970532"/>
                    </a:cubicBezTo>
                    <a:cubicBezTo>
                      <a:pt x="3663479" y="930379"/>
                      <a:pt x="3657737" y="877998"/>
                      <a:pt x="3624163" y="844432"/>
                    </a:cubicBezTo>
                    <a:lnTo>
                      <a:pt x="3489396" y="709766"/>
                    </a:lnTo>
                    <a:lnTo>
                      <a:pt x="3751604" y="447565"/>
                    </a:lnTo>
                    <a:lnTo>
                      <a:pt x="3886371" y="582329"/>
                    </a:lnTo>
                    <a:cubicBezTo>
                      <a:pt x="3920034" y="615996"/>
                      <a:pt x="3972468" y="621739"/>
                      <a:pt x="4012519" y="596092"/>
                    </a:cubicBezTo>
                    <a:cubicBezTo>
                      <a:pt x="4126589" y="523512"/>
                      <a:pt x="4251305" y="470784"/>
                      <a:pt x="4383397" y="439544"/>
                    </a:cubicBezTo>
                    <a:cubicBezTo>
                      <a:pt x="4429139" y="428701"/>
                      <a:pt x="4461370" y="387857"/>
                      <a:pt x="4461370" y="340872"/>
                    </a:cubicBezTo>
                    <a:lnTo>
                      <a:pt x="4461370" y="202790"/>
                    </a:lnTo>
                    <a:lnTo>
                      <a:pt x="4866951" y="202790"/>
                    </a:lnTo>
                    <a:lnTo>
                      <a:pt x="4866951" y="340872"/>
                    </a:lnTo>
                    <a:cubicBezTo>
                      <a:pt x="4866951" y="387956"/>
                      <a:pt x="4899283" y="428800"/>
                      <a:pt x="4945025" y="439544"/>
                    </a:cubicBezTo>
                    <a:cubicBezTo>
                      <a:pt x="5076421" y="470685"/>
                      <a:pt x="5201238" y="523314"/>
                      <a:pt x="5315954" y="596192"/>
                    </a:cubicBezTo>
                    <a:cubicBezTo>
                      <a:pt x="5356106" y="621640"/>
                      <a:pt x="5408490" y="615797"/>
                      <a:pt x="5441950" y="582329"/>
                    </a:cubicBezTo>
                    <a:lnTo>
                      <a:pt x="5576717" y="447565"/>
                    </a:lnTo>
                    <a:lnTo>
                      <a:pt x="5838925" y="709766"/>
                    </a:lnTo>
                    <a:lnTo>
                      <a:pt x="5704057" y="844629"/>
                    </a:lnTo>
                    <a:cubicBezTo>
                      <a:pt x="5670393" y="878296"/>
                      <a:pt x="5664741" y="930825"/>
                      <a:pt x="5690292" y="970879"/>
                    </a:cubicBezTo>
                    <a:cubicBezTo>
                      <a:pt x="5762878" y="1084601"/>
                      <a:pt x="5815693" y="1209464"/>
                      <a:pt x="5847340" y="1341750"/>
                    </a:cubicBezTo>
                    <a:cubicBezTo>
                      <a:pt x="5858279" y="1387403"/>
                      <a:pt x="5899166" y="1419532"/>
                      <a:pt x="5946112" y="1419532"/>
                    </a:cubicBezTo>
                    <a:lnTo>
                      <a:pt x="6083693" y="1419532"/>
                    </a:lnTo>
                    <a:close/>
                  </a:path>
                </a:pathLst>
              </a:custGeom>
              <a:grpFill/>
              <a:ln w="12674" cap="flat">
                <a:noFill/>
                <a:prstDash val="solid"/>
                <a:miter/>
              </a:ln>
            </p:spPr>
            <p:txBody>
              <a:bodyPr anchor="ctr"/>
              <a:lstStyle/>
              <a:p>
                <a:pPr eaLnBrk="1" hangingPunct="1">
                  <a:defRPr/>
                </a:pPr>
                <a:endParaRPr lang="en-GB" sz="1125"/>
              </a:p>
            </p:txBody>
          </p:sp>
          <p:sp>
            <p:nvSpPr>
              <p:cNvPr id="86" name="Freeform 85">
                <a:extLst>
                  <a:ext uri="{FF2B5EF4-FFF2-40B4-BE49-F238E27FC236}">
                    <a16:creationId xmlns:a16="http://schemas.microsoft.com/office/drawing/2014/main" id="{72F17CD5-A05D-DF2B-59D7-88CCC7D6F5A2}"/>
                  </a:ext>
                </a:extLst>
              </p:cNvPr>
              <p:cNvSpPr/>
              <p:nvPr/>
            </p:nvSpPr>
            <p:spPr>
              <a:xfrm>
                <a:off x="7822175" y="1579920"/>
                <a:ext cx="2027903" cy="2027903"/>
              </a:xfrm>
              <a:custGeom>
                <a:avLst/>
                <a:gdLst>
                  <a:gd name="connsiteX0" fmla="*/ 1013952 w 2027903"/>
                  <a:gd name="connsiteY0" fmla="*/ 0 h 2027903"/>
                  <a:gd name="connsiteX1" fmla="*/ 0 w 2027903"/>
                  <a:gd name="connsiteY1" fmla="*/ 1013952 h 2027903"/>
                  <a:gd name="connsiteX2" fmla="*/ 1013952 w 2027903"/>
                  <a:gd name="connsiteY2" fmla="*/ 2027903 h 2027903"/>
                  <a:gd name="connsiteX3" fmla="*/ 2027903 w 2027903"/>
                  <a:gd name="connsiteY3" fmla="*/ 1013952 h 2027903"/>
                  <a:gd name="connsiteX4" fmla="*/ 1013952 w 2027903"/>
                  <a:gd name="connsiteY4" fmla="*/ 0 h 2027903"/>
                  <a:gd name="connsiteX5" fmla="*/ 1013952 w 2027903"/>
                  <a:gd name="connsiteY5" fmla="*/ 1825113 h 2027903"/>
                  <a:gd name="connsiteX6" fmla="*/ 202790 w 2027903"/>
                  <a:gd name="connsiteY6" fmla="*/ 1013952 h 2027903"/>
                  <a:gd name="connsiteX7" fmla="*/ 1013952 w 2027903"/>
                  <a:gd name="connsiteY7" fmla="*/ 202790 h 2027903"/>
                  <a:gd name="connsiteX8" fmla="*/ 1825113 w 2027903"/>
                  <a:gd name="connsiteY8" fmla="*/ 1013952 h 2027903"/>
                  <a:gd name="connsiteX9" fmla="*/ 1013952 w 2027903"/>
                  <a:gd name="connsiteY9" fmla="*/ 1825113 h 202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7903" h="2027903">
                    <a:moveTo>
                      <a:pt x="1013952" y="0"/>
                    </a:moveTo>
                    <a:cubicBezTo>
                      <a:pt x="454846" y="0"/>
                      <a:pt x="0" y="454842"/>
                      <a:pt x="0" y="1013952"/>
                    </a:cubicBezTo>
                    <a:cubicBezTo>
                      <a:pt x="0" y="1573057"/>
                      <a:pt x="454846" y="2027903"/>
                      <a:pt x="1013952" y="2027903"/>
                    </a:cubicBezTo>
                    <a:cubicBezTo>
                      <a:pt x="1573057" y="2027903"/>
                      <a:pt x="2027903" y="1573057"/>
                      <a:pt x="2027903" y="1013952"/>
                    </a:cubicBezTo>
                    <a:cubicBezTo>
                      <a:pt x="2027903" y="454842"/>
                      <a:pt x="1573057" y="0"/>
                      <a:pt x="1013952" y="0"/>
                    </a:cubicBezTo>
                    <a:close/>
                    <a:moveTo>
                      <a:pt x="1013952" y="1825113"/>
                    </a:moveTo>
                    <a:cubicBezTo>
                      <a:pt x="566685" y="1825113"/>
                      <a:pt x="202790" y="1461218"/>
                      <a:pt x="202790" y="1013952"/>
                    </a:cubicBezTo>
                    <a:cubicBezTo>
                      <a:pt x="202790" y="566684"/>
                      <a:pt x="566685" y="202790"/>
                      <a:pt x="1013952" y="202790"/>
                    </a:cubicBezTo>
                    <a:cubicBezTo>
                      <a:pt x="1461218" y="202790"/>
                      <a:pt x="1825113" y="566684"/>
                      <a:pt x="1825113" y="1013952"/>
                    </a:cubicBezTo>
                    <a:cubicBezTo>
                      <a:pt x="1825113" y="1461218"/>
                      <a:pt x="1461218" y="1825113"/>
                      <a:pt x="1013952" y="1825113"/>
                    </a:cubicBezTo>
                    <a:close/>
                  </a:path>
                </a:pathLst>
              </a:custGeom>
              <a:grpFill/>
              <a:ln w="12674" cap="flat">
                <a:noFill/>
                <a:prstDash val="solid"/>
                <a:miter/>
              </a:ln>
            </p:spPr>
            <p:txBody>
              <a:bodyPr anchor="ctr"/>
              <a:lstStyle/>
              <a:p>
                <a:pPr eaLnBrk="1" hangingPunct="1">
                  <a:defRPr/>
                </a:pPr>
                <a:endParaRPr lang="en-GB" sz="1125"/>
              </a:p>
            </p:txBody>
          </p:sp>
          <p:sp>
            <p:nvSpPr>
              <p:cNvPr id="87" name="Freeform 86">
                <a:extLst>
                  <a:ext uri="{FF2B5EF4-FFF2-40B4-BE49-F238E27FC236}">
                    <a16:creationId xmlns:a16="http://schemas.microsoft.com/office/drawing/2014/main" id="{CD3F1636-889E-8191-E30C-BCD56A18D370}"/>
                  </a:ext>
                </a:extLst>
              </p:cNvPr>
              <p:cNvSpPr/>
              <p:nvPr/>
            </p:nvSpPr>
            <p:spPr>
              <a:xfrm>
                <a:off x="8227756" y="1985501"/>
                <a:ext cx="1216741" cy="1216741"/>
              </a:xfrm>
              <a:custGeom>
                <a:avLst/>
                <a:gdLst>
                  <a:gd name="connsiteX0" fmla="*/ 608371 w 1216741"/>
                  <a:gd name="connsiteY0" fmla="*/ 0 h 1216741"/>
                  <a:gd name="connsiteX1" fmla="*/ 0 w 1216741"/>
                  <a:gd name="connsiteY1" fmla="*/ 608371 h 1216741"/>
                  <a:gd name="connsiteX2" fmla="*/ 608371 w 1216741"/>
                  <a:gd name="connsiteY2" fmla="*/ 1216742 h 1216741"/>
                  <a:gd name="connsiteX3" fmla="*/ 1216742 w 1216741"/>
                  <a:gd name="connsiteY3" fmla="*/ 608371 h 1216741"/>
                  <a:gd name="connsiteX4" fmla="*/ 608371 w 1216741"/>
                  <a:gd name="connsiteY4" fmla="*/ 0 h 1216741"/>
                  <a:gd name="connsiteX5" fmla="*/ 608371 w 1216741"/>
                  <a:gd name="connsiteY5" fmla="*/ 1013952 h 1216741"/>
                  <a:gd name="connsiteX6" fmla="*/ 202790 w 1216741"/>
                  <a:gd name="connsiteY6" fmla="*/ 608371 h 1216741"/>
                  <a:gd name="connsiteX7" fmla="*/ 608371 w 1216741"/>
                  <a:gd name="connsiteY7" fmla="*/ 202790 h 1216741"/>
                  <a:gd name="connsiteX8" fmla="*/ 1013952 w 1216741"/>
                  <a:gd name="connsiteY8" fmla="*/ 608371 h 1216741"/>
                  <a:gd name="connsiteX9" fmla="*/ 608371 w 1216741"/>
                  <a:gd name="connsiteY9" fmla="*/ 1013952 h 12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741" h="1216741">
                    <a:moveTo>
                      <a:pt x="608371" y="0"/>
                    </a:moveTo>
                    <a:cubicBezTo>
                      <a:pt x="272842" y="0"/>
                      <a:pt x="0" y="272842"/>
                      <a:pt x="0" y="608371"/>
                    </a:cubicBezTo>
                    <a:cubicBezTo>
                      <a:pt x="0" y="943900"/>
                      <a:pt x="272842" y="1216742"/>
                      <a:pt x="608371" y="1216742"/>
                    </a:cubicBezTo>
                    <a:cubicBezTo>
                      <a:pt x="943900" y="1216742"/>
                      <a:pt x="1216742" y="943900"/>
                      <a:pt x="1216742" y="608371"/>
                    </a:cubicBezTo>
                    <a:cubicBezTo>
                      <a:pt x="1216742" y="272842"/>
                      <a:pt x="943900" y="0"/>
                      <a:pt x="608371" y="0"/>
                    </a:cubicBezTo>
                    <a:close/>
                    <a:moveTo>
                      <a:pt x="608371" y="1013952"/>
                    </a:moveTo>
                    <a:cubicBezTo>
                      <a:pt x="384693" y="1013952"/>
                      <a:pt x="202790" y="832049"/>
                      <a:pt x="202790" y="608371"/>
                    </a:cubicBezTo>
                    <a:cubicBezTo>
                      <a:pt x="202790" y="384693"/>
                      <a:pt x="384693" y="202790"/>
                      <a:pt x="608371" y="202790"/>
                    </a:cubicBezTo>
                    <a:cubicBezTo>
                      <a:pt x="832049" y="202790"/>
                      <a:pt x="1013952" y="384693"/>
                      <a:pt x="1013952" y="608371"/>
                    </a:cubicBezTo>
                    <a:cubicBezTo>
                      <a:pt x="1013952" y="832049"/>
                      <a:pt x="832049" y="1013952"/>
                      <a:pt x="608371" y="1013952"/>
                    </a:cubicBezTo>
                    <a:close/>
                  </a:path>
                </a:pathLst>
              </a:custGeom>
              <a:grpFill/>
              <a:ln w="12674" cap="flat">
                <a:noFill/>
                <a:prstDash val="solid"/>
                <a:miter/>
              </a:ln>
            </p:spPr>
            <p:txBody>
              <a:bodyPr anchor="ctr"/>
              <a:lstStyle/>
              <a:p>
                <a:pPr eaLnBrk="1" hangingPunct="1">
                  <a:defRPr/>
                </a:pPr>
                <a:endParaRPr lang="en-GB" sz="1125"/>
              </a:p>
            </p:txBody>
          </p:sp>
          <p:sp>
            <p:nvSpPr>
              <p:cNvPr id="88" name="Freeform 87">
                <a:extLst>
                  <a:ext uri="{FF2B5EF4-FFF2-40B4-BE49-F238E27FC236}">
                    <a16:creationId xmlns:a16="http://schemas.microsoft.com/office/drawing/2014/main" id="{9DEDE8F4-B18C-8094-C56E-B93F64340A06}"/>
                  </a:ext>
                </a:extLst>
              </p:cNvPr>
              <p:cNvSpPr/>
              <p:nvPr/>
            </p:nvSpPr>
            <p:spPr>
              <a:xfrm>
                <a:off x="5997062" y="3405033"/>
                <a:ext cx="608370" cy="1419532"/>
              </a:xfrm>
              <a:custGeom>
                <a:avLst/>
                <a:gdLst>
                  <a:gd name="connsiteX0" fmla="*/ 405581 w 608370"/>
                  <a:gd name="connsiteY0" fmla="*/ 0 h 1419532"/>
                  <a:gd name="connsiteX1" fmla="*/ 202790 w 608370"/>
                  <a:gd name="connsiteY1" fmla="*/ 0 h 1419532"/>
                  <a:gd name="connsiteX2" fmla="*/ 202790 w 608370"/>
                  <a:gd name="connsiteY2" fmla="*/ 221460 h 1419532"/>
                  <a:gd name="connsiteX3" fmla="*/ 0 w 608370"/>
                  <a:gd name="connsiteY3" fmla="*/ 506976 h 1419532"/>
                  <a:gd name="connsiteX4" fmla="*/ 304185 w 608370"/>
                  <a:gd name="connsiteY4" fmla="*/ 811161 h 1419532"/>
                  <a:gd name="connsiteX5" fmla="*/ 405581 w 608370"/>
                  <a:gd name="connsiteY5" fmla="*/ 912556 h 1419532"/>
                  <a:gd name="connsiteX6" fmla="*/ 304185 w 608370"/>
                  <a:gd name="connsiteY6" fmla="*/ 1013952 h 1419532"/>
                  <a:gd name="connsiteX7" fmla="*/ 0 w 608370"/>
                  <a:gd name="connsiteY7" fmla="*/ 1013952 h 1419532"/>
                  <a:gd name="connsiteX8" fmla="*/ 0 w 608370"/>
                  <a:gd name="connsiteY8" fmla="*/ 1216742 h 1419532"/>
                  <a:gd name="connsiteX9" fmla="*/ 202790 w 608370"/>
                  <a:gd name="connsiteY9" fmla="*/ 1216742 h 1419532"/>
                  <a:gd name="connsiteX10" fmla="*/ 202790 w 608370"/>
                  <a:gd name="connsiteY10" fmla="*/ 1419532 h 1419532"/>
                  <a:gd name="connsiteX11" fmla="*/ 405581 w 608370"/>
                  <a:gd name="connsiteY11" fmla="*/ 1419532 h 1419532"/>
                  <a:gd name="connsiteX12" fmla="*/ 405581 w 608370"/>
                  <a:gd name="connsiteY12" fmla="*/ 1198073 h 1419532"/>
                  <a:gd name="connsiteX13" fmla="*/ 608371 w 608370"/>
                  <a:gd name="connsiteY13" fmla="*/ 912556 h 1419532"/>
                  <a:gd name="connsiteX14" fmla="*/ 304185 w 608370"/>
                  <a:gd name="connsiteY14" fmla="*/ 608371 h 1419532"/>
                  <a:gd name="connsiteX15" fmla="*/ 202790 w 608370"/>
                  <a:gd name="connsiteY15" fmla="*/ 506976 h 1419532"/>
                  <a:gd name="connsiteX16" fmla="*/ 304185 w 608370"/>
                  <a:gd name="connsiteY16" fmla="*/ 405581 h 1419532"/>
                  <a:gd name="connsiteX17" fmla="*/ 608371 w 608370"/>
                  <a:gd name="connsiteY17" fmla="*/ 405581 h 1419532"/>
                  <a:gd name="connsiteX18" fmla="*/ 608371 w 608370"/>
                  <a:gd name="connsiteY18" fmla="*/ 202790 h 1419532"/>
                  <a:gd name="connsiteX19" fmla="*/ 405581 w 608370"/>
                  <a:gd name="connsiteY19" fmla="*/ 202790 h 14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8370" h="1419532">
                    <a:moveTo>
                      <a:pt x="405581" y="0"/>
                    </a:moveTo>
                    <a:lnTo>
                      <a:pt x="202790" y="0"/>
                    </a:lnTo>
                    <a:lnTo>
                      <a:pt x="202790" y="221460"/>
                    </a:lnTo>
                    <a:cubicBezTo>
                      <a:pt x="85058" y="263437"/>
                      <a:pt x="0" y="374985"/>
                      <a:pt x="0" y="506976"/>
                    </a:cubicBezTo>
                    <a:cubicBezTo>
                      <a:pt x="0" y="674658"/>
                      <a:pt x="136503" y="811161"/>
                      <a:pt x="304185" y="811161"/>
                    </a:cubicBezTo>
                    <a:cubicBezTo>
                      <a:pt x="360080" y="811161"/>
                      <a:pt x="405581" y="856612"/>
                      <a:pt x="405581" y="912556"/>
                    </a:cubicBezTo>
                    <a:cubicBezTo>
                      <a:pt x="405581" y="968552"/>
                      <a:pt x="360080" y="1013952"/>
                      <a:pt x="304185" y="1013952"/>
                    </a:cubicBezTo>
                    <a:lnTo>
                      <a:pt x="0" y="1013952"/>
                    </a:lnTo>
                    <a:lnTo>
                      <a:pt x="0" y="1216742"/>
                    </a:lnTo>
                    <a:lnTo>
                      <a:pt x="202790" y="1216742"/>
                    </a:lnTo>
                    <a:lnTo>
                      <a:pt x="202790" y="1419532"/>
                    </a:lnTo>
                    <a:lnTo>
                      <a:pt x="405581" y="1419532"/>
                    </a:lnTo>
                    <a:lnTo>
                      <a:pt x="405581" y="1198073"/>
                    </a:lnTo>
                    <a:cubicBezTo>
                      <a:pt x="523313" y="1156095"/>
                      <a:pt x="608371" y="1044598"/>
                      <a:pt x="608371" y="912556"/>
                    </a:cubicBezTo>
                    <a:cubicBezTo>
                      <a:pt x="608371" y="744874"/>
                      <a:pt x="471868" y="608371"/>
                      <a:pt x="304185" y="608371"/>
                    </a:cubicBezTo>
                    <a:cubicBezTo>
                      <a:pt x="248342" y="608371"/>
                      <a:pt x="202790" y="562819"/>
                      <a:pt x="202790" y="506976"/>
                    </a:cubicBezTo>
                    <a:cubicBezTo>
                      <a:pt x="202790" y="451132"/>
                      <a:pt x="248342" y="405581"/>
                      <a:pt x="304185" y="405581"/>
                    </a:cubicBezTo>
                    <a:lnTo>
                      <a:pt x="608371" y="405581"/>
                    </a:lnTo>
                    <a:lnTo>
                      <a:pt x="608371" y="202790"/>
                    </a:lnTo>
                    <a:lnTo>
                      <a:pt x="405581" y="202790"/>
                    </a:lnTo>
                    <a:close/>
                  </a:path>
                </a:pathLst>
              </a:custGeom>
              <a:grpFill/>
              <a:ln w="12674" cap="flat">
                <a:noFill/>
                <a:prstDash val="solid"/>
                <a:miter/>
              </a:ln>
            </p:spPr>
            <p:txBody>
              <a:bodyPr anchor="ctr"/>
              <a:lstStyle/>
              <a:p>
                <a:pPr eaLnBrk="1" hangingPunct="1">
                  <a:defRPr/>
                </a:pPr>
                <a:endParaRPr lang="en-GB" sz="1125"/>
              </a:p>
            </p:txBody>
          </p:sp>
          <p:sp>
            <p:nvSpPr>
              <p:cNvPr id="89" name="Freeform 88">
                <a:extLst>
                  <a:ext uri="{FF2B5EF4-FFF2-40B4-BE49-F238E27FC236}">
                    <a16:creationId xmlns:a16="http://schemas.microsoft.com/office/drawing/2014/main" id="{96CA2797-FEFF-DC48-5508-9C02412EA20B}"/>
                  </a:ext>
                </a:extLst>
              </p:cNvPr>
              <p:cNvSpPr/>
              <p:nvPr/>
            </p:nvSpPr>
            <p:spPr>
              <a:xfrm>
                <a:off x="5185901" y="2999453"/>
                <a:ext cx="4055907" cy="4258596"/>
              </a:xfrm>
              <a:custGeom>
                <a:avLst/>
                <a:gdLst>
                  <a:gd name="connsiteX0" fmla="*/ 3751621 w 4055907"/>
                  <a:gd name="connsiteY0" fmla="*/ 3650226 h 4258596"/>
                  <a:gd name="connsiteX1" fmla="*/ 3466105 w 4055907"/>
                  <a:gd name="connsiteY1" fmla="*/ 3853016 h 4258596"/>
                  <a:gd name="connsiteX2" fmla="*/ 2718911 w 4055907"/>
                  <a:gd name="connsiteY2" fmla="*/ 3853016 h 4258596"/>
                  <a:gd name="connsiteX3" fmla="*/ 2707175 w 4055907"/>
                  <a:gd name="connsiteY3" fmla="*/ 3824106 h 4258596"/>
                  <a:gd name="connsiteX4" fmla="*/ 3356788 w 4055907"/>
                  <a:gd name="connsiteY4" fmla="*/ 3174492 h 4258596"/>
                  <a:gd name="connsiteX5" fmla="*/ 3548831 w 4055907"/>
                  <a:gd name="connsiteY5" fmla="*/ 3244645 h 4258596"/>
                  <a:gd name="connsiteX6" fmla="*/ 3853016 w 4055907"/>
                  <a:gd name="connsiteY6" fmla="*/ 2940460 h 4258596"/>
                  <a:gd name="connsiteX7" fmla="*/ 3548831 w 4055907"/>
                  <a:gd name="connsiteY7" fmla="*/ 2636274 h 4258596"/>
                  <a:gd name="connsiteX8" fmla="*/ 3244645 w 4055907"/>
                  <a:gd name="connsiteY8" fmla="*/ 2940460 h 4258596"/>
                  <a:gd name="connsiteX9" fmla="*/ 3250146 w 4055907"/>
                  <a:gd name="connsiteY9" fmla="*/ 2994427 h 4258596"/>
                  <a:gd name="connsiteX10" fmla="*/ 2563891 w 4055907"/>
                  <a:gd name="connsiteY10" fmla="*/ 3680619 h 4258596"/>
                  <a:gd name="connsiteX11" fmla="*/ 2526070 w 4055907"/>
                  <a:gd name="connsiteY11" fmla="*/ 3666069 h 4258596"/>
                  <a:gd name="connsiteX12" fmla="*/ 2443040 w 4055907"/>
                  <a:gd name="connsiteY12" fmla="*/ 2918774 h 4258596"/>
                  <a:gd name="connsiteX13" fmla="*/ 2636274 w 4055907"/>
                  <a:gd name="connsiteY13" fmla="*/ 2636274 h 4258596"/>
                  <a:gd name="connsiteX14" fmla="*/ 2332089 w 4055907"/>
                  <a:gd name="connsiteY14" fmla="*/ 2332089 h 4258596"/>
                  <a:gd name="connsiteX15" fmla="*/ 2201783 w 4055907"/>
                  <a:gd name="connsiteY15" fmla="*/ 2362584 h 4258596"/>
                  <a:gd name="connsiteX16" fmla="*/ 1819029 w 4055907"/>
                  <a:gd name="connsiteY16" fmla="*/ 1979829 h 4258596"/>
                  <a:gd name="connsiteX17" fmla="*/ 2230694 w 4055907"/>
                  <a:gd name="connsiteY17" fmla="*/ 1115347 h 4258596"/>
                  <a:gd name="connsiteX18" fmla="*/ 1115347 w 4055907"/>
                  <a:gd name="connsiteY18" fmla="*/ 0 h 4258596"/>
                  <a:gd name="connsiteX19" fmla="*/ 0 w 4055907"/>
                  <a:gd name="connsiteY19" fmla="*/ 1115347 h 4258596"/>
                  <a:gd name="connsiteX20" fmla="*/ 1115347 w 4055907"/>
                  <a:gd name="connsiteY20" fmla="*/ 2230694 h 4258596"/>
                  <a:gd name="connsiteX21" fmla="*/ 1135195 w 4055907"/>
                  <a:gd name="connsiteY21" fmla="*/ 2229705 h 4258596"/>
                  <a:gd name="connsiteX22" fmla="*/ 1311851 w 4055907"/>
                  <a:gd name="connsiteY22" fmla="*/ 3024719 h 4258596"/>
                  <a:gd name="connsiteX23" fmla="*/ 1216742 w 4055907"/>
                  <a:gd name="connsiteY23" fmla="*/ 3244645 h 4258596"/>
                  <a:gd name="connsiteX24" fmla="*/ 1520927 w 4055907"/>
                  <a:gd name="connsiteY24" fmla="*/ 3548831 h 4258596"/>
                  <a:gd name="connsiteX25" fmla="*/ 1672817 w 4055907"/>
                  <a:gd name="connsiteY25" fmla="*/ 3506650 h 4258596"/>
                  <a:gd name="connsiteX26" fmla="*/ 2149793 w 4055907"/>
                  <a:gd name="connsiteY26" fmla="*/ 3847325 h 4258596"/>
                  <a:gd name="connsiteX27" fmla="*/ 2129299 w 4055907"/>
                  <a:gd name="connsiteY27" fmla="*/ 3954411 h 4258596"/>
                  <a:gd name="connsiteX28" fmla="*/ 2433484 w 4055907"/>
                  <a:gd name="connsiteY28" fmla="*/ 4258597 h 4258596"/>
                  <a:gd name="connsiteX29" fmla="*/ 2719000 w 4055907"/>
                  <a:gd name="connsiteY29" fmla="*/ 4055807 h 4258596"/>
                  <a:gd name="connsiteX30" fmla="*/ 3466194 w 4055907"/>
                  <a:gd name="connsiteY30" fmla="*/ 4055807 h 4258596"/>
                  <a:gd name="connsiteX31" fmla="*/ 3751722 w 4055907"/>
                  <a:gd name="connsiteY31" fmla="*/ 4258597 h 4258596"/>
                  <a:gd name="connsiteX32" fmla="*/ 4055908 w 4055907"/>
                  <a:gd name="connsiteY32" fmla="*/ 3954411 h 4258596"/>
                  <a:gd name="connsiteX33" fmla="*/ 3751621 w 4055907"/>
                  <a:gd name="connsiteY33" fmla="*/ 3650226 h 4258596"/>
                  <a:gd name="connsiteX34" fmla="*/ 3548831 w 4055907"/>
                  <a:gd name="connsiteY34" fmla="*/ 2839065 h 4258596"/>
                  <a:gd name="connsiteX35" fmla="*/ 3650226 w 4055907"/>
                  <a:gd name="connsiteY35" fmla="*/ 2940460 h 4258596"/>
                  <a:gd name="connsiteX36" fmla="*/ 3548831 w 4055907"/>
                  <a:gd name="connsiteY36" fmla="*/ 3041855 h 4258596"/>
                  <a:gd name="connsiteX37" fmla="*/ 3447436 w 4055907"/>
                  <a:gd name="connsiteY37" fmla="*/ 2940460 h 4258596"/>
                  <a:gd name="connsiteX38" fmla="*/ 3548831 w 4055907"/>
                  <a:gd name="connsiteY38" fmla="*/ 2839065 h 4258596"/>
                  <a:gd name="connsiteX39" fmla="*/ 2433484 w 4055907"/>
                  <a:gd name="connsiteY39" fmla="*/ 2636274 h 4258596"/>
                  <a:gd name="connsiteX40" fmla="*/ 2332089 w 4055907"/>
                  <a:gd name="connsiteY40" fmla="*/ 2737669 h 4258596"/>
                  <a:gd name="connsiteX41" fmla="*/ 2230694 w 4055907"/>
                  <a:gd name="connsiteY41" fmla="*/ 2636274 h 4258596"/>
                  <a:gd name="connsiteX42" fmla="*/ 2332089 w 4055907"/>
                  <a:gd name="connsiteY42" fmla="*/ 2534879 h 4258596"/>
                  <a:gd name="connsiteX43" fmla="*/ 2433484 w 4055907"/>
                  <a:gd name="connsiteY43" fmla="*/ 2636274 h 4258596"/>
                  <a:gd name="connsiteX44" fmla="*/ 202790 w 4055907"/>
                  <a:gd name="connsiteY44" fmla="*/ 1115347 h 4258596"/>
                  <a:gd name="connsiteX45" fmla="*/ 1115347 w 4055907"/>
                  <a:gd name="connsiteY45" fmla="*/ 202790 h 4258596"/>
                  <a:gd name="connsiteX46" fmla="*/ 2027903 w 4055907"/>
                  <a:gd name="connsiteY46" fmla="*/ 1115347 h 4258596"/>
                  <a:gd name="connsiteX47" fmla="*/ 1115347 w 4055907"/>
                  <a:gd name="connsiteY47" fmla="*/ 2027903 h 4258596"/>
                  <a:gd name="connsiteX48" fmla="*/ 202790 w 4055907"/>
                  <a:gd name="connsiteY48" fmla="*/ 1115347 h 4258596"/>
                  <a:gd name="connsiteX49" fmla="*/ 1338137 w 4055907"/>
                  <a:gd name="connsiteY49" fmla="*/ 2208260 h 4258596"/>
                  <a:gd name="connsiteX50" fmla="*/ 1647570 w 4055907"/>
                  <a:gd name="connsiteY50" fmla="*/ 2095230 h 4258596"/>
                  <a:gd name="connsiteX51" fmla="*/ 2058296 w 4055907"/>
                  <a:gd name="connsiteY51" fmla="*/ 2505969 h 4258596"/>
                  <a:gd name="connsiteX52" fmla="*/ 2027903 w 4055907"/>
                  <a:gd name="connsiteY52" fmla="*/ 2636274 h 4258596"/>
                  <a:gd name="connsiteX53" fmla="*/ 2239604 w 4055907"/>
                  <a:gd name="connsiteY53" fmla="*/ 2924515 h 4258596"/>
                  <a:gd name="connsiteX54" fmla="*/ 2322684 w 4055907"/>
                  <a:gd name="connsiteY54" fmla="*/ 3671810 h 4258596"/>
                  <a:gd name="connsiteX55" fmla="*/ 2281683 w 4055907"/>
                  <a:gd name="connsiteY55" fmla="*/ 3692406 h 4258596"/>
                  <a:gd name="connsiteX56" fmla="*/ 1804720 w 4055907"/>
                  <a:gd name="connsiteY56" fmla="*/ 3351731 h 4258596"/>
                  <a:gd name="connsiteX57" fmla="*/ 1825113 w 4055907"/>
                  <a:gd name="connsiteY57" fmla="*/ 3244645 h 4258596"/>
                  <a:gd name="connsiteX58" fmla="*/ 1520927 w 4055907"/>
                  <a:gd name="connsiteY58" fmla="*/ 2940460 h 4258596"/>
                  <a:gd name="connsiteX59" fmla="*/ 1501270 w 4055907"/>
                  <a:gd name="connsiteY59" fmla="*/ 2942488 h 4258596"/>
                  <a:gd name="connsiteX60" fmla="*/ 1419532 w 4055907"/>
                  <a:gd name="connsiteY60" fmla="*/ 3244645 h 4258596"/>
                  <a:gd name="connsiteX61" fmla="*/ 1520927 w 4055907"/>
                  <a:gd name="connsiteY61" fmla="*/ 3143250 h 4258596"/>
                  <a:gd name="connsiteX62" fmla="*/ 1622323 w 4055907"/>
                  <a:gd name="connsiteY62" fmla="*/ 3244645 h 4258596"/>
                  <a:gd name="connsiteX63" fmla="*/ 1520927 w 4055907"/>
                  <a:gd name="connsiteY63" fmla="*/ 3346040 h 4258596"/>
                  <a:gd name="connsiteX64" fmla="*/ 1419532 w 4055907"/>
                  <a:gd name="connsiteY64" fmla="*/ 3244645 h 4258596"/>
                  <a:gd name="connsiteX65" fmla="*/ 2433484 w 4055907"/>
                  <a:gd name="connsiteY65" fmla="*/ 4055807 h 4258596"/>
                  <a:gd name="connsiteX66" fmla="*/ 2332089 w 4055907"/>
                  <a:gd name="connsiteY66" fmla="*/ 3954411 h 4258596"/>
                  <a:gd name="connsiteX67" fmla="*/ 2433484 w 4055907"/>
                  <a:gd name="connsiteY67" fmla="*/ 3853016 h 4258596"/>
                  <a:gd name="connsiteX68" fmla="*/ 2534879 w 4055907"/>
                  <a:gd name="connsiteY68" fmla="*/ 3954411 h 4258596"/>
                  <a:gd name="connsiteX69" fmla="*/ 2433484 w 4055907"/>
                  <a:gd name="connsiteY69" fmla="*/ 4055807 h 4258596"/>
                  <a:gd name="connsiteX70" fmla="*/ 3751621 w 4055907"/>
                  <a:gd name="connsiteY70" fmla="*/ 4055807 h 4258596"/>
                  <a:gd name="connsiteX71" fmla="*/ 3650226 w 4055907"/>
                  <a:gd name="connsiteY71" fmla="*/ 3954411 h 4258596"/>
                  <a:gd name="connsiteX72" fmla="*/ 3751621 w 4055907"/>
                  <a:gd name="connsiteY72" fmla="*/ 3853016 h 4258596"/>
                  <a:gd name="connsiteX73" fmla="*/ 3853016 w 4055907"/>
                  <a:gd name="connsiteY73" fmla="*/ 3954411 h 4258596"/>
                  <a:gd name="connsiteX74" fmla="*/ 3751621 w 4055907"/>
                  <a:gd name="connsiteY74" fmla="*/ 4055807 h 425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055907" h="4258596">
                    <a:moveTo>
                      <a:pt x="3751621" y="3650226"/>
                    </a:moveTo>
                    <a:cubicBezTo>
                      <a:pt x="3619630" y="3650226"/>
                      <a:pt x="3508083" y="3735284"/>
                      <a:pt x="3466105" y="3853016"/>
                    </a:cubicBezTo>
                    <a:lnTo>
                      <a:pt x="2718911" y="3853016"/>
                    </a:lnTo>
                    <a:cubicBezTo>
                      <a:pt x="2715337" y="3843067"/>
                      <a:pt x="2711624" y="3833460"/>
                      <a:pt x="2707175" y="3824106"/>
                    </a:cubicBezTo>
                    <a:lnTo>
                      <a:pt x="3356788" y="3174492"/>
                    </a:lnTo>
                    <a:cubicBezTo>
                      <a:pt x="3409412" y="3217662"/>
                      <a:pt x="3475611" y="3244645"/>
                      <a:pt x="3548831" y="3244645"/>
                    </a:cubicBezTo>
                    <a:cubicBezTo>
                      <a:pt x="3716513" y="3244645"/>
                      <a:pt x="3853016" y="3108142"/>
                      <a:pt x="3853016" y="2940460"/>
                    </a:cubicBezTo>
                    <a:cubicBezTo>
                      <a:pt x="3853016" y="2772777"/>
                      <a:pt x="3716513" y="2636274"/>
                      <a:pt x="3548831" y="2636274"/>
                    </a:cubicBezTo>
                    <a:cubicBezTo>
                      <a:pt x="3381148" y="2636274"/>
                      <a:pt x="3244645" y="2772777"/>
                      <a:pt x="3244645" y="2940460"/>
                    </a:cubicBezTo>
                    <a:cubicBezTo>
                      <a:pt x="3244645" y="2958926"/>
                      <a:pt x="3246977" y="2976848"/>
                      <a:pt x="3250146" y="2994427"/>
                    </a:cubicBezTo>
                    <a:lnTo>
                      <a:pt x="2563891" y="3680619"/>
                    </a:lnTo>
                    <a:cubicBezTo>
                      <a:pt x="2551711" y="3674878"/>
                      <a:pt x="2539036" y="3670328"/>
                      <a:pt x="2526070" y="3666069"/>
                    </a:cubicBezTo>
                    <a:lnTo>
                      <a:pt x="2443040" y="2918774"/>
                    </a:lnTo>
                    <a:cubicBezTo>
                      <a:pt x="2555868" y="2874363"/>
                      <a:pt x="2636274" y="2764856"/>
                      <a:pt x="2636274" y="2636274"/>
                    </a:cubicBezTo>
                    <a:cubicBezTo>
                      <a:pt x="2636274" y="2468592"/>
                      <a:pt x="2499771" y="2332089"/>
                      <a:pt x="2332089" y="2332089"/>
                    </a:cubicBezTo>
                    <a:cubicBezTo>
                      <a:pt x="2285257" y="2332089"/>
                      <a:pt x="2241441" y="2343521"/>
                      <a:pt x="2201783" y="2362584"/>
                    </a:cubicBezTo>
                    <a:lnTo>
                      <a:pt x="1819029" y="1979829"/>
                    </a:lnTo>
                    <a:cubicBezTo>
                      <a:pt x="2069982" y="1775011"/>
                      <a:pt x="2230694" y="1463741"/>
                      <a:pt x="2230694" y="1115347"/>
                    </a:cubicBezTo>
                    <a:cubicBezTo>
                      <a:pt x="2230694" y="500385"/>
                      <a:pt x="1730309" y="0"/>
                      <a:pt x="1115347" y="0"/>
                    </a:cubicBezTo>
                    <a:cubicBezTo>
                      <a:pt x="500385" y="0"/>
                      <a:pt x="0" y="500385"/>
                      <a:pt x="0" y="1115347"/>
                    </a:cubicBezTo>
                    <a:cubicBezTo>
                      <a:pt x="0" y="1730308"/>
                      <a:pt x="500385" y="2230694"/>
                      <a:pt x="1115347" y="2230694"/>
                    </a:cubicBezTo>
                    <a:cubicBezTo>
                      <a:pt x="1122026" y="2230694"/>
                      <a:pt x="1128516" y="2229806"/>
                      <a:pt x="1135195" y="2229705"/>
                    </a:cubicBezTo>
                    <a:lnTo>
                      <a:pt x="1311851" y="3024719"/>
                    </a:lnTo>
                    <a:cubicBezTo>
                      <a:pt x="1253523" y="3080170"/>
                      <a:pt x="1216742" y="3158054"/>
                      <a:pt x="1216742" y="3244645"/>
                    </a:cubicBezTo>
                    <a:cubicBezTo>
                      <a:pt x="1216742" y="3412328"/>
                      <a:pt x="1353245" y="3548831"/>
                      <a:pt x="1520927" y="3548831"/>
                    </a:cubicBezTo>
                    <a:cubicBezTo>
                      <a:pt x="1576479" y="3548831"/>
                      <a:pt x="1627912" y="3532785"/>
                      <a:pt x="1672817" y="3506650"/>
                    </a:cubicBezTo>
                    <a:lnTo>
                      <a:pt x="2149793" y="3847325"/>
                    </a:lnTo>
                    <a:cubicBezTo>
                      <a:pt x="2137119" y="3880786"/>
                      <a:pt x="2129299" y="3916591"/>
                      <a:pt x="2129299" y="3954411"/>
                    </a:cubicBezTo>
                    <a:cubicBezTo>
                      <a:pt x="2129299" y="4122094"/>
                      <a:pt x="2265802" y="4258597"/>
                      <a:pt x="2433484" y="4258597"/>
                    </a:cubicBezTo>
                    <a:cubicBezTo>
                      <a:pt x="2565526" y="4258597"/>
                      <a:pt x="2677022" y="4173539"/>
                      <a:pt x="2719000" y="4055807"/>
                    </a:cubicBezTo>
                    <a:lnTo>
                      <a:pt x="3466194" y="4055807"/>
                    </a:lnTo>
                    <a:cubicBezTo>
                      <a:pt x="3508184" y="4173539"/>
                      <a:pt x="3619731" y="4258597"/>
                      <a:pt x="3751722" y="4258597"/>
                    </a:cubicBezTo>
                    <a:cubicBezTo>
                      <a:pt x="3919405" y="4258597"/>
                      <a:pt x="4055908" y="4122094"/>
                      <a:pt x="4055908" y="3954411"/>
                    </a:cubicBezTo>
                    <a:cubicBezTo>
                      <a:pt x="4055908" y="3786729"/>
                      <a:pt x="3919303" y="3650226"/>
                      <a:pt x="3751621" y="3650226"/>
                    </a:cubicBezTo>
                    <a:close/>
                    <a:moveTo>
                      <a:pt x="3548831" y="2839065"/>
                    </a:moveTo>
                    <a:cubicBezTo>
                      <a:pt x="3604725" y="2839065"/>
                      <a:pt x="3650226" y="2884515"/>
                      <a:pt x="3650226" y="2940460"/>
                    </a:cubicBezTo>
                    <a:cubicBezTo>
                      <a:pt x="3650226" y="2996455"/>
                      <a:pt x="3604725" y="3041855"/>
                      <a:pt x="3548831" y="3041855"/>
                    </a:cubicBezTo>
                    <a:cubicBezTo>
                      <a:pt x="3492987" y="3041855"/>
                      <a:pt x="3447436" y="2996455"/>
                      <a:pt x="3447436" y="2940460"/>
                    </a:cubicBezTo>
                    <a:cubicBezTo>
                      <a:pt x="3447436" y="2884515"/>
                      <a:pt x="3492987" y="2839065"/>
                      <a:pt x="3548831" y="2839065"/>
                    </a:cubicBezTo>
                    <a:close/>
                    <a:moveTo>
                      <a:pt x="2433484" y="2636274"/>
                    </a:moveTo>
                    <a:cubicBezTo>
                      <a:pt x="2433484" y="2692270"/>
                      <a:pt x="2387983" y="2737669"/>
                      <a:pt x="2332089" y="2737669"/>
                    </a:cubicBezTo>
                    <a:cubicBezTo>
                      <a:pt x="2276245" y="2737669"/>
                      <a:pt x="2230694" y="2692270"/>
                      <a:pt x="2230694" y="2636274"/>
                    </a:cubicBezTo>
                    <a:cubicBezTo>
                      <a:pt x="2230694" y="2580330"/>
                      <a:pt x="2276245" y="2534879"/>
                      <a:pt x="2332089" y="2534879"/>
                    </a:cubicBezTo>
                    <a:cubicBezTo>
                      <a:pt x="2387983" y="2534879"/>
                      <a:pt x="2433484" y="2580330"/>
                      <a:pt x="2433484" y="2636274"/>
                    </a:cubicBezTo>
                    <a:close/>
                    <a:moveTo>
                      <a:pt x="202790" y="1115347"/>
                    </a:moveTo>
                    <a:cubicBezTo>
                      <a:pt x="202790" y="612237"/>
                      <a:pt x="612237" y="202790"/>
                      <a:pt x="1115347" y="202790"/>
                    </a:cubicBezTo>
                    <a:cubicBezTo>
                      <a:pt x="1618457" y="202790"/>
                      <a:pt x="2027903" y="612237"/>
                      <a:pt x="2027903" y="1115347"/>
                    </a:cubicBezTo>
                    <a:cubicBezTo>
                      <a:pt x="2027903" y="1618558"/>
                      <a:pt x="1618457" y="2027903"/>
                      <a:pt x="1115347" y="2027903"/>
                    </a:cubicBezTo>
                    <a:cubicBezTo>
                      <a:pt x="612237" y="2027903"/>
                      <a:pt x="202790" y="1618558"/>
                      <a:pt x="202790" y="1115347"/>
                    </a:cubicBezTo>
                    <a:close/>
                    <a:moveTo>
                      <a:pt x="1338137" y="2208260"/>
                    </a:moveTo>
                    <a:cubicBezTo>
                      <a:pt x="1447898" y="2185890"/>
                      <a:pt x="1552068" y="2147372"/>
                      <a:pt x="1647570" y="2095230"/>
                    </a:cubicBezTo>
                    <a:lnTo>
                      <a:pt x="2058296" y="2505969"/>
                    </a:lnTo>
                    <a:cubicBezTo>
                      <a:pt x="2039336" y="2545627"/>
                      <a:pt x="2027903" y="2589442"/>
                      <a:pt x="2027903" y="2636274"/>
                    </a:cubicBezTo>
                    <a:cubicBezTo>
                      <a:pt x="2027903" y="2771535"/>
                      <a:pt x="2117220" y="2885111"/>
                      <a:pt x="2239604" y="2924515"/>
                    </a:cubicBezTo>
                    <a:lnTo>
                      <a:pt x="2322684" y="3671810"/>
                    </a:lnTo>
                    <a:cubicBezTo>
                      <a:pt x="2308274" y="3677501"/>
                      <a:pt x="2294852" y="3684688"/>
                      <a:pt x="2281683" y="3692406"/>
                    </a:cubicBezTo>
                    <a:lnTo>
                      <a:pt x="1804720" y="3351731"/>
                    </a:lnTo>
                    <a:cubicBezTo>
                      <a:pt x="1817293" y="3318271"/>
                      <a:pt x="1825113" y="3282466"/>
                      <a:pt x="1825113" y="3244645"/>
                    </a:cubicBezTo>
                    <a:cubicBezTo>
                      <a:pt x="1825113" y="3076963"/>
                      <a:pt x="1688610" y="2940460"/>
                      <a:pt x="1520927" y="2940460"/>
                    </a:cubicBezTo>
                    <a:cubicBezTo>
                      <a:pt x="1514248" y="2940460"/>
                      <a:pt x="1507962" y="2941993"/>
                      <a:pt x="1501270" y="2942488"/>
                    </a:cubicBezTo>
                    <a:close/>
                    <a:moveTo>
                      <a:pt x="1419532" y="3244645"/>
                    </a:moveTo>
                    <a:cubicBezTo>
                      <a:pt x="1419532" y="3188700"/>
                      <a:pt x="1465084" y="3143250"/>
                      <a:pt x="1520927" y="3143250"/>
                    </a:cubicBezTo>
                    <a:cubicBezTo>
                      <a:pt x="1576822" y="3143250"/>
                      <a:pt x="1622323" y="3188700"/>
                      <a:pt x="1622323" y="3244645"/>
                    </a:cubicBezTo>
                    <a:cubicBezTo>
                      <a:pt x="1622323" y="3300641"/>
                      <a:pt x="1576822" y="3346040"/>
                      <a:pt x="1520927" y="3346040"/>
                    </a:cubicBezTo>
                    <a:cubicBezTo>
                      <a:pt x="1465084" y="3346040"/>
                      <a:pt x="1419532" y="3300641"/>
                      <a:pt x="1419532" y="3244645"/>
                    </a:cubicBezTo>
                    <a:close/>
                    <a:moveTo>
                      <a:pt x="2433484" y="4055807"/>
                    </a:moveTo>
                    <a:cubicBezTo>
                      <a:pt x="2377641" y="4055807"/>
                      <a:pt x="2332089" y="4010407"/>
                      <a:pt x="2332089" y="3954411"/>
                    </a:cubicBezTo>
                    <a:cubicBezTo>
                      <a:pt x="2332089" y="3898467"/>
                      <a:pt x="2377641" y="3853016"/>
                      <a:pt x="2433484" y="3853016"/>
                    </a:cubicBezTo>
                    <a:cubicBezTo>
                      <a:pt x="2489378" y="3853016"/>
                      <a:pt x="2534879" y="3898467"/>
                      <a:pt x="2534879" y="3954411"/>
                    </a:cubicBezTo>
                    <a:cubicBezTo>
                      <a:pt x="2534879" y="4010407"/>
                      <a:pt x="2489378" y="4055807"/>
                      <a:pt x="2433484" y="4055807"/>
                    </a:cubicBezTo>
                    <a:close/>
                    <a:moveTo>
                      <a:pt x="3751621" y="4055807"/>
                    </a:moveTo>
                    <a:cubicBezTo>
                      <a:pt x="3695778" y="4055807"/>
                      <a:pt x="3650226" y="4010407"/>
                      <a:pt x="3650226" y="3954411"/>
                    </a:cubicBezTo>
                    <a:cubicBezTo>
                      <a:pt x="3650226" y="3898467"/>
                      <a:pt x="3695778" y="3853016"/>
                      <a:pt x="3751621" y="3853016"/>
                    </a:cubicBezTo>
                    <a:cubicBezTo>
                      <a:pt x="3807515" y="3853016"/>
                      <a:pt x="3853016" y="3898467"/>
                      <a:pt x="3853016" y="3954411"/>
                    </a:cubicBezTo>
                    <a:cubicBezTo>
                      <a:pt x="3853016" y="4010407"/>
                      <a:pt x="3807515" y="4055807"/>
                      <a:pt x="3751621" y="4055807"/>
                    </a:cubicBezTo>
                    <a:close/>
                  </a:path>
                </a:pathLst>
              </a:custGeom>
              <a:grpFill/>
              <a:ln w="12674" cap="flat">
                <a:noFill/>
                <a:prstDash val="solid"/>
                <a:miter/>
              </a:ln>
            </p:spPr>
            <p:txBody>
              <a:bodyPr anchor="ctr"/>
              <a:lstStyle/>
              <a:p>
                <a:pPr eaLnBrk="1" hangingPunct="1">
                  <a:defRPr/>
                </a:pPr>
                <a:endParaRPr lang="en-GB" sz="1125"/>
              </a:p>
            </p:txBody>
          </p:sp>
        </p:grpSp>
      </p:grpSp>
      <p:grpSp>
        <p:nvGrpSpPr>
          <p:cNvPr id="83996" name="Group 89">
            <a:extLst>
              <a:ext uri="{FF2B5EF4-FFF2-40B4-BE49-F238E27FC236}">
                <a16:creationId xmlns:a16="http://schemas.microsoft.com/office/drawing/2014/main" id="{77CE71F7-AF94-640E-1884-5CD3A452EF61}"/>
              </a:ext>
            </a:extLst>
          </p:cNvPr>
          <p:cNvGrpSpPr>
            <a:grpSpLocks/>
          </p:cNvGrpSpPr>
          <p:nvPr/>
        </p:nvGrpSpPr>
        <p:grpSpPr bwMode="auto">
          <a:xfrm>
            <a:off x="7658100" y="2438400"/>
            <a:ext cx="957263" cy="806450"/>
            <a:chOff x="12251857" y="2713050"/>
            <a:chExt cx="1532006" cy="1288788"/>
          </a:xfrm>
        </p:grpSpPr>
        <p:sp>
          <p:nvSpPr>
            <p:cNvPr id="84003" name="TextBox 90">
              <a:extLst>
                <a:ext uri="{FF2B5EF4-FFF2-40B4-BE49-F238E27FC236}">
                  <a16:creationId xmlns:a16="http://schemas.microsoft.com/office/drawing/2014/main" id="{098DD670-DB6B-200D-7D26-7079231A87D6}"/>
                </a:ext>
              </a:extLst>
            </p:cNvPr>
            <p:cNvSpPr txBox="1">
              <a:spLocks noChangeArrowheads="1"/>
            </p:cNvSpPr>
            <p:nvPr/>
          </p:nvSpPr>
          <p:spPr bwMode="auto">
            <a:xfrm flipH="1">
              <a:off x="12251857" y="3410907"/>
              <a:ext cx="153200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Organization Structure</a:t>
              </a:r>
              <a:endParaRPr lang="en-IN" altLang="en-US" sz="900"/>
            </a:p>
          </p:txBody>
        </p:sp>
        <p:pic>
          <p:nvPicPr>
            <p:cNvPr id="92" name="Graphic 91">
              <a:extLst>
                <a:ext uri="{FF2B5EF4-FFF2-40B4-BE49-F238E27FC236}">
                  <a16:creationId xmlns:a16="http://schemas.microsoft.com/office/drawing/2014/main" id="{BDF420D7-657A-8B7E-A20E-3506324A0621}"/>
                </a:ext>
              </a:extLst>
            </p:cNvPr>
            <p:cNvPicPr>
              <a:picLocks noChangeAspect="1"/>
            </p:cNvPicPr>
            <p:nvPr/>
          </p:nvPicPr>
          <p:blipFill>
            <a:blip r:embed="rId4"/>
            <a:stretch>
              <a:fillRect/>
            </a:stretch>
          </p:blipFill>
          <p:spPr>
            <a:xfrm>
              <a:off x="12734578" y="2713050"/>
              <a:ext cx="566563" cy="474417"/>
            </a:xfrm>
            <a:prstGeom prst="rect">
              <a:avLst/>
            </a:prstGeom>
          </p:spPr>
        </p:pic>
      </p:grpSp>
      <p:grpSp>
        <p:nvGrpSpPr>
          <p:cNvPr id="83997" name="Group 92">
            <a:extLst>
              <a:ext uri="{FF2B5EF4-FFF2-40B4-BE49-F238E27FC236}">
                <a16:creationId xmlns:a16="http://schemas.microsoft.com/office/drawing/2014/main" id="{4079F587-CB42-840B-8CAE-8273E21A9378}"/>
              </a:ext>
            </a:extLst>
          </p:cNvPr>
          <p:cNvGrpSpPr>
            <a:grpSpLocks/>
          </p:cNvGrpSpPr>
          <p:nvPr/>
        </p:nvGrpSpPr>
        <p:grpSpPr bwMode="auto">
          <a:xfrm>
            <a:off x="6518275" y="2417763"/>
            <a:ext cx="1004888" cy="827087"/>
            <a:chOff x="10428163" y="2680461"/>
            <a:chExt cx="1609918" cy="1321376"/>
          </a:xfrm>
        </p:grpSpPr>
        <p:sp>
          <p:nvSpPr>
            <p:cNvPr id="84001" name="TextBox 93">
              <a:extLst>
                <a:ext uri="{FF2B5EF4-FFF2-40B4-BE49-F238E27FC236}">
                  <a16:creationId xmlns:a16="http://schemas.microsoft.com/office/drawing/2014/main" id="{DA4453E5-EB91-BD5D-EC2D-481AEC316F83}"/>
                </a:ext>
              </a:extLst>
            </p:cNvPr>
            <p:cNvSpPr txBox="1">
              <a:spLocks noChangeArrowheads="1"/>
            </p:cNvSpPr>
            <p:nvPr/>
          </p:nvSpPr>
          <p:spPr bwMode="auto">
            <a:xfrm flipH="1">
              <a:off x="10428163" y="3410906"/>
              <a:ext cx="160991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Traditional Business Model</a:t>
              </a:r>
              <a:endParaRPr lang="en-IN" altLang="en-US" sz="900"/>
            </a:p>
          </p:txBody>
        </p:sp>
        <p:pic>
          <p:nvPicPr>
            <p:cNvPr id="95" name="Graphic 94">
              <a:extLst>
                <a:ext uri="{FF2B5EF4-FFF2-40B4-BE49-F238E27FC236}">
                  <a16:creationId xmlns:a16="http://schemas.microsoft.com/office/drawing/2014/main" id="{A2828590-6398-BB99-C532-1DAE8D04D10B}"/>
                </a:ext>
              </a:extLst>
            </p:cNvPr>
            <p:cNvPicPr>
              <a:picLocks noChangeAspect="1"/>
            </p:cNvPicPr>
            <p:nvPr/>
          </p:nvPicPr>
          <p:blipFill>
            <a:blip r:embed="rId5"/>
            <a:stretch>
              <a:fillRect/>
            </a:stretch>
          </p:blipFill>
          <p:spPr>
            <a:xfrm>
              <a:off x="10949543" y="2680461"/>
              <a:ext cx="567158" cy="568116"/>
            </a:xfrm>
            <a:prstGeom prst="rect">
              <a:avLst/>
            </a:prstGeom>
          </p:spPr>
        </p:pic>
      </p:grpSp>
      <p:grpSp>
        <p:nvGrpSpPr>
          <p:cNvPr id="83998" name="Group 95">
            <a:extLst>
              <a:ext uri="{FF2B5EF4-FFF2-40B4-BE49-F238E27FC236}">
                <a16:creationId xmlns:a16="http://schemas.microsoft.com/office/drawing/2014/main" id="{F04AF8A1-7757-E3A5-EDBC-374F2E7A5149}"/>
              </a:ext>
            </a:extLst>
          </p:cNvPr>
          <p:cNvGrpSpPr>
            <a:grpSpLocks/>
          </p:cNvGrpSpPr>
          <p:nvPr/>
        </p:nvGrpSpPr>
        <p:grpSpPr bwMode="auto">
          <a:xfrm>
            <a:off x="3368675" y="2459038"/>
            <a:ext cx="695325" cy="785812"/>
            <a:chOff x="5390351" y="2744687"/>
            <a:chExt cx="1112501" cy="1257151"/>
          </a:xfrm>
        </p:grpSpPr>
        <p:sp>
          <p:nvSpPr>
            <p:cNvPr id="83999" name="TextBox 96">
              <a:extLst>
                <a:ext uri="{FF2B5EF4-FFF2-40B4-BE49-F238E27FC236}">
                  <a16:creationId xmlns:a16="http://schemas.microsoft.com/office/drawing/2014/main" id="{9D90FEC4-6EDF-9F7B-5523-C7AB97DC3D93}"/>
                </a:ext>
              </a:extLst>
            </p:cNvPr>
            <p:cNvSpPr txBox="1">
              <a:spLocks noChangeArrowheads="1"/>
            </p:cNvSpPr>
            <p:nvPr/>
          </p:nvSpPr>
          <p:spPr bwMode="auto">
            <a:xfrm flipH="1">
              <a:off x="5390351" y="3410907"/>
              <a:ext cx="111250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Monolithic Apps</a:t>
              </a:r>
              <a:endParaRPr lang="en-IN" altLang="en-US" sz="900"/>
            </a:p>
          </p:txBody>
        </p:sp>
        <p:grpSp>
          <p:nvGrpSpPr>
            <p:cNvPr id="98" name="Group 97">
              <a:extLst>
                <a:ext uri="{FF2B5EF4-FFF2-40B4-BE49-F238E27FC236}">
                  <a16:creationId xmlns:a16="http://schemas.microsoft.com/office/drawing/2014/main" id="{6D24FFD0-DC32-084D-749B-837DA4B15821}"/>
                </a:ext>
              </a:extLst>
            </p:cNvPr>
            <p:cNvGrpSpPr/>
            <p:nvPr/>
          </p:nvGrpSpPr>
          <p:grpSpPr>
            <a:xfrm>
              <a:off x="5615548" y="2744687"/>
              <a:ext cx="662107" cy="473040"/>
              <a:chOff x="4064000" y="863600"/>
              <a:chExt cx="6502400" cy="4645621"/>
            </a:xfrm>
            <a:solidFill>
              <a:schemeClr val="accent1"/>
            </a:solidFill>
          </p:grpSpPr>
          <p:sp>
            <p:nvSpPr>
              <p:cNvPr id="99" name="Freeform 98">
                <a:extLst>
                  <a:ext uri="{FF2B5EF4-FFF2-40B4-BE49-F238E27FC236}">
                    <a16:creationId xmlns:a16="http://schemas.microsoft.com/office/drawing/2014/main" id="{B7D5EEF2-AE21-FCB7-4012-B1AB8C999244}"/>
                  </a:ext>
                </a:extLst>
              </p:cNvPr>
              <p:cNvSpPr/>
              <p:nvPr/>
            </p:nvSpPr>
            <p:spPr>
              <a:xfrm>
                <a:off x="9670160" y="2523407"/>
                <a:ext cx="253898" cy="253930"/>
              </a:xfrm>
              <a:custGeom>
                <a:avLst/>
                <a:gdLst>
                  <a:gd name="connsiteX0" fmla="*/ 126898 w 253898"/>
                  <a:gd name="connsiteY0" fmla="*/ 253930 h 253930"/>
                  <a:gd name="connsiteX1" fmla="*/ 102095 w 253898"/>
                  <a:gd name="connsiteY1" fmla="*/ 251390 h 253930"/>
                  <a:gd name="connsiteX2" fmla="*/ 78384 w 253898"/>
                  <a:gd name="connsiteY2" fmla="*/ 244151 h 253930"/>
                  <a:gd name="connsiteX3" fmla="*/ 56401 w 253898"/>
                  <a:gd name="connsiteY3" fmla="*/ 232442 h 253930"/>
                  <a:gd name="connsiteX4" fmla="*/ 37109 w 253898"/>
                  <a:gd name="connsiteY4" fmla="*/ 216719 h 253930"/>
                  <a:gd name="connsiteX5" fmla="*/ 21324 w 253898"/>
                  <a:gd name="connsiteY5" fmla="*/ 197415 h 253930"/>
                  <a:gd name="connsiteX6" fmla="*/ 9665 w 253898"/>
                  <a:gd name="connsiteY6" fmla="*/ 175444 h 253930"/>
                  <a:gd name="connsiteX7" fmla="*/ 2426 w 253898"/>
                  <a:gd name="connsiteY7" fmla="*/ 151682 h 253930"/>
                  <a:gd name="connsiteX8" fmla="*/ 0 w 253898"/>
                  <a:gd name="connsiteY8" fmla="*/ 126930 h 253930"/>
                  <a:gd name="connsiteX9" fmla="*/ 2426 w 253898"/>
                  <a:gd name="connsiteY9" fmla="*/ 102026 h 253930"/>
                  <a:gd name="connsiteX10" fmla="*/ 9665 w 253898"/>
                  <a:gd name="connsiteY10" fmla="*/ 78302 h 253930"/>
                  <a:gd name="connsiteX11" fmla="*/ 21324 w 253898"/>
                  <a:gd name="connsiteY11" fmla="*/ 56432 h 253930"/>
                  <a:gd name="connsiteX12" fmla="*/ 37109 w 253898"/>
                  <a:gd name="connsiteY12" fmla="*/ 37129 h 253930"/>
                  <a:gd name="connsiteX13" fmla="*/ 56401 w 253898"/>
                  <a:gd name="connsiteY13" fmla="*/ 21406 h 253930"/>
                  <a:gd name="connsiteX14" fmla="*/ 78384 w 253898"/>
                  <a:gd name="connsiteY14" fmla="*/ 9697 h 253930"/>
                  <a:gd name="connsiteX15" fmla="*/ 102095 w 253898"/>
                  <a:gd name="connsiteY15" fmla="*/ 2457 h 253930"/>
                  <a:gd name="connsiteX16" fmla="*/ 151752 w 253898"/>
                  <a:gd name="connsiteY16" fmla="*/ 2457 h 253930"/>
                  <a:gd name="connsiteX17" fmla="*/ 175514 w 253898"/>
                  <a:gd name="connsiteY17" fmla="*/ 9697 h 253930"/>
                  <a:gd name="connsiteX18" fmla="*/ 197345 w 253898"/>
                  <a:gd name="connsiteY18" fmla="*/ 21406 h 253930"/>
                  <a:gd name="connsiteX19" fmla="*/ 216688 w 253898"/>
                  <a:gd name="connsiteY19" fmla="*/ 37129 h 253930"/>
                  <a:gd name="connsiteX20" fmla="*/ 232563 w 253898"/>
                  <a:gd name="connsiteY20" fmla="*/ 56432 h 253930"/>
                  <a:gd name="connsiteX21" fmla="*/ 244221 w 253898"/>
                  <a:gd name="connsiteY21" fmla="*/ 78302 h 253930"/>
                  <a:gd name="connsiteX22" fmla="*/ 251460 w 253898"/>
                  <a:gd name="connsiteY22" fmla="*/ 102026 h 253930"/>
                  <a:gd name="connsiteX23" fmla="*/ 253898 w 253898"/>
                  <a:gd name="connsiteY23" fmla="*/ 126930 h 253930"/>
                  <a:gd name="connsiteX24" fmla="*/ 251460 w 253898"/>
                  <a:gd name="connsiteY24" fmla="*/ 151682 h 253930"/>
                  <a:gd name="connsiteX25" fmla="*/ 244221 w 253898"/>
                  <a:gd name="connsiteY25" fmla="*/ 175444 h 253930"/>
                  <a:gd name="connsiteX26" fmla="*/ 232563 w 253898"/>
                  <a:gd name="connsiteY26" fmla="*/ 197415 h 253930"/>
                  <a:gd name="connsiteX27" fmla="*/ 216688 w 253898"/>
                  <a:gd name="connsiteY27" fmla="*/ 216719 h 253930"/>
                  <a:gd name="connsiteX28" fmla="*/ 197345 w 253898"/>
                  <a:gd name="connsiteY28" fmla="*/ 232442 h 253930"/>
                  <a:gd name="connsiteX29" fmla="*/ 175514 w 253898"/>
                  <a:gd name="connsiteY29" fmla="*/ 244151 h 253930"/>
                  <a:gd name="connsiteX30" fmla="*/ 151752 w 253898"/>
                  <a:gd name="connsiteY30" fmla="*/ 251390 h 253930"/>
                  <a:gd name="connsiteX31" fmla="*/ 126898 w 253898"/>
                  <a:gd name="connsiteY31" fmla="*/ 253930 h 25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3898" h="253930">
                    <a:moveTo>
                      <a:pt x="126898" y="253930"/>
                    </a:moveTo>
                    <a:cubicBezTo>
                      <a:pt x="118618" y="253930"/>
                      <a:pt x="110224" y="253029"/>
                      <a:pt x="102095" y="251390"/>
                    </a:cubicBezTo>
                    <a:cubicBezTo>
                      <a:pt x="93955" y="249752"/>
                      <a:pt x="85966" y="247326"/>
                      <a:pt x="78384" y="244151"/>
                    </a:cubicBezTo>
                    <a:cubicBezTo>
                      <a:pt x="70739" y="240976"/>
                      <a:pt x="63398" y="237052"/>
                      <a:pt x="56401" y="232442"/>
                    </a:cubicBezTo>
                    <a:cubicBezTo>
                      <a:pt x="49505" y="227882"/>
                      <a:pt x="42913" y="222574"/>
                      <a:pt x="37109" y="216719"/>
                    </a:cubicBezTo>
                    <a:cubicBezTo>
                      <a:pt x="31255" y="210864"/>
                      <a:pt x="25895" y="204413"/>
                      <a:pt x="21324" y="197415"/>
                    </a:cubicBezTo>
                    <a:cubicBezTo>
                      <a:pt x="16764" y="190570"/>
                      <a:pt x="12840" y="183179"/>
                      <a:pt x="9665" y="175444"/>
                    </a:cubicBezTo>
                    <a:cubicBezTo>
                      <a:pt x="6490" y="167799"/>
                      <a:pt x="4064" y="159810"/>
                      <a:pt x="2426" y="151682"/>
                    </a:cubicBezTo>
                    <a:cubicBezTo>
                      <a:pt x="788" y="143542"/>
                      <a:pt x="0" y="135211"/>
                      <a:pt x="0" y="126930"/>
                    </a:cubicBezTo>
                    <a:cubicBezTo>
                      <a:pt x="0" y="118688"/>
                      <a:pt x="788" y="110306"/>
                      <a:pt x="2426" y="102026"/>
                    </a:cubicBezTo>
                    <a:cubicBezTo>
                      <a:pt x="4064" y="94037"/>
                      <a:pt x="6490" y="86049"/>
                      <a:pt x="9665" y="78302"/>
                    </a:cubicBezTo>
                    <a:cubicBezTo>
                      <a:pt x="12840" y="70669"/>
                      <a:pt x="16764" y="63329"/>
                      <a:pt x="21324" y="56432"/>
                    </a:cubicBezTo>
                    <a:cubicBezTo>
                      <a:pt x="25895" y="49486"/>
                      <a:pt x="31255" y="42983"/>
                      <a:pt x="37109" y="37129"/>
                    </a:cubicBezTo>
                    <a:cubicBezTo>
                      <a:pt x="42913" y="31274"/>
                      <a:pt x="49505" y="25965"/>
                      <a:pt x="56401" y="21406"/>
                    </a:cubicBezTo>
                    <a:cubicBezTo>
                      <a:pt x="63398" y="16847"/>
                      <a:pt x="70739" y="12872"/>
                      <a:pt x="78384" y="9697"/>
                    </a:cubicBezTo>
                    <a:cubicBezTo>
                      <a:pt x="85966" y="6522"/>
                      <a:pt x="93955" y="3994"/>
                      <a:pt x="102095" y="2457"/>
                    </a:cubicBezTo>
                    <a:cubicBezTo>
                      <a:pt x="118516" y="-819"/>
                      <a:pt x="135382" y="-819"/>
                      <a:pt x="151752" y="2457"/>
                    </a:cubicBezTo>
                    <a:cubicBezTo>
                      <a:pt x="159893" y="3994"/>
                      <a:pt x="167869" y="6522"/>
                      <a:pt x="175514" y="9697"/>
                    </a:cubicBezTo>
                    <a:cubicBezTo>
                      <a:pt x="183159" y="12872"/>
                      <a:pt x="190500" y="16796"/>
                      <a:pt x="197345" y="21406"/>
                    </a:cubicBezTo>
                    <a:cubicBezTo>
                      <a:pt x="204343" y="25965"/>
                      <a:pt x="210833" y="31274"/>
                      <a:pt x="216688" y="37129"/>
                    </a:cubicBezTo>
                    <a:cubicBezTo>
                      <a:pt x="222644" y="42983"/>
                      <a:pt x="227851" y="49486"/>
                      <a:pt x="232563" y="56432"/>
                    </a:cubicBezTo>
                    <a:cubicBezTo>
                      <a:pt x="237134" y="63329"/>
                      <a:pt x="241046" y="70669"/>
                      <a:pt x="244221" y="78302"/>
                    </a:cubicBezTo>
                    <a:cubicBezTo>
                      <a:pt x="247396" y="86049"/>
                      <a:pt x="249834" y="94037"/>
                      <a:pt x="251460" y="102026"/>
                    </a:cubicBezTo>
                    <a:cubicBezTo>
                      <a:pt x="253099" y="110306"/>
                      <a:pt x="253898" y="118688"/>
                      <a:pt x="253898" y="126930"/>
                    </a:cubicBezTo>
                    <a:cubicBezTo>
                      <a:pt x="253898" y="135211"/>
                      <a:pt x="253099" y="143542"/>
                      <a:pt x="251460" y="151682"/>
                    </a:cubicBezTo>
                    <a:cubicBezTo>
                      <a:pt x="249834" y="159810"/>
                      <a:pt x="247396" y="167799"/>
                      <a:pt x="244221" y="175444"/>
                    </a:cubicBezTo>
                    <a:cubicBezTo>
                      <a:pt x="241046" y="183179"/>
                      <a:pt x="237134" y="190570"/>
                      <a:pt x="232563" y="197415"/>
                    </a:cubicBezTo>
                    <a:cubicBezTo>
                      <a:pt x="227851" y="204413"/>
                      <a:pt x="222644" y="210864"/>
                      <a:pt x="216688" y="216719"/>
                    </a:cubicBezTo>
                    <a:cubicBezTo>
                      <a:pt x="210833" y="222574"/>
                      <a:pt x="204343" y="227882"/>
                      <a:pt x="197345" y="232442"/>
                    </a:cubicBezTo>
                    <a:cubicBezTo>
                      <a:pt x="190500" y="237052"/>
                      <a:pt x="183159" y="240976"/>
                      <a:pt x="175514" y="244151"/>
                    </a:cubicBezTo>
                    <a:cubicBezTo>
                      <a:pt x="167869" y="247326"/>
                      <a:pt x="159893" y="249752"/>
                      <a:pt x="151752" y="251390"/>
                    </a:cubicBezTo>
                    <a:cubicBezTo>
                      <a:pt x="143510" y="253029"/>
                      <a:pt x="135128" y="253930"/>
                      <a:pt x="126898" y="253930"/>
                    </a:cubicBezTo>
                    <a:close/>
                  </a:path>
                </a:pathLst>
              </a:custGeom>
              <a:grpFill/>
              <a:ln w="12688" cap="flat">
                <a:noFill/>
                <a:prstDash val="solid"/>
                <a:miter/>
              </a:ln>
            </p:spPr>
            <p:txBody>
              <a:bodyPr anchor="ctr"/>
              <a:lstStyle/>
              <a:p>
                <a:pPr eaLnBrk="1" hangingPunct="1">
                  <a:defRPr/>
                </a:pPr>
                <a:endParaRPr lang="en-GB" sz="1125"/>
              </a:p>
            </p:txBody>
          </p:sp>
          <p:sp>
            <p:nvSpPr>
              <p:cNvPr id="100" name="Freeform 99">
                <a:extLst>
                  <a:ext uri="{FF2B5EF4-FFF2-40B4-BE49-F238E27FC236}">
                    <a16:creationId xmlns:a16="http://schemas.microsoft.com/office/drawing/2014/main" id="{D53B7D16-28B0-3D0E-5FB2-8060338923BD}"/>
                  </a:ext>
                </a:extLst>
              </p:cNvPr>
              <p:cNvSpPr/>
              <p:nvPr/>
            </p:nvSpPr>
            <p:spPr>
              <a:xfrm>
                <a:off x="6540500" y="4706283"/>
                <a:ext cx="254000" cy="253904"/>
              </a:xfrm>
              <a:custGeom>
                <a:avLst/>
                <a:gdLst>
                  <a:gd name="connsiteX0" fmla="*/ 127000 w 254000"/>
                  <a:gd name="connsiteY0" fmla="*/ 253905 h 253904"/>
                  <a:gd name="connsiteX1" fmla="*/ 102095 w 254000"/>
                  <a:gd name="connsiteY1" fmla="*/ 251530 h 253904"/>
                  <a:gd name="connsiteX2" fmla="*/ 78384 w 254000"/>
                  <a:gd name="connsiteY2" fmla="*/ 244291 h 253904"/>
                  <a:gd name="connsiteX3" fmla="*/ 56502 w 254000"/>
                  <a:gd name="connsiteY3" fmla="*/ 232581 h 253904"/>
                  <a:gd name="connsiteX4" fmla="*/ 37211 w 254000"/>
                  <a:gd name="connsiteY4" fmla="*/ 216846 h 253904"/>
                  <a:gd name="connsiteX5" fmla="*/ 21336 w 254000"/>
                  <a:gd name="connsiteY5" fmla="*/ 197403 h 253904"/>
                  <a:gd name="connsiteX6" fmla="*/ 9677 w 254000"/>
                  <a:gd name="connsiteY6" fmla="*/ 175571 h 253904"/>
                  <a:gd name="connsiteX7" fmla="*/ 2426 w 254000"/>
                  <a:gd name="connsiteY7" fmla="*/ 151810 h 253904"/>
                  <a:gd name="connsiteX8" fmla="*/ 0 w 254000"/>
                  <a:gd name="connsiteY8" fmla="*/ 126905 h 253904"/>
                  <a:gd name="connsiteX9" fmla="*/ 2426 w 254000"/>
                  <a:gd name="connsiteY9" fmla="*/ 102153 h 253904"/>
                  <a:gd name="connsiteX10" fmla="*/ 9677 w 254000"/>
                  <a:gd name="connsiteY10" fmla="*/ 78391 h 253904"/>
                  <a:gd name="connsiteX11" fmla="*/ 21336 w 254000"/>
                  <a:gd name="connsiteY11" fmla="*/ 56470 h 253904"/>
                  <a:gd name="connsiteX12" fmla="*/ 37211 w 254000"/>
                  <a:gd name="connsiteY12" fmla="*/ 37116 h 253904"/>
                  <a:gd name="connsiteX13" fmla="*/ 56502 w 254000"/>
                  <a:gd name="connsiteY13" fmla="*/ 21393 h 253904"/>
                  <a:gd name="connsiteX14" fmla="*/ 78384 w 254000"/>
                  <a:gd name="connsiteY14" fmla="*/ 9735 h 253904"/>
                  <a:gd name="connsiteX15" fmla="*/ 102095 w 254000"/>
                  <a:gd name="connsiteY15" fmla="*/ 2495 h 253904"/>
                  <a:gd name="connsiteX16" fmla="*/ 151752 w 254000"/>
                  <a:gd name="connsiteY16" fmla="*/ 2495 h 253904"/>
                  <a:gd name="connsiteX17" fmla="*/ 175514 w 254000"/>
                  <a:gd name="connsiteY17" fmla="*/ 9735 h 253904"/>
                  <a:gd name="connsiteX18" fmla="*/ 197498 w 254000"/>
                  <a:gd name="connsiteY18" fmla="*/ 21393 h 253904"/>
                  <a:gd name="connsiteX19" fmla="*/ 216789 w 254000"/>
                  <a:gd name="connsiteY19" fmla="*/ 37116 h 253904"/>
                  <a:gd name="connsiteX20" fmla="*/ 232524 w 254000"/>
                  <a:gd name="connsiteY20" fmla="*/ 56470 h 253904"/>
                  <a:gd name="connsiteX21" fmla="*/ 244221 w 254000"/>
                  <a:gd name="connsiteY21" fmla="*/ 78391 h 253904"/>
                  <a:gd name="connsiteX22" fmla="*/ 251473 w 254000"/>
                  <a:gd name="connsiteY22" fmla="*/ 102153 h 253904"/>
                  <a:gd name="connsiteX23" fmla="*/ 254000 w 254000"/>
                  <a:gd name="connsiteY23" fmla="*/ 126905 h 253904"/>
                  <a:gd name="connsiteX24" fmla="*/ 251473 w 254000"/>
                  <a:gd name="connsiteY24" fmla="*/ 151810 h 253904"/>
                  <a:gd name="connsiteX25" fmla="*/ 244221 w 254000"/>
                  <a:gd name="connsiteY25" fmla="*/ 175571 h 253904"/>
                  <a:gd name="connsiteX26" fmla="*/ 232524 w 254000"/>
                  <a:gd name="connsiteY26" fmla="*/ 197403 h 253904"/>
                  <a:gd name="connsiteX27" fmla="*/ 216789 w 254000"/>
                  <a:gd name="connsiteY27" fmla="*/ 216846 h 253904"/>
                  <a:gd name="connsiteX28" fmla="*/ 197498 w 254000"/>
                  <a:gd name="connsiteY28" fmla="*/ 232581 h 253904"/>
                  <a:gd name="connsiteX29" fmla="*/ 175514 w 254000"/>
                  <a:gd name="connsiteY29" fmla="*/ 244291 h 253904"/>
                  <a:gd name="connsiteX30" fmla="*/ 151752 w 254000"/>
                  <a:gd name="connsiteY30" fmla="*/ 251530 h 253904"/>
                  <a:gd name="connsiteX31" fmla="*/ 127000 w 254000"/>
                  <a:gd name="connsiteY31" fmla="*/ 253905 h 25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3904">
                    <a:moveTo>
                      <a:pt x="127000" y="253905"/>
                    </a:moveTo>
                    <a:cubicBezTo>
                      <a:pt x="118770" y="253905"/>
                      <a:pt x="110338" y="253168"/>
                      <a:pt x="102095" y="251530"/>
                    </a:cubicBezTo>
                    <a:cubicBezTo>
                      <a:pt x="94107" y="249841"/>
                      <a:pt x="86119" y="247466"/>
                      <a:pt x="78384" y="244291"/>
                    </a:cubicBezTo>
                    <a:cubicBezTo>
                      <a:pt x="70739" y="241116"/>
                      <a:pt x="63348" y="237141"/>
                      <a:pt x="56502" y="232581"/>
                    </a:cubicBezTo>
                    <a:cubicBezTo>
                      <a:pt x="49505" y="227920"/>
                      <a:pt x="43066" y="222701"/>
                      <a:pt x="37211" y="216846"/>
                    </a:cubicBezTo>
                    <a:cubicBezTo>
                      <a:pt x="31255" y="210903"/>
                      <a:pt x="26048" y="204400"/>
                      <a:pt x="21336" y="197403"/>
                    </a:cubicBezTo>
                    <a:cubicBezTo>
                      <a:pt x="16764" y="190557"/>
                      <a:pt x="12852" y="183166"/>
                      <a:pt x="9677" y="175571"/>
                    </a:cubicBezTo>
                    <a:cubicBezTo>
                      <a:pt x="6502" y="167837"/>
                      <a:pt x="4064" y="159798"/>
                      <a:pt x="2426" y="151810"/>
                    </a:cubicBezTo>
                    <a:cubicBezTo>
                      <a:pt x="749" y="143580"/>
                      <a:pt x="0" y="135299"/>
                      <a:pt x="0" y="126905"/>
                    </a:cubicBezTo>
                    <a:cubicBezTo>
                      <a:pt x="0" y="118675"/>
                      <a:pt x="787" y="110293"/>
                      <a:pt x="2426" y="102153"/>
                    </a:cubicBezTo>
                    <a:cubicBezTo>
                      <a:pt x="4064" y="94024"/>
                      <a:pt x="6502" y="86036"/>
                      <a:pt x="9677" y="78391"/>
                    </a:cubicBezTo>
                    <a:cubicBezTo>
                      <a:pt x="12852" y="70796"/>
                      <a:pt x="16764" y="63316"/>
                      <a:pt x="21336" y="56470"/>
                    </a:cubicBezTo>
                    <a:cubicBezTo>
                      <a:pt x="26048" y="49613"/>
                      <a:pt x="31255" y="42971"/>
                      <a:pt x="37211" y="37116"/>
                    </a:cubicBezTo>
                    <a:cubicBezTo>
                      <a:pt x="43066" y="31261"/>
                      <a:pt x="49505" y="25953"/>
                      <a:pt x="56502" y="21393"/>
                    </a:cubicBezTo>
                    <a:cubicBezTo>
                      <a:pt x="63348" y="16821"/>
                      <a:pt x="70739" y="12910"/>
                      <a:pt x="78384" y="9735"/>
                    </a:cubicBezTo>
                    <a:cubicBezTo>
                      <a:pt x="86119" y="6560"/>
                      <a:pt x="94107" y="4121"/>
                      <a:pt x="102095" y="2495"/>
                    </a:cubicBezTo>
                    <a:cubicBezTo>
                      <a:pt x="118466" y="-832"/>
                      <a:pt x="135382" y="-832"/>
                      <a:pt x="151752" y="2495"/>
                    </a:cubicBezTo>
                    <a:cubicBezTo>
                      <a:pt x="159893" y="4121"/>
                      <a:pt x="167881" y="6560"/>
                      <a:pt x="175514" y="9735"/>
                    </a:cubicBezTo>
                    <a:cubicBezTo>
                      <a:pt x="183261" y="12910"/>
                      <a:pt x="190602" y="16821"/>
                      <a:pt x="197498" y="21393"/>
                    </a:cubicBezTo>
                    <a:cubicBezTo>
                      <a:pt x="204445" y="25953"/>
                      <a:pt x="210934" y="31312"/>
                      <a:pt x="216789" y="37116"/>
                    </a:cubicBezTo>
                    <a:cubicBezTo>
                      <a:pt x="222644" y="42971"/>
                      <a:pt x="227952" y="49473"/>
                      <a:pt x="232524" y="56470"/>
                    </a:cubicBezTo>
                    <a:cubicBezTo>
                      <a:pt x="237084" y="63316"/>
                      <a:pt x="241046" y="70796"/>
                      <a:pt x="244221" y="78391"/>
                    </a:cubicBezTo>
                    <a:cubicBezTo>
                      <a:pt x="247396" y="86036"/>
                      <a:pt x="249784" y="94024"/>
                      <a:pt x="251473" y="102153"/>
                    </a:cubicBezTo>
                    <a:cubicBezTo>
                      <a:pt x="253111" y="110293"/>
                      <a:pt x="254000" y="118675"/>
                      <a:pt x="254000" y="126905"/>
                    </a:cubicBezTo>
                    <a:cubicBezTo>
                      <a:pt x="254000" y="135299"/>
                      <a:pt x="253111" y="143580"/>
                      <a:pt x="251473" y="151810"/>
                    </a:cubicBezTo>
                    <a:cubicBezTo>
                      <a:pt x="249784" y="159798"/>
                      <a:pt x="247396" y="167837"/>
                      <a:pt x="244221" y="175571"/>
                    </a:cubicBezTo>
                    <a:cubicBezTo>
                      <a:pt x="241046" y="183166"/>
                      <a:pt x="237084" y="190557"/>
                      <a:pt x="232524" y="197403"/>
                    </a:cubicBezTo>
                    <a:cubicBezTo>
                      <a:pt x="227952" y="204400"/>
                      <a:pt x="222644" y="210903"/>
                      <a:pt x="216789" y="216846"/>
                    </a:cubicBezTo>
                    <a:cubicBezTo>
                      <a:pt x="210934" y="222701"/>
                      <a:pt x="204445" y="227920"/>
                      <a:pt x="197498" y="232581"/>
                    </a:cubicBezTo>
                    <a:cubicBezTo>
                      <a:pt x="190602" y="237141"/>
                      <a:pt x="183261" y="241116"/>
                      <a:pt x="175514" y="244291"/>
                    </a:cubicBezTo>
                    <a:cubicBezTo>
                      <a:pt x="167881" y="247466"/>
                      <a:pt x="159893" y="249841"/>
                      <a:pt x="151752" y="251530"/>
                    </a:cubicBezTo>
                    <a:cubicBezTo>
                      <a:pt x="143624" y="253168"/>
                      <a:pt x="135230" y="253905"/>
                      <a:pt x="127000" y="253905"/>
                    </a:cubicBezTo>
                    <a:close/>
                  </a:path>
                </a:pathLst>
              </a:custGeom>
              <a:grpFill/>
              <a:ln w="12688" cap="flat">
                <a:noFill/>
                <a:prstDash val="solid"/>
                <a:miter/>
              </a:ln>
            </p:spPr>
            <p:txBody>
              <a:bodyPr anchor="ctr"/>
              <a:lstStyle/>
              <a:p>
                <a:pPr eaLnBrk="1" hangingPunct="1">
                  <a:defRPr/>
                </a:pPr>
                <a:endParaRPr lang="en-GB" sz="1125"/>
              </a:p>
            </p:txBody>
          </p:sp>
          <p:sp>
            <p:nvSpPr>
              <p:cNvPr id="101" name="Freeform 100">
                <a:extLst>
                  <a:ext uri="{FF2B5EF4-FFF2-40B4-BE49-F238E27FC236}">
                    <a16:creationId xmlns:a16="http://schemas.microsoft.com/office/drawing/2014/main" id="{8E64FA1F-5403-51E9-1543-EFD551E40427}"/>
                  </a:ext>
                </a:extLst>
              </p:cNvPr>
              <p:cNvSpPr/>
              <p:nvPr/>
            </p:nvSpPr>
            <p:spPr>
              <a:xfrm>
                <a:off x="4064000" y="863600"/>
                <a:ext cx="6502400" cy="4645621"/>
              </a:xfrm>
              <a:custGeom>
                <a:avLst/>
                <a:gdLst>
                  <a:gd name="connsiteX0" fmla="*/ 6375400 w 6502400"/>
                  <a:gd name="connsiteY0" fmla="*/ 1097905 h 4645621"/>
                  <a:gd name="connsiteX1" fmla="*/ 4940300 w 6502400"/>
                  <a:gd name="connsiteY1" fmla="*/ 1097905 h 4645621"/>
                  <a:gd name="connsiteX2" fmla="*/ 4940300 w 6502400"/>
                  <a:gd name="connsiteY2" fmla="*/ 127000 h 4645621"/>
                  <a:gd name="connsiteX3" fmla="*/ 4813300 w 6502400"/>
                  <a:gd name="connsiteY3" fmla="*/ 0 h 4645621"/>
                  <a:gd name="connsiteX4" fmla="*/ 127000 w 6502400"/>
                  <a:gd name="connsiteY4" fmla="*/ 0 h 4645621"/>
                  <a:gd name="connsiteX5" fmla="*/ 0 w 6502400"/>
                  <a:gd name="connsiteY5" fmla="*/ 127000 h 4645621"/>
                  <a:gd name="connsiteX6" fmla="*/ 0 w 6502400"/>
                  <a:gd name="connsiteY6" fmla="*/ 4518622 h 4645621"/>
                  <a:gd name="connsiteX7" fmla="*/ 127000 w 6502400"/>
                  <a:gd name="connsiteY7" fmla="*/ 4645622 h 4645621"/>
                  <a:gd name="connsiteX8" fmla="*/ 6375400 w 6502400"/>
                  <a:gd name="connsiteY8" fmla="*/ 4645622 h 4645621"/>
                  <a:gd name="connsiteX9" fmla="*/ 6502400 w 6502400"/>
                  <a:gd name="connsiteY9" fmla="*/ 4518622 h 4645621"/>
                  <a:gd name="connsiteX10" fmla="*/ 6502400 w 6502400"/>
                  <a:gd name="connsiteY10" fmla="*/ 1224905 h 4645621"/>
                  <a:gd name="connsiteX11" fmla="*/ 6375400 w 6502400"/>
                  <a:gd name="connsiteY11" fmla="*/ 1097905 h 4645621"/>
                  <a:gd name="connsiteX12" fmla="*/ 1816100 w 6502400"/>
                  <a:gd name="connsiteY12" fmla="*/ 3293720 h 4645621"/>
                  <a:gd name="connsiteX13" fmla="*/ 1816100 w 6502400"/>
                  <a:gd name="connsiteY13" fmla="*/ 2449805 h 4645621"/>
                  <a:gd name="connsiteX14" fmla="*/ 4686300 w 6502400"/>
                  <a:gd name="connsiteY14" fmla="*/ 2449805 h 4645621"/>
                  <a:gd name="connsiteX15" fmla="*/ 4686300 w 6502400"/>
                  <a:gd name="connsiteY15" fmla="*/ 3293720 h 4645621"/>
                  <a:gd name="connsiteX16" fmla="*/ 3124200 w 6502400"/>
                  <a:gd name="connsiteY16" fmla="*/ 1351902 h 4645621"/>
                  <a:gd name="connsiteX17" fmla="*/ 3124200 w 6502400"/>
                  <a:gd name="connsiteY17" fmla="*/ 2195805 h 4645621"/>
                  <a:gd name="connsiteX18" fmla="*/ 254000 w 6502400"/>
                  <a:gd name="connsiteY18" fmla="*/ 2195805 h 4645621"/>
                  <a:gd name="connsiteX19" fmla="*/ 254000 w 6502400"/>
                  <a:gd name="connsiteY19" fmla="*/ 1351902 h 4645621"/>
                  <a:gd name="connsiteX20" fmla="*/ 254000 w 6502400"/>
                  <a:gd name="connsiteY20" fmla="*/ 2449805 h 4645621"/>
                  <a:gd name="connsiteX21" fmla="*/ 1562100 w 6502400"/>
                  <a:gd name="connsiteY21" fmla="*/ 2449805 h 4645621"/>
                  <a:gd name="connsiteX22" fmla="*/ 1562100 w 6502400"/>
                  <a:gd name="connsiteY22" fmla="*/ 3293720 h 4645621"/>
                  <a:gd name="connsiteX23" fmla="*/ 254000 w 6502400"/>
                  <a:gd name="connsiteY23" fmla="*/ 3293720 h 4645621"/>
                  <a:gd name="connsiteX24" fmla="*/ 4940300 w 6502400"/>
                  <a:gd name="connsiteY24" fmla="*/ 2449805 h 4645621"/>
                  <a:gd name="connsiteX25" fmla="*/ 6248400 w 6502400"/>
                  <a:gd name="connsiteY25" fmla="*/ 2449805 h 4645621"/>
                  <a:gd name="connsiteX26" fmla="*/ 6248400 w 6502400"/>
                  <a:gd name="connsiteY26" fmla="*/ 3293720 h 4645621"/>
                  <a:gd name="connsiteX27" fmla="*/ 4940300 w 6502400"/>
                  <a:gd name="connsiteY27" fmla="*/ 3293720 h 4645621"/>
                  <a:gd name="connsiteX28" fmla="*/ 6248400 w 6502400"/>
                  <a:gd name="connsiteY28" fmla="*/ 2195805 h 4645621"/>
                  <a:gd name="connsiteX29" fmla="*/ 3378200 w 6502400"/>
                  <a:gd name="connsiteY29" fmla="*/ 2195805 h 4645621"/>
                  <a:gd name="connsiteX30" fmla="*/ 3378200 w 6502400"/>
                  <a:gd name="connsiteY30" fmla="*/ 1913738 h 4645621"/>
                  <a:gd name="connsiteX31" fmla="*/ 5186960 w 6502400"/>
                  <a:gd name="connsiteY31" fmla="*/ 1913738 h 4645621"/>
                  <a:gd name="connsiteX32" fmla="*/ 5313960 w 6502400"/>
                  <a:gd name="connsiteY32" fmla="*/ 1786738 h 4645621"/>
                  <a:gd name="connsiteX33" fmla="*/ 5186960 w 6502400"/>
                  <a:gd name="connsiteY33" fmla="*/ 1659738 h 4645621"/>
                  <a:gd name="connsiteX34" fmla="*/ 3378200 w 6502400"/>
                  <a:gd name="connsiteY34" fmla="*/ 1659738 h 4645621"/>
                  <a:gd name="connsiteX35" fmla="*/ 3378200 w 6502400"/>
                  <a:gd name="connsiteY35" fmla="*/ 1351902 h 4645621"/>
                  <a:gd name="connsiteX36" fmla="*/ 6248400 w 6502400"/>
                  <a:gd name="connsiteY36" fmla="*/ 1351902 h 4645621"/>
                  <a:gd name="connsiteX37" fmla="*/ 4686300 w 6502400"/>
                  <a:gd name="connsiteY37" fmla="*/ 1097905 h 4645621"/>
                  <a:gd name="connsiteX38" fmla="*/ 1816100 w 6502400"/>
                  <a:gd name="connsiteY38" fmla="*/ 1097905 h 4645621"/>
                  <a:gd name="connsiteX39" fmla="*/ 1816100 w 6502400"/>
                  <a:gd name="connsiteY39" fmla="*/ 254000 h 4645621"/>
                  <a:gd name="connsiteX40" fmla="*/ 4686300 w 6502400"/>
                  <a:gd name="connsiteY40" fmla="*/ 254000 h 4645621"/>
                  <a:gd name="connsiteX41" fmla="*/ 254000 w 6502400"/>
                  <a:gd name="connsiteY41" fmla="*/ 254000 h 4645621"/>
                  <a:gd name="connsiteX42" fmla="*/ 1562100 w 6502400"/>
                  <a:gd name="connsiteY42" fmla="*/ 254000 h 4645621"/>
                  <a:gd name="connsiteX43" fmla="*/ 1562100 w 6502400"/>
                  <a:gd name="connsiteY43" fmla="*/ 1097905 h 4645621"/>
                  <a:gd name="connsiteX44" fmla="*/ 254000 w 6502400"/>
                  <a:gd name="connsiteY44" fmla="*/ 1097905 h 4645621"/>
                  <a:gd name="connsiteX45" fmla="*/ 254000 w 6502400"/>
                  <a:gd name="connsiteY45" fmla="*/ 4096639 h 4645621"/>
                  <a:gd name="connsiteX46" fmla="*/ 2057349 w 6502400"/>
                  <a:gd name="connsiteY46" fmla="*/ 4096639 h 4645621"/>
                  <a:gd name="connsiteX47" fmla="*/ 2184349 w 6502400"/>
                  <a:gd name="connsiteY47" fmla="*/ 3969639 h 4645621"/>
                  <a:gd name="connsiteX48" fmla="*/ 2057349 w 6502400"/>
                  <a:gd name="connsiteY48" fmla="*/ 3842639 h 4645621"/>
                  <a:gd name="connsiteX49" fmla="*/ 254000 w 6502400"/>
                  <a:gd name="connsiteY49" fmla="*/ 3842639 h 4645621"/>
                  <a:gd name="connsiteX50" fmla="*/ 254000 w 6502400"/>
                  <a:gd name="connsiteY50" fmla="*/ 3547720 h 4645621"/>
                  <a:gd name="connsiteX51" fmla="*/ 3124200 w 6502400"/>
                  <a:gd name="connsiteY51" fmla="*/ 3547720 h 4645621"/>
                  <a:gd name="connsiteX52" fmla="*/ 3124200 w 6502400"/>
                  <a:gd name="connsiteY52" fmla="*/ 4391622 h 4645621"/>
                  <a:gd name="connsiteX53" fmla="*/ 254000 w 6502400"/>
                  <a:gd name="connsiteY53" fmla="*/ 4391622 h 4645621"/>
                  <a:gd name="connsiteX54" fmla="*/ 6248400 w 6502400"/>
                  <a:gd name="connsiteY54" fmla="*/ 4391622 h 4645621"/>
                  <a:gd name="connsiteX55" fmla="*/ 3378200 w 6502400"/>
                  <a:gd name="connsiteY55" fmla="*/ 4391622 h 4645621"/>
                  <a:gd name="connsiteX56" fmla="*/ 3378200 w 6502400"/>
                  <a:gd name="connsiteY56" fmla="*/ 3547720 h 4645621"/>
                  <a:gd name="connsiteX57" fmla="*/ 6248400 w 6502400"/>
                  <a:gd name="connsiteY57" fmla="*/ 3547720 h 464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02400" h="4645621">
                    <a:moveTo>
                      <a:pt x="6375400" y="1097905"/>
                    </a:moveTo>
                    <a:lnTo>
                      <a:pt x="4940300" y="1097905"/>
                    </a:lnTo>
                    <a:lnTo>
                      <a:pt x="4940300" y="127000"/>
                    </a:lnTo>
                    <a:cubicBezTo>
                      <a:pt x="4940300" y="56852"/>
                      <a:pt x="4883442" y="0"/>
                      <a:pt x="4813300" y="0"/>
                    </a:cubicBezTo>
                    <a:lnTo>
                      <a:pt x="127000" y="0"/>
                    </a:lnTo>
                    <a:cubicBezTo>
                      <a:pt x="56852" y="0"/>
                      <a:pt x="0" y="56852"/>
                      <a:pt x="0" y="127000"/>
                    </a:cubicBezTo>
                    <a:lnTo>
                      <a:pt x="0" y="4518622"/>
                    </a:lnTo>
                    <a:cubicBezTo>
                      <a:pt x="0" y="4588764"/>
                      <a:pt x="56852" y="4645622"/>
                      <a:pt x="127000" y="4645622"/>
                    </a:cubicBezTo>
                    <a:lnTo>
                      <a:pt x="6375400" y="4645622"/>
                    </a:lnTo>
                    <a:cubicBezTo>
                      <a:pt x="6445542" y="4645622"/>
                      <a:pt x="6502400" y="4588764"/>
                      <a:pt x="6502400" y="4518622"/>
                    </a:cubicBezTo>
                    <a:lnTo>
                      <a:pt x="6502400" y="1224905"/>
                    </a:lnTo>
                    <a:cubicBezTo>
                      <a:pt x="6502400" y="1154758"/>
                      <a:pt x="6445542" y="1097905"/>
                      <a:pt x="6375400" y="1097905"/>
                    </a:cubicBezTo>
                    <a:close/>
                    <a:moveTo>
                      <a:pt x="1816100" y="3293720"/>
                    </a:moveTo>
                    <a:lnTo>
                      <a:pt x="1816100" y="2449805"/>
                    </a:lnTo>
                    <a:lnTo>
                      <a:pt x="4686300" y="2449805"/>
                    </a:lnTo>
                    <a:lnTo>
                      <a:pt x="4686300" y="3293720"/>
                    </a:lnTo>
                    <a:close/>
                    <a:moveTo>
                      <a:pt x="3124200" y="1351902"/>
                    </a:moveTo>
                    <a:lnTo>
                      <a:pt x="3124200" y="2195805"/>
                    </a:lnTo>
                    <a:lnTo>
                      <a:pt x="254000" y="2195805"/>
                    </a:lnTo>
                    <a:lnTo>
                      <a:pt x="254000" y="1351902"/>
                    </a:lnTo>
                    <a:close/>
                    <a:moveTo>
                      <a:pt x="254000" y="2449805"/>
                    </a:moveTo>
                    <a:lnTo>
                      <a:pt x="1562100" y="2449805"/>
                    </a:lnTo>
                    <a:lnTo>
                      <a:pt x="1562100" y="3293720"/>
                    </a:lnTo>
                    <a:lnTo>
                      <a:pt x="254000" y="3293720"/>
                    </a:lnTo>
                    <a:close/>
                    <a:moveTo>
                      <a:pt x="4940300" y="2449805"/>
                    </a:moveTo>
                    <a:lnTo>
                      <a:pt x="6248400" y="2449805"/>
                    </a:lnTo>
                    <a:lnTo>
                      <a:pt x="6248400" y="3293720"/>
                    </a:lnTo>
                    <a:lnTo>
                      <a:pt x="4940300" y="3293720"/>
                    </a:lnTo>
                    <a:close/>
                    <a:moveTo>
                      <a:pt x="6248400" y="2195805"/>
                    </a:moveTo>
                    <a:lnTo>
                      <a:pt x="3378200" y="2195805"/>
                    </a:lnTo>
                    <a:lnTo>
                      <a:pt x="3378200" y="1913738"/>
                    </a:lnTo>
                    <a:lnTo>
                      <a:pt x="5186960" y="1913738"/>
                    </a:lnTo>
                    <a:cubicBezTo>
                      <a:pt x="5257102" y="1913738"/>
                      <a:pt x="5313960" y="1856880"/>
                      <a:pt x="5313960" y="1786738"/>
                    </a:cubicBezTo>
                    <a:cubicBezTo>
                      <a:pt x="5313960" y="1716583"/>
                      <a:pt x="5257102" y="1659738"/>
                      <a:pt x="5186960" y="1659738"/>
                    </a:cubicBezTo>
                    <a:lnTo>
                      <a:pt x="3378200" y="1659738"/>
                    </a:lnTo>
                    <a:lnTo>
                      <a:pt x="3378200" y="1351902"/>
                    </a:lnTo>
                    <a:lnTo>
                      <a:pt x="6248400" y="1351902"/>
                    </a:lnTo>
                    <a:close/>
                    <a:moveTo>
                      <a:pt x="4686300" y="1097905"/>
                    </a:moveTo>
                    <a:lnTo>
                      <a:pt x="1816100" y="1097905"/>
                    </a:lnTo>
                    <a:lnTo>
                      <a:pt x="1816100" y="254000"/>
                    </a:lnTo>
                    <a:lnTo>
                      <a:pt x="4686300" y="254000"/>
                    </a:lnTo>
                    <a:close/>
                    <a:moveTo>
                      <a:pt x="254000" y="254000"/>
                    </a:moveTo>
                    <a:lnTo>
                      <a:pt x="1562100" y="254000"/>
                    </a:lnTo>
                    <a:lnTo>
                      <a:pt x="1562100" y="1097905"/>
                    </a:lnTo>
                    <a:lnTo>
                      <a:pt x="254000" y="1097905"/>
                    </a:lnTo>
                    <a:close/>
                    <a:moveTo>
                      <a:pt x="254000" y="4096639"/>
                    </a:moveTo>
                    <a:lnTo>
                      <a:pt x="2057349" y="4096639"/>
                    </a:lnTo>
                    <a:cubicBezTo>
                      <a:pt x="2127453" y="4096639"/>
                      <a:pt x="2184349" y="4039794"/>
                      <a:pt x="2184349" y="3969639"/>
                    </a:cubicBezTo>
                    <a:cubicBezTo>
                      <a:pt x="2184349" y="3899497"/>
                      <a:pt x="2127453" y="3842639"/>
                      <a:pt x="2057349" y="3842639"/>
                    </a:cubicBezTo>
                    <a:lnTo>
                      <a:pt x="254000" y="3842639"/>
                    </a:lnTo>
                    <a:lnTo>
                      <a:pt x="254000" y="3547720"/>
                    </a:lnTo>
                    <a:lnTo>
                      <a:pt x="3124200" y="3547720"/>
                    </a:lnTo>
                    <a:lnTo>
                      <a:pt x="3124200" y="4391622"/>
                    </a:lnTo>
                    <a:lnTo>
                      <a:pt x="254000" y="4391622"/>
                    </a:lnTo>
                    <a:close/>
                    <a:moveTo>
                      <a:pt x="6248400" y="4391622"/>
                    </a:moveTo>
                    <a:lnTo>
                      <a:pt x="3378200" y="4391622"/>
                    </a:lnTo>
                    <a:lnTo>
                      <a:pt x="3378200" y="3547720"/>
                    </a:lnTo>
                    <a:lnTo>
                      <a:pt x="6248400" y="3547720"/>
                    </a:lnTo>
                    <a:close/>
                  </a:path>
                </a:pathLst>
              </a:custGeom>
              <a:grpFill/>
              <a:ln w="12688" cap="flat">
                <a:noFill/>
                <a:prstDash val="solid"/>
                <a:miter/>
              </a:ln>
            </p:spPr>
            <p:txBody>
              <a:bodyPr anchor="ctr"/>
              <a:lstStyle/>
              <a:p>
                <a:pPr eaLnBrk="1" hangingPunct="1">
                  <a:defRPr/>
                </a:pPr>
                <a:endParaRPr lang="en-GB" sz="1125"/>
              </a:p>
            </p:txBody>
          </p:sp>
        </p:gr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2">
            <a:extLst>
              <a:ext uri="{FF2B5EF4-FFF2-40B4-BE49-F238E27FC236}">
                <a16:creationId xmlns:a16="http://schemas.microsoft.com/office/drawing/2014/main" id="{FD8AD169-81DA-C4FF-1731-E31DCFD0818D}"/>
              </a:ext>
            </a:extLst>
          </p:cNvPr>
          <p:cNvSpPr>
            <a:spLocks noGrp="1"/>
          </p:cNvSpPr>
          <p:nvPr>
            <p:ph type="title"/>
          </p:nvPr>
        </p:nvSpPr>
        <p:spPr/>
        <p:txBody>
          <a:bodyPr/>
          <a:lstStyle/>
          <a:p>
            <a:pPr>
              <a:defRPr/>
            </a:pPr>
            <a:r>
              <a:rPr lang="en-US" dirty="0"/>
              <a:t>Key Cloud Adoption Drivers</a:t>
            </a:r>
            <a:endParaRPr lang="pl-PL" dirty="0"/>
          </a:p>
        </p:txBody>
      </p:sp>
      <p:pic>
        <p:nvPicPr>
          <p:cNvPr id="84995" name="Obraz 6">
            <a:extLst>
              <a:ext uri="{FF2B5EF4-FFF2-40B4-BE49-F238E27FC236}">
                <a16:creationId xmlns:a16="http://schemas.microsoft.com/office/drawing/2014/main" id="{336C78F6-93D0-B2E0-FACE-0FD27BE3F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388" y="2146300"/>
            <a:ext cx="257175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996" name="Group 20">
            <a:extLst>
              <a:ext uri="{FF2B5EF4-FFF2-40B4-BE49-F238E27FC236}">
                <a16:creationId xmlns:a16="http://schemas.microsoft.com/office/drawing/2014/main" id="{FE44B6F6-7263-E29E-850D-697E58A817FB}"/>
              </a:ext>
            </a:extLst>
          </p:cNvPr>
          <p:cNvGrpSpPr>
            <a:grpSpLocks/>
          </p:cNvGrpSpPr>
          <p:nvPr/>
        </p:nvGrpSpPr>
        <p:grpSpPr bwMode="auto">
          <a:xfrm>
            <a:off x="439738" y="2144713"/>
            <a:ext cx="5421312" cy="981075"/>
            <a:chOff x="704849" y="2060092"/>
            <a:chExt cx="8671850" cy="1569616"/>
          </a:xfrm>
        </p:grpSpPr>
        <p:sp>
          <p:nvSpPr>
            <p:cNvPr id="22" name="TextBox 21">
              <a:extLst>
                <a:ext uri="{FF2B5EF4-FFF2-40B4-BE49-F238E27FC236}">
                  <a16:creationId xmlns:a16="http://schemas.microsoft.com/office/drawing/2014/main" id="{B6593CFA-ACB8-AC1D-5C6E-87E1BB38111B}"/>
                </a:ext>
              </a:extLst>
            </p:cNvPr>
            <p:cNvSpPr txBox="1"/>
            <p:nvPr/>
          </p:nvSpPr>
          <p:spPr>
            <a:xfrm>
              <a:off x="704849"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Worldwide</a:t>
              </a:r>
              <a:r>
                <a:rPr lang="en-US" sz="900" dirty="0">
                  <a:ea typeface="Ryo Display PlusN B"/>
                </a:rPr>
                <a:t> reach, </a:t>
              </a:r>
              <a:r>
                <a:rPr lang="en-US" sz="900" b="1" dirty="0">
                  <a:ea typeface="Ryo Display PlusN B"/>
                </a:rPr>
                <a:t>Hyperscale </a:t>
              </a:r>
              <a:r>
                <a:rPr lang="en-US" sz="900" dirty="0">
                  <a:ea typeface="Ryo Display PlusN B"/>
                </a:rPr>
                <a:t>&amp; </a:t>
              </a:r>
              <a:r>
                <a:rPr lang="en-US" sz="900" b="1" dirty="0">
                  <a:ea typeface="Ryo Display PlusN B"/>
                </a:rPr>
                <a:t>Elasticity</a:t>
              </a:r>
              <a:r>
                <a:rPr lang="en-US" sz="900" dirty="0">
                  <a:ea typeface="Ryo Display PlusN B"/>
                </a:rPr>
                <a:t> with </a:t>
              </a:r>
              <a:r>
                <a:rPr lang="en-US" sz="900" b="1" dirty="0">
                  <a:ea typeface="Ryo Display PlusN B"/>
                </a:rPr>
                <a:t>economic</a:t>
              </a:r>
              <a:r>
                <a:rPr lang="en-US" sz="900" dirty="0">
                  <a:ea typeface="Ryo Display PlusN B"/>
                </a:rPr>
                <a:t> benefits</a:t>
              </a:r>
              <a:endParaRPr lang="en-IN" sz="900" dirty="0"/>
            </a:p>
          </p:txBody>
        </p:sp>
        <p:sp>
          <p:nvSpPr>
            <p:cNvPr id="23" name="Rectangle 14">
              <a:extLst>
                <a:ext uri="{FF2B5EF4-FFF2-40B4-BE49-F238E27FC236}">
                  <a16:creationId xmlns:a16="http://schemas.microsoft.com/office/drawing/2014/main" id="{8BD59A7A-8577-465D-4DB9-188F520DDAE3}"/>
                </a:ext>
              </a:extLst>
            </p:cNvPr>
            <p:cNvSpPr/>
            <p:nvPr/>
          </p:nvSpPr>
          <p:spPr>
            <a:xfrm>
              <a:off x="704849" y="2060092"/>
              <a:ext cx="4273711" cy="6476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Global Scale</a:t>
              </a:r>
            </a:p>
          </p:txBody>
        </p:sp>
        <p:sp>
          <p:nvSpPr>
            <p:cNvPr id="24" name="TextBox 23">
              <a:extLst>
                <a:ext uri="{FF2B5EF4-FFF2-40B4-BE49-F238E27FC236}">
                  <a16:creationId xmlns:a16="http://schemas.microsoft.com/office/drawing/2014/main" id="{64DA6537-2488-E5C0-5639-6F5AF178E038}"/>
                </a:ext>
              </a:extLst>
            </p:cNvPr>
            <p:cNvSpPr txBox="1"/>
            <p:nvPr/>
          </p:nvSpPr>
          <p:spPr>
            <a:xfrm>
              <a:off x="5102988"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Omni channel </a:t>
              </a:r>
            </a:p>
            <a:p>
              <a:pPr algn="ctr" eaLnBrk="1" hangingPunct="1">
                <a:defRPr/>
              </a:pPr>
              <a:r>
                <a:rPr lang="en-IN" sz="900" dirty="0">
                  <a:ea typeface="Ryo Display PlusN B"/>
                </a:rPr>
                <a:t>experience</a:t>
              </a:r>
              <a:r>
                <a:rPr lang="en-IN" sz="900" b="1" dirty="0">
                  <a:ea typeface="Ryo Display PlusN B"/>
                </a:rPr>
                <a:t> </a:t>
              </a:r>
              <a:r>
                <a:rPr lang="en-IN" sz="900" dirty="0">
                  <a:ea typeface="Ryo Display PlusN B"/>
                </a:rPr>
                <a:t>on</a:t>
              </a:r>
              <a:r>
                <a:rPr lang="en-IN" sz="900" b="1" dirty="0">
                  <a:ea typeface="Ryo Display PlusN B"/>
                </a:rPr>
                <a:t> Mobile </a:t>
              </a:r>
              <a:r>
                <a:rPr lang="en-IN" sz="900" dirty="0">
                  <a:ea typeface="Ryo Display PlusN B"/>
                </a:rPr>
                <a:t>platforms</a:t>
              </a:r>
              <a:r>
                <a:rPr lang="en-IN" sz="900" b="1" dirty="0">
                  <a:ea typeface="Ryo Display PlusN B"/>
                </a:rPr>
                <a:t> </a:t>
              </a:r>
              <a:r>
                <a:rPr lang="en-IN" sz="900" dirty="0">
                  <a:ea typeface="Ryo Display PlusN B"/>
                </a:rPr>
                <a:t>&amp;</a:t>
              </a:r>
              <a:r>
                <a:rPr lang="en-IN" sz="900" b="1" dirty="0">
                  <a:ea typeface="Ryo Display PlusN B"/>
                </a:rPr>
                <a:t> </a:t>
              </a:r>
              <a:r>
                <a:rPr lang="en-IN" sz="900" dirty="0">
                  <a:ea typeface="Ryo Display PlusN B"/>
                </a:rPr>
                <a:t>enabling user </a:t>
              </a:r>
              <a:r>
                <a:rPr lang="en-IN" sz="900" b="1" dirty="0">
                  <a:ea typeface="Ryo Display PlusN B"/>
                </a:rPr>
                <a:t>Mobility</a:t>
              </a:r>
              <a:endParaRPr lang="en-IN" sz="900" dirty="0">
                <a:ea typeface="Ryo Display PlusN B"/>
                <a:cs typeface="Arial"/>
              </a:endParaRPr>
            </a:p>
          </p:txBody>
        </p:sp>
        <p:sp>
          <p:nvSpPr>
            <p:cNvPr id="25" name="Rectangle 14">
              <a:extLst>
                <a:ext uri="{FF2B5EF4-FFF2-40B4-BE49-F238E27FC236}">
                  <a16:creationId xmlns:a16="http://schemas.microsoft.com/office/drawing/2014/main" id="{F1AFBF42-4E68-5ADD-9862-9201D167B006}"/>
                </a:ext>
              </a:extLst>
            </p:cNvPr>
            <p:cNvSpPr/>
            <p:nvPr/>
          </p:nvSpPr>
          <p:spPr>
            <a:xfrm>
              <a:off x="5102988" y="2060092"/>
              <a:ext cx="4273711" cy="647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Digital User Experience</a:t>
              </a:r>
            </a:p>
          </p:txBody>
        </p:sp>
        <p:grpSp>
          <p:nvGrpSpPr>
            <p:cNvPr id="26" name="Group 456">
              <a:extLst>
                <a:ext uri="{FF2B5EF4-FFF2-40B4-BE49-F238E27FC236}">
                  <a16:creationId xmlns:a16="http://schemas.microsoft.com/office/drawing/2014/main" id="{2EF16450-07DF-8F4F-AC2E-45C254806C46}"/>
                </a:ext>
              </a:extLst>
            </p:cNvPr>
            <p:cNvGrpSpPr>
              <a:grpSpLocks noChangeAspect="1"/>
            </p:cNvGrpSpPr>
            <p:nvPr/>
          </p:nvGrpSpPr>
          <p:grpSpPr bwMode="auto">
            <a:xfrm>
              <a:off x="888693" y="2187379"/>
              <a:ext cx="403896" cy="432000"/>
              <a:chOff x="6009" y="2956"/>
              <a:chExt cx="273" cy="292"/>
            </a:xfrm>
            <a:solidFill>
              <a:schemeClr val="bg1"/>
            </a:solidFill>
          </p:grpSpPr>
          <p:sp>
            <p:nvSpPr>
              <p:cNvPr id="31" name="Freeform 457">
                <a:extLst>
                  <a:ext uri="{FF2B5EF4-FFF2-40B4-BE49-F238E27FC236}">
                    <a16:creationId xmlns:a16="http://schemas.microsoft.com/office/drawing/2014/main" id="{AC958C82-5001-A41D-072B-751FBB185B73}"/>
                  </a:ext>
                </a:extLst>
              </p:cNvPr>
              <p:cNvSpPr>
                <a:spLocks noEditPoints="1"/>
              </p:cNvSpPr>
              <p:nvPr/>
            </p:nvSpPr>
            <p:spPr bwMode="auto">
              <a:xfrm>
                <a:off x="6009" y="2956"/>
                <a:ext cx="273" cy="292"/>
              </a:xfrm>
              <a:custGeom>
                <a:avLst/>
                <a:gdLst>
                  <a:gd name="T0" fmla="*/ 310 w 1312"/>
                  <a:gd name="T1" fmla="*/ 678 h 1408"/>
                  <a:gd name="T2" fmla="*/ 1229 w 1312"/>
                  <a:gd name="T3" fmla="*/ 649 h 1408"/>
                  <a:gd name="T4" fmla="*/ 1286 w 1312"/>
                  <a:gd name="T5" fmla="*/ 765 h 1408"/>
                  <a:gd name="T6" fmla="*/ 962 w 1312"/>
                  <a:gd name="T7" fmla="*/ 1150 h 1408"/>
                  <a:gd name="T8" fmla="*/ 504 w 1312"/>
                  <a:gd name="T9" fmla="*/ 1178 h 1408"/>
                  <a:gd name="T10" fmla="*/ 525 w 1312"/>
                  <a:gd name="T11" fmla="*/ 1260 h 1408"/>
                  <a:gd name="T12" fmla="*/ 17 w 1312"/>
                  <a:gd name="T13" fmla="*/ 1062 h 1408"/>
                  <a:gd name="T14" fmla="*/ 198 w 1312"/>
                  <a:gd name="T15" fmla="*/ 882 h 1408"/>
                  <a:gd name="T16" fmla="*/ 1008 w 1312"/>
                  <a:gd name="T17" fmla="*/ 187 h 1408"/>
                  <a:gd name="T18" fmla="*/ 480 w 1312"/>
                  <a:gd name="T19" fmla="*/ 245 h 1408"/>
                  <a:gd name="T20" fmla="*/ 509 w 1312"/>
                  <a:gd name="T21" fmla="*/ 443 h 1408"/>
                  <a:gd name="T22" fmla="*/ 399 w 1312"/>
                  <a:gd name="T23" fmla="*/ 566 h 1408"/>
                  <a:gd name="T24" fmla="*/ 405 w 1312"/>
                  <a:gd name="T25" fmla="*/ 750 h 1408"/>
                  <a:gd name="T26" fmla="*/ 475 w 1312"/>
                  <a:gd name="T27" fmla="*/ 694 h 1408"/>
                  <a:gd name="T28" fmla="*/ 459 w 1312"/>
                  <a:gd name="T29" fmla="*/ 621 h 1408"/>
                  <a:gd name="T30" fmla="*/ 381 w 1312"/>
                  <a:gd name="T31" fmla="*/ 620 h 1408"/>
                  <a:gd name="T32" fmla="*/ 549 w 1312"/>
                  <a:gd name="T33" fmla="*/ 611 h 1408"/>
                  <a:gd name="T34" fmla="*/ 532 w 1312"/>
                  <a:gd name="T35" fmla="*/ 753 h 1408"/>
                  <a:gd name="T36" fmla="*/ 862 w 1312"/>
                  <a:gd name="T37" fmla="*/ 809 h 1408"/>
                  <a:gd name="T38" fmla="*/ 773 w 1312"/>
                  <a:gd name="T39" fmla="*/ 725 h 1408"/>
                  <a:gd name="T40" fmla="*/ 816 w 1312"/>
                  <a:gd name="T41" fmla="*/ 501 h 1408"/>
                  <a:gd name="T42" fmla="*/ 1035 w 1312"/>
                  <a:gd name="T43" fmla="*/ 588 h 1408"/>
                  <a:gd name="T44" fmla="*/ 1158 w 1312"/>
                  <a:gd name="T45" fmla="*/ 669 h 1408"/>
                  <a:gd name="T46" fmla="*/ 1164 w 1312"/>
                  <a:gd name="T47" fmla="*/ 555 h 1408"/>
                  <a:gd name="T48" fmla="*/ 937 w 1312"/>
                  <a:gd name="T49" fmla="*/ 457 h 1408"/>
                  <a:gd name="T50" fmla="*/ 710 w 1312"/>
                  <a:gd name="T51" fmla="*/ 409 h 1408"/>
                  <a:gd name="T52" fmla="*/ 862 w 1312"/>
                  <a:gd name="T53" fmla="*/ 245 h 1408"/>
                  <a:gd name="T54" fmla="*/ 1008 w 1312"/>
                  <a:gd name="T55" fmla="*/ 187 h 1408"/>
                  <a:gd name="T56" fmla="*/ 1078 w 1312"/>
                  <a:gd name="T57" fmla="*/ 813 h 1408"/>
                  <a:gd name="T58" fmla="*/ 964 w 1312"/>
                  <a:gd name="T59" fmla="*/ 901 h 1408"/>
                  <a:gd name="T60" fmla="*/ 626 w 1312"/>
                  <a:gd name="T61" fmla="*/ 1007 h 1408"/>
                  <a:gd name="T62" fmla="*/ 844 w 1312"/>
                  <a:gd name="T63" fmla="*/ 952 h 1408"/>
                  <a:gd name="T64" fmla="*/ 848 w 1312"/>
                  <a:gd name="T65" fmla="*/ 866 h 1408"/>
                  <a:gd name="T66" fmla="*/ 578 w 1312"/>
                  <a:gd name="T67" fmla="*/ 811 h 1408"/>
                  <a:gd name="T68" fmla="*/ 282 w 1312"/>
                  <a:gd name="T69" fmla="*/ 937 h 1408"/>
                  <a:gd name="T70" fmla="*/ 471 w 1312"/>
                  <a:gd name="T71" fmla="*/ 1131 h 1408"/>
                  <a:gd name="T72" fmla="*/ 927 w 1312"/>
                  <a:gd name="T73" fmla="*/ 1106 h 1408"/>
                  <a:gd name="T74" fmla="*/ 1241 w 1312"/>
                  <a:gd name="T75" fmla="*/ 736 h 1408"/>
                  <a:gd name="T76" fmla="*/ 1186 w 1312"/>
                  <a:gd name="T77" fmla="*/ 472 h 1408"/>
                  <a:gd name="T78" fmla="*/ 986 w 1312"/>
                  <a:gd name="T79" fmla="*/ 246 h 1408"/>
                  <a:gd name="T80" fmla="*/ 829 w 1312"/>
                  <a:gd name="T81" fmla="*/ 302 h 1408"/>
                  <a:gd name="T82" fmla="*/ 913 w 1312"/>
                  <a:gd name="T83" fmla="*/ 385 h 1408"/>
                  <a:gd name="T84" fmla="*/ 1120 w 1312"/>
                  <a:gd name="T85" fmla="*/ 500 h 1408"/>
                  <a:gd name="T86" fmla="*/ 464 w 1312"/>
                  <a:gd name="T87" fmla="*/ 1235 h 1408"/>
                  <a:gd name="T88" fmla="*/ 887 w 1312"/>
                  <a:gd name="T89" fmla="*/ 811 h 1408"/>
                  <a:gd name="T90" fmla="*/ 1068 w 1312"/>
                  <a:gd name="T91" fmla="*/ 722 h 1408"/>
                  <a:gd name="T92" fmla="*/ 969 w 1312"/>
                  <a:gd name="T93" fmla="*/ 602 h 1408"/>
                  <a:gd name="T94" fmla="*/ 785 w 1312"/>
                  <a:gd name="T95" fmla="*/ 669 h 1408"/>
                  <a:gd name="T96" fmla="*/ 887 w 1312"/>
                  <a:gd name="T97" fmla="*/ 811 h 1408"/>
                  <a:gd name="T98" fmla="*/ 513 w 1312"/>
                  <a:gd name="T99" fmla="*/ 343 h 1408"/>
                  <a:gd name="T100" fmla="*/ 402 w 1312"/>
                  <a:gd name="T101" fmla="*/ 312 h 1408"/>
                  <a:gd name="T102" fmla="*/ 400 w 1312"/>
                  <a:gd name="T103" fmla="*/ 470 h 1408"/>
                  <a:gd name="T104" fmla="*/ 496 w 1312"/>
                  <a:gd name="T105" fmla="*/ 387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2" h="1408">
                    <a:moveTo>
                      <a:pt x="230" y="909"/>
                    </a:moveTo>
                    <a:cubicBezTo>
                      <a:pt x="273" y="867"/>
                      <a:pt x="315" y="827"/>
                      <a:pt x="357" y="787"/>
                    </a:cubicBezTo>
                    <a:cubicBezTo>
                      <a:pt x="341" y="751"/>
                      <a:pt x="323" y="715"/>
                      <a:pt x="310" y="678"/>
                    </a:cubicBezTo>
                    <a:cubicBezTo>
                      <a:pt x="223" y="406"/>
                      <a:pt x="381" y="127"/>
                      <a:pt x="659" y="61"/>
                    </a:cubicBezTo>
                    <a:cubicBezTo>
                      <a:pt x="915" y="0"/>
                      <a:pt x="1183" y="169"/>
                      <a:pt x="1235" y="426"/>
                    </a:cubicBezTo>
                    <a:cubicBezTo>
                      <a:pt x="1250" y="501"/>
                      <a:pt x="1250" y="575"/>
                      <a:pt x="1229" y="649"/>
                    </a:cubicBezTo>
                    <a:cubicBezTo>
                      <a:pt x="1225" y="662"/>
                      <a:pt x="1227" y="671"/>
                      <a:pt x="1242" y="673"/>
                    </a:cubicBezTo>
                    <a:cubicBezTo>
                      <a:pt x="1247" y="674"/>
                      <a:pt x="1251" y="676"/>
                      <a:pt x="1255" y="678"/>
                    </a:cubicBezTo>
                    <a:cubicBezTo>
                      <a:pt x="1303" y="699"/>
                      <a:pt x="1312" y="721"/>
                      <a:pt x="1286" y="765"/>
                    </a:cubicBezTo>
                    <a:cubicBezTo>
                      <a:pt x="1246" y="831"/>
                      <a:pt x="1207" y="898"/>
                      <a:pt x="1161" y="960"/>
                    </a:cubicBezTo>
                    <a:cubicBezTo>
                      <a:pt x="1125" y="1007"/>
                      <a:pt x="1078" y="1046"/>
                      <a:pt x="1034" y="1087"/>
                    </a:cubicBezTo>
                    <a:cubicBezTo>
                      <a:pt x="1011" y="1110"/>
                      <a:pt x="986" y="1130"/>
                      <a:pt x="962" y="1150"/>
                    </a:cubicBezTo>
                    <a:cubicBezTo>
                      <a:pt x="939" y="1169"/>
                      <a:pt x="913" y="1179"/>
                      <a:pt x="881" y="1179"/>
                    </a:cubicBezTo>
                    <a:cubicBezTo>
                      <a:pt x="763" y="1177"/>
                      <a:pt x="645" y="1178"/>
                      <a:pt x="527" y="1178"/>
                    </a:cubicBezTo>
                    <a:cubicBezTo>
                      <a:pt x="519" y="1178"/>
                      <a:pt x="511" y="1178"/>
                      <a:pt x="504" y="1178"/>
                    </a:cubicBezTo>
                    <a:cubicBezTo>
                      <a:pt x="503" y="1179"/>
                      <a:pt x="502" y="1181"/>
                      <a:pt x="501" y="1182"/>
                    </a:cubicBezTo>
                    <a:cubicBezTo>
                      <a:pt x="509" y="1191"/>
                      <a:pt x="517" y="1200"/>
                      <a:pt x="525" y="1208"/>
                    </a:cubicBezTo>
                    <a:cubicBezTo>
                      <a:pt x="544" y="1228"/>
                      <a:pt x="544" y="1240"/>
                      <a:pt x="525" y="1260"/>
                    </a:cubicBezTo>
                    <a:cubicBezTo>
                      <a:pt x="482" y="1303"/>
                      <a:pt x="439" y="1347"/>
                      <a:pt x="395" y="1390"/>
                    </a:cubicBezTo>
                    <a:cubicBezTo>
                      <a:pt x="377" y="1408"/>
                      <a:pt x="363" y="1408"/>
                      <a:pt x="345" y="1390"/>
                    </a:cubicBezTo>
                    <a:cubicBezTo>
                      <a:pt x="235" y="1281"/>
                      <a:pt x="126" y="1172"/>
                      <a:pt x="17" y="1062"/>
                    </a:cubicBezTo>
                    <a:cubicBezTo>
                      <a:pt x="0" y="1045"/>
                      <a:pt x="0" y="1028"/>
                      <a:pt x="17" y="1011"/>
                    </a:cubicBezTo>
                    <a:cubicBezTo>
                      <a:pt x="60" y="968"/>
                      <a:pt x="103" y="924"/>
                      <a:pt x="147" y="881"/>
                    </a:cubicBezTo>
                    <a:cubicBezTo>
                      <a:pt x="165" y="863"/>
                      <a:pt x="179" y="863"/>
                      <a:pt x="198" y="882"/>
                    </a:cubicBezTo>
                    <a:cubicBezTo>
                      <a:pt x="207" y="890"/>
                      <a:pt x="216" y="898"/>
                      <a:pt x="224" y="907"/>
                    </a:cubicBezTo>
                    <a:cubicBezTo>
                      <a:pt x="225" y="908"/>
                      <a:pt x="227" y="908"/>
                      <a:pt x="230" y="909"/>
                    </a:cubicBezTo>
                    <a:close/>
                    <a:moveTo>
                      <a:pt x="1008" y="187"/>
                    </a:moveTo>
                    <a:cubicBezTo>
                      <a:pt x="913" y="114"/>
                      <a:pt x="805" y="92"/>
                      <a:pt x="690" y="112"/>
                    </a:cubicBezTo>
                    <a:cubicBezTo>
                      <a:pt x="598" y="128"/>
                      <a:pt x="519" y="171"/>
                      <a:pt x="457" y="242"/>
                    </a:cubicBezTo>
                    <a:cubicBezTo>
                      <a:pt x="465" y="245"/>
                      <a:pt x="473" y="245"/>
                      <a:pt x="480" y="245"/>
                    </a:cubicBezTo>
                    <a:cubicBezTo>
                      <a:pt x="533" y="247"/>
                      <a:pt x="567" y="282"/>
                      <a:pt x="568" y="336"/>
                    </a:cubicBezTo>
                    <a:cubicBezTo>
                      <a:pt x="568" y="351"/>
                      <a:pt x="568" y="366"/>
                      <a:pt x="568" y="382"/>
                    </a:cubicBezTo>
                    <a:cubicBezTo>
                      <a:pt x="568" y="428"/>
                      <a:pt x="575" y="446"/>
                      <a:pt x="509" y="443"/>
                    </a:cubicBezTo>
                    <a:cubicBezTo>
                      <a:pt x="492" y="442"/>
                      <a:pt x="459" y="475"/>
                      <a:pt x="455" y="492"/>
                    </a:cubicBezTo>
                    <a:cubicBezTo>
                      <a:pt x="452" y="504"/>
                      <a:pt x="447" y="517"/>
                      <a:pt x="439" y="526"/>
                    </a:cubicBezTo>
                    <a:cubicBezTo>
                      <a:pt x="427" y="541"/>
                      <a:pt x="414" y="555"/>
                      <a:pt x="399" y="566"/>
                    </a:cubicBezTo>
                    <a:cubicBezTo>
                      <a:pt x="389" y="574"/>
                      <a:pt x="376" y="580"/>
                      <a:pt x="363" y="583"/>
                    </a:cubicBezTo>
                    <a:cubicBezTo>
                      <a:pt x="350" y="585"/>
                      <a:pt x="345" y="589"/>
                      <a:pt x="348" y="602"/>
                    </a:cubicBezTo>
                    <a:cubicBezTo>
                      <a:pt x="358" y="654"/>
                      <a:pt x="376" y="704"/>
                      <a:pt x="405" y="750"/>
                    </a:cubicBezTo>
                    <a:cubicBezTo>
                      <a:pt x="408" y="754"/>
                      <a:pt x="415" y="759"/>
                      <a:pt x="420" y="759"/>
                    </a:cubicBezTo>
                    <a:cubicBezTo>
                      <a:pt x="435" y="758"/>
                      <a:pt x="450" y="754"/>
                      <a:pt x="465" y="752"/>
                    </a:cubicBezTo>
                    <a:cubicBezTo>
                      <a:pt x="451" y="722"/>
                      <a:pt x="452" y="717"/>
                      <a:pt x="475" y="694"/>
                    </a:cubicBezTo>
                    <a:cubicBezTo>
                      <a:pt x="477" y="691"/>
                      <a:pt x="480" y="689"/>
                      <a:pt x="482" y="687"/>
                    </a:cubicBezTo>
                    <a:cubicBezTo>
                      <a:pt x="517" y="652"/>
                      <a:pt x="517" y="651"/>
                      <a:pt x="478" y="620"/>
                    </a:cubicBezTo>
                    <a:cubicBezTo>
                      <a:pt x="474" y="617"/>
                      <a:pt x="463" y="617"/>
                      <a:pt x="459" y="621"/>
                    </a:cubicBezTo>
                    <a:cubicBezTo>
                      <a:pt x="445" y="632"/>
                      <a:pt x="433" y="646"/>
                      <a:pt x="420" y="658"/>
                    </a:cubicBezTo>
                    <a:cubicBezTo>
                      <a:pt x="406" y="671"/>
                      <a:pt x="391" y="672"/>
                      <a:pt x="379" y="660"/>
                    </a:cubicBezTo>
                    <a:cubicBezTo>
                      <a:pt x="367" y="649"/>
                      <a:pt x="367" y="634"/>
                      <a:pt x="381" y="620"/>
                    </a:cubicBezTo>
                    <a:cubicBezTo>
                      <a:pt x="393" y="606"/>
                      <a:pt x="407" y="593"/>
                      <a:pt x="420" y="580"/>
                    </a:cubicBezTo>
                    <a:cubicBezTo>
                      <a:pt x="454" y="546"/>
                      <a:pt x="484" y="546"/>
                      <a:pt x="518" y="580"/>
                    </a:cubicBezTo>
                    <a:cubicBezTo>
                      <a:pt x="528" y="590"/>
                      <a:pt x="538" y="600"/>
                      <a:pt x="549" y="611"/>
                    </a:cubicBezTo>
                    <a:cubicBezTo>
                      <a:pt x="576" y="638"/>
                      <a:pt x="576" y="672"/>
                      <a:pt x="548" y="700"/>
                    </a:cubicBezTo>
                    <a:cubicBezTo>
                      <a:pt x="532" y="716"/>
                      <a:pt x="516" y="733"/>
                      <a:pt x="496" y="753"/>
                    </a:cubicBezTo>
                    <a:cubicBezTo>
                      <a:pt x="513" y="753"/>
                      <a:pt x="522" y="754"/>
                      <a:pt x="532" y="753"/>
                    </a:cubicBezTo>
                    <a:cubicBezTo>
                      <a:pt x="591" y="747"/>
                      <a:pt x="645" y="759"/>
                      <a:pt x="689" y="802"/>
                    </a:cubicBezTo>
                    <a:cubicBezTo>
                      <a:pt x="693" y="805"/>
                      <a:pt x="699" y="809"/>
                      <a:pt x="705" y="809"/>
                    </a:cubicBezTo>
                    <a:cubicBezTo>
                      <a:pt x="757" y="809"/>
                      <a:pt x="810" y="809"/>
                      <a:pt x="862" y="809"/>
                    </a:cubicBezTo>
                    <a:cubicBezTo>
                      <a:pt x="858" y="800"/>
                      <a:pt x="854" y="789"/>
                      <a:pt x="850" y="779"/>
                    </a:cubicBezTo>
                    <a:cubicBezTo>
                      <a:pt x="846" y="771"/>
                      <a:pt x="843" y="761"/>
                      <a:pt x="838" y="754"/>
                    </a:cubicBezTo>
                    <a:cubicBezTo>
                      <a:pt x="822" y="730"/>
                      <a:pt x="801" y="724"/>
                      <a:pt x="773" y="725"/>
                    </a:cubicBezTo>
                    <a:cubicBezTo>
                      <a:pt x="732" y="727"/>
                      <a:pt x="710" y="703"/>
                      <a:pt x="709" y="663"/>
                    </a:cubicBezTo>
                    <a:cubicBezTo>
                      <a:pt x="709" y="644"/>
                      <a:pt x="709" y="625"/>
                      <a:pt x="710" y="607"/>
                    </a:cubicBezTo>
                    <a:cubicBezTo>
                      <a:pt x="712" y="549"/>
                      <a:pt x="758" y="502"/>
                      <a:pt x="816" y="501"/>
                    </a:cubicBezTo>
                    <a:cubicBezTo>
                      <a:pt x="854" y="500"/>
                      <a:pt x="891" y="499"/>
                      <a:pt x="928" y="501"/>
                    </a:cubicBezTo>
                    <a:cubicBezTo>
                      <a:pt x="939" y="501"/>
                      <a:pt x="952" y="507"/>
                      <a:pt x="960" y="514"/>
                    </a:cubicBezTo>
                    <a:cubicBezTo>
                      <a:pt x="986" y="538"/>
                      <a:pt x="1008" y="567"/>
                      <a:pt x="1035" y="588"/>
                    </a:cubicBezTo>
                    <a:cubicBezTo>
                      <a:pt x="1073" y="617"/>
                      <a:pt x="1081" y="654"/>
                      <a:pt x="1075" y="697"/>
                    </a:cubicBezTo>
                    <a:cubicBezTo>
                      <a:pt x="1075" y="703"/>
                      <a:pt x="1074" y="708"/>
                      <a:pt x="1074" y="709"/>
                    </a:cubicBezTo>
                    <a:cubicBezTo>
                      <a:pt x="1101" y="696"/>
                      <a:pt x="1130" y="683"/>
                      <a:pt x="1158" y="669"/>
                    </a:cubicBezTo>
                    <a:cubicBezTo>
                      <a:pt x="1162" y="667"/>
                      <a:pt x="1167" y="664"/>
                      <a:pt x="1168" y="660"/>
                    </a:cubicBezTo>
                    <a:cubicBezTo>
                      <a:pt x="1176" y="627"/>
                      <a:pt x="1183" y="594"/>
                      <a:pt x="1191" y="558"/>
                    </a:cubicBezTo>
                    <a:cubicBezTo>
                      <a:pt x="1178" y="557"/>
                      <a:pt x="1171" y="556"/>
                      <a:pt x="1164" y="555"/>
                    </a:cubicBezTo>
                    <a:cubicBezTo>
                      <a:pt x="1131" y="555"/>
                      <a:pt x="1099" y="555"/>
                      <a:pt x="1066" y="556"/>
                    </a:cubicBezTo>
                    <a:cubicBezTo>
                      <a:pt x="1045" y="556"/>
                      <a:pt x="1029" y="551"/>
                      <a:pt x="1015" y="535"/>
                    </a:cubicBezTo>
                    <a:cubicBezTo>
                      <a:pt x="990" y="508"/>
                      <a:pt x="963" y="483"/>
                      <a:pt x="937" y="457"/>
                    </a:cubicBezTo>
                    <a:cubicBezTo>
                      <a:pt x="928" y="446"/>
                      <a:pt x="917" y="442"/>
                      <a:pt x="903" y="442"/>
                    </a:cubicBezTo>
                    <a:cubicBezTo>
                      <a:pt x="849" y="443"/>
                      <a:pt x="796" y="442"/>
                      <a:pt x="743" y="442"/>
                    </a:cubicBezTo>
                    <a:cubicBezTo>
                      <a:pt x="720" y="442"/>
                      <a:pt x="710" y="432"/>
                      <a:pt x="710" y="409"/>
                    </a:cubicBezTo>
                    <a:cubicBezTo>
                      <a:pt x="709" y="391"/>
                      <a:pt x="709" y="373"/>
                      <a:pt x="710" y="355"/>
                    </a:cubicBezTo>
                    <a:cubicBezTo>
                      <a:pt x="711" y="302"/>
                      <a:pt x="747" y="258"/>
                      <a:pt x="800" y="248"/>
                    </a:cubicBezTo>
                    <a:cubicBezTo>
                      <a:pt x="820" y="245"/>
                      <a:pt x="841" y="244"/>
                      <a:pt x="862" y="245"/>
                    </a:cubicBezTo>
                    <a:cubicBezTo>
                      <a:pt x="886" y="247"/>
                      <a:pt x="904" y="241"/>
                      <a:pt x="919" y="221"/>
                    </a:cubicBezTo>
                    <a:cubicBezTo>
                      <a:pt x="938" y="196"/>
                      <a:pt x="962" y="183"/>
                      <a:pt x="995" y="189"/>
                    </a:cubicBezTo>
                    <a:cubicBezTo>
                      <a:pt x="999" y="189"/>
                      <a:pt x="1004" y="188"/>
                      <a:pt x="1008" y="187"/>
                    </a:cubicBezTo>
                    <a:close/>
                    <a:moveTo>
                      <a:pt x="1241" y="736"/>
                    </a:moveTo>
                    <a:cubicBezTo>
                      <a:pt x="1203" y="713"/>
                      <a:pt x="1151" y="719"/>
                      <a:pt x="1123" y="750"/>
                    </a:cubicBezTo>
                    <a:cubicBezTo>
                      <a:pt x="1105" y="769"/>
                      <a:pt x="1093" y="793"/>
                      <a:pt x="1078" y="813"/>
                    </a:cubicBezTo>
                    <a:cubicBezTo>
                      <a:pt x="1070" y="824"/>
                      <a:pt x="1060" y="835"/>
                      <a:pt x="1048" y="841"/>
                    </a:cubicBezTo>
                    <a:cubicBezTo>
                      <a:pt x="1025" y="856"/>
                      <a:pt x="1000" y="866"/>
                      <a:pt x="976" y="880"/>
                    </a:cubicBezTo>
                    <a:cubicBezTo>
                      <a:pt x="970" y="884"/>
                      <a:pt x="964" y="894"/>
                      <a:pt x="964" y="901"/>
                    </a:cubicBezTo>
                    <a:cubicBezTo>
                      <a:pt x="963" y="961"/>
                      <a:pt x="924" y="1004"/>
                      <a:pt x="864" y="1006"/>
                    </a:cubicBezTo>
                    <a:cubicBezTo>
                      <a:pt x="820" y="1008"/>
                      <a:pt x="776" y="1007"/>
                      <a:pt x="732" y="1007"/>
                    </a:cubicBezTo>
                    <a:cubicBezTo>
                      <a:pt x="697" y="1007"/>
                      <a:pt x="662" y="1008"/>
                      <a:pt x="626" y="1007"/>
                    </a:cubicBezTo>
                    <a:cubicBezTo>
                      <a:pt x="604" y="1006"/>
                      <a:pt x="592" y="990"/>
                      <a:pt x="599" y="971"/>
                    </a:cubicBezTo>
                    <a:cubicBezTo>
                      <a:pt x="604" y="956"/>
                      <a:pt x="616" y="952"/>
                      <a:pt x="630" y="952"/>
                    </a:cubicBezTo>
                    <a:cubicBezTo>
                      <a:pt x="702" y="953"/>
                      <a:pt x="773" y="953"/>
                      <a:pt x="844" y="952"/>
                    </a:cubicBezTo>
                    <a:cubicBezTo>
                      <a:pt x="860" y="952"/>
                      <a:pt x="877" y="948"/>
                      <a:pt x="889" y="940"/>
                    </a:cubicBezTo>
                    <a:cubicBezTo>
                      <a:pt x="898" y="934"/>
                      <a:pt x="907" y="916"/>
                      <a:pt x="904" y="907"/>
                    </a:cubicBezTo>
                    <a:cubicBezTo>
                      <a:pt x="898" y="878"/>
                      <a:pt x="880" y="867"/>
                      <a:pt x="848" y="866"/>
                    </a:cubicBezTo>
                    <a:cubicBezTo>
                      <a:pt x="818" y="866"/>
                      <a:pt x="787" y="864"/>
                      <a:pt x="757" y="867"/>
                    </a:cubicBezTo>
                    <a:cubicBezTo>
                      <a:pt x="707" y="871"/>
                      <a:pt x="664" y="860"/>
                      <a:pt x="626" y="826"/>
                    </a:cubicBezTo>
                    <a:cubicBezTo>
                      <a:pt x="614" y="816"/>
                      <a:pt x="595" y="812"/>
                      <a:pt x="578" y="811"/>
                    </a:cubicBezTo>
                    <a:cubicBezTo>
                      <a:pt x="543" y="809"/>
                      <a:pt x="508" y="811"/>
                      <a:pt x="472" y="810"/>
                    </a:cubicBezTo>
                    <a:cubicBezTo>
                      <a:pt x="444" y="809"/>
                      <a:pt x="418" y="815"/>
                      <a:pt x="397" y="832"/>
                    </a:cubicBezTo>
                    <a:cubicBezTo>
                      <a:pt x="358" y="866"/>
                      <a:pt x="321" y="902"/>
                      <a:pt x="282" y="937"/>
                    </a:cubicBezTo>
                    <a:cubicBezTo>
                      <a:pt x="271" y="947"/>
                      <a:pt x="270" y="954"/>
                      <a:pt x="282" y="966"/>
                    </a:cubicBezTo>
                    <a:cubicBezTo>
                      <a:pt x="336" y="1018"/>
                      <a:pt x="389" y="1072"/>
                      <a:pt x="442" y="1125"/>
                    </a:cubicBezTo>
                    <a:cubicBezTo>
                      <a:pt x="451" y="1135"/>
                      <a:pt x="458" y="1136"/>
                      <a:pt x="471" y="1131"/>
                    </a:cubicBezTo>
                    <a:cubicBezTo>
                      <a:pt x="485" y="1124"/>
                      <a:pt x="502" y="1121"/>
                      <a:pt x="517" y="1121"/>
                    </a:cubicBezTo>
                    <a:cubicBezTo>
                      <a:pt x="639" y="1121"/>
                      <a:pt x="761" y="1121"/>
                      <a:pt x="883" y="1121"/>
                    </a:cubicBezTo>
                    <a:cubicBezTo>
                      <a:pt x="900" y="1121"/>
                      <a:pt x="914" y="1117"/>
                      <a:pt x="927" y="1106"/>
                    </a:cubicBezTo>
                    <a:cubicBezTo>
                      <a:pt x="950" y="1086"/>
                      <a:pt x="974" y="1067"/>
                      <a:pt x="996" y="1046"/>
                    </a:cubicBezTo>
                    <a:cubicBezTo>
                      <a:pt x="1049" y="996"/>
                      <a:pt x="1105" y="950"/>
                      <a:pt x="1145" y="887"/>
                    </a:cubicBezTo>
                    <a:cubicBezTo>
                      <a:pt x="1177" y="838"/>
                      <a:pt x="1208" y="787"/>
                      <a:pt x="1241" y="736"/>
                    </a:cubicBezTo>
                    <a:close/>
                    <a:moveTo>
                      <a:pt x="1120" y="500"/>
                    </a:moveTo>
                    <a:cubicBezTo>
                      <a:pt x="1134" y="500"/>
                      <a:pt x="1147" y="501"/>
                      <a:pt x="1160" y="500"/>
                    </a:cubicBezTo>
                    <a:cubicBezTo>
                      <a:pt x="1188" y="500"/>
                      <a:pt x="1190" y="500"/>
                      <a:pt x="1186" y="472"/>
                    </a:cubicBezTo>
                    <a:cubicBezTo>
                      <a:pt x="1174" y="391"/>
                      <a:pt x="1143" y="318"/>
                      <a:pt x="1089" y="255"/>
                    </a:cubicBezTo>
                    <a:cubicBezTo>
                      <a:pt x="1084" y="250"/>
                      <a:pt x="1075" y="246"/>
                      <a:pt x="1068" y="246"/>
                    </a:cubicBezTo>
                    <a:cubicBezTo>
                      <a:pt x="1041" y="245"/>
                      <a:pt x="1014" y="245"/>
                      <a:pt x="986" y="246"/>
                    </a:cubicBezTo>
                    <a:cubicBezTo>
                      <a:pt x="979" y="246"/>
                      <a:pt x="970" y="250"/>
                      <a:pt x="966" y="255"/>
                    </a:cubicBezTo>
                    <a:cubicBezTo>
                      <a:pt x="935" y="298"/>
                      <a:pt x="893" y="309"/>
                      <a:pt x="843" y="302"/>
                    </a:cubicBezTo>
                    <a:cubicBezTo>
                      <a:pt x="839" y="301"/>
                      <a:pt x="834" y="302"/>
                      <a:pt x="829" y="302"/>
                    </a:cubicBezTo>
                    <a:cubicBezTo>
                      <a:pt x="788" y="302"/>
                      <a:pt x="766" y="324"/>
                      <a:pt x="765" y="366"/>
                    </a:cubicBezTo>
                    <a:cubicBezTo>
                      <a:pt x="764" y="380"/>
                      <a:pt x="768" y="386"/>
                      <a:pt x="784" y="386"/>
                    </a:cubicBezTo>
                    <a:cubicBezTo>
                      <a:pt x="827" y="385"/>
                      <a:pt x="870" y="386"/>
                      <a:pt x="913" y="385"/>
                    </a:cubicBezTo>
                    <a:cubicBezTo>
                      <a:pt x="934" y="385"/>
                      <a:pt x="952" y="390"/>
                      <a:pt x="967" y="407"/>
                    </a:cubicBezTo>
                    <a:cubicBezTo>
                      <a:pt x="982" y="425"/>
                      <a:pt x="1002" y="440"/>
                      <a:pt x="1017" y="458"/>
                    </a:cubicBezTo>
                    <a:cubicBezTo>
                      <a:pt x="1044" y="492"/>
                      <a:pt x="1076" y="512"/>
                      <a:pt x="1120" y="500"/>
                    </a:cubicBezTo>
                    <a:close/>
                    <a:moveTo>
                      <a:pt x="78" y="1036"/>
                    </a:moveTo>
                    <a:cubicBezTo>
                      <a:pt x="176" y="1133"/>
                      <a:pt x="274" y="1231"/>
                      <a:pt x="371" y="1328"/>
                    </a:cubicBezTo>
                    <a:cubicBezTo>
                      <a:pt x="401" y="1298"/>
                      <a:pt x="434" y="1265"/>
                      <a:pt x="464" y="1235"/>
                    </a:cubicBezTo>
                    <a:cubicBezTo>
                      <a:pt x="367" y="1138"/>
                      <a:pt x="268" y="1039"/>
                      <a:pt x="171" y="942"/>
                    </a:cubicBezTo>
                    <a:cubicBezTo>
                      <a:pt x="140" y="973"/>
                      <a:pt x="108" y="1006"/>
                      <a:pt x="78" y="1036"/>
                    </a:cubicBezTo>
                    <a:close/>
                    <a:moveTo>
                      <a:pt x="887" y="811"/>
                    </a:moveTo>
                    <a:cubicBezTo>
                      <a:pt x="925" y="851"/>
                      <a:pt x="959" y="827"/>
                      <a:pt x="995" y="807"/>
                    </a:cubicBezTo>
                    <a:cubicBezTo>
                      <a:pt x="999" y="804"/>
                      <a:pt x="1003" y="802"/>
                      <a:pt x="1007" y="800"/>
                    </a:cubicBezTo>
                    <a:cubicBezTo>
                      <a:pt x="1041" y="785"/>
                      <a:pt x="1046" y="747"/>
                      <a:pt x="1068" y="722"/>
                    </a:cubicBezTo>
                    <a:cubicBezTo>
                      <a:pt x="1035" y="730"/>
                      <a:pt x="1018" y="720"/>
                      <a:pt x="1020" y="688"/>
                    </a:cubicBezTo>
                    <a:cubicBezTo>
                      <a:pt x="1021" y="659"/>
                      <a:pt x="1010" y="639"/>
                      <a:pt x="989" y="622"/>
                    </a:cubicBezTo>
                    <a:cubicBezTo>
                      <a:pt x="982" y="616"/>
                      <a:pt x="975" y="609"/>
                      <a:pt x="969" y="602"/>
                    </a:cubicBezTo>
                    <a:cubicBezTo>
                      <a:pt x="942" y="562"/>
                      <a:pt x="904" y="551"/>
                      <a:pt x="856" y="554"/>
                    </a:cubicBezTo>
                    <a:cubicBezTo>
                      <a:pt x="779" y="558"/>
                      <a:pt x="762" y="572"/>
                      <a:pt x="764" y="649"/>
                    </a:cubicBezTo>
                    <a:cubicBezTo>
                      <a:pt x="764" y="664"/>
                      <a:pt x="769" y="672"/>
                      <a:pt x="785" y="669"/>
                    </a:cubicBezTo>
                    <a:cubicBezTo>
                      <a:pt x="821" y="663"/>
                      <a:pt x="848" y="677"/>
                      <a:pt x="869" y="705"/>
                    </a:cubicBezTo>
                    <a:cubicBezTo>
                      <a:pt x="874" y="711"/>
                      <a:pt x="881" y="716"/>
                      <a:pt x="886" y="722"/>
                    </a:cubicBezTo>
                    <a:cubicBezTo>
                      <a:pt x="917" y="753"/>
                      <a:pt x="916" y="784"/>
                      <a:pt x="887" y="811"/>
                    </a:cubicBezTo>
                    <a:close/>
                    <a:moveTo>
                      <a:pt x="513" y="353"/>
                    </a:moveTo>
                    <a:cubicBezTo>
                      <a:pt x="513" y="353"/>
                      <a:pt x="513" y="353"/>
                      <a:pt x="513" y="353"/>
                    </a:cubicBezTo>
                    <a:cubicBezTo>
                      <a:pt x="513" y="349"/>
                      <a:pt x="513" y="346"/>
                      <a:pt x="513" y="343"/>
                    </a:cubicBezTo>
                    <a:cubicBezTo>
                      <a:pt x="512" y="311"/>
                      <a:pt x="503" y="302"/>
                      <a:pt x="472" y="302"/>
                    </a:cubicBezTo>
                    <a:cubicBezTo>
                      <a:pt x="455" y="302"/>
                      <a:pt x="437" y="301"/>
                      <a:pt x="420" y="302"/>
                    </a:cubicBezTo>
                    <a:cubicBezTo>
                      <a:pt x="414" y="303"/>
                      <a:pt x="405" y="307"/>
                      <a:pt x="402" y="312"/>
                    </a:cubicBezTo>
                    <a:cubicBezTo>
                      <a:pt x="364" y="374"/>
                      <a:pt x="343" y="442"/>
                      <a:pt x="343" y="516"/>
                    </a:cubicBezTo>
                    <a:cubicBezTo>
                      <a:pt x="343" y="531"/>
                      <a:pt x="353" y="533"/>
                      <a:pt x="361" y="525"/>
                    </a:cubicBezTo>
                    <a:cubicBezTo>
                      <a:pt x="376" y="509"/>
                      <a:pt x="400" y="498"/>
                      <a:pt x="400" y="470"/>
                    </a:cubicBezTo>
                    <a:cubicBezTo>
                      <a:pt x="400" y="462"/>
                      <a:pt x="407" y="453"/>
                      <a:pt x="413" y="446"/>
                    </a:cubicBezTo>
                    <a:cubicBezTo>
                      <a:pt x="424" y="433"/>
                      <a:pt x="438" y="422"/>
                      <a:pt x="449" y="409"/>
                    </a:cubicBezTo>
                    <a:cubicBezTo>
                      <a:pt x="462" y="395"/>
                      <a:pt x="476" y="385"/>
                      <a:pt x="496" y="387"/>
                    </a:cubicBezTo>
                    <a:cubicBezTo>
                      <a:pt x="508" y="389"/>
                      <a:pt x="513" y="382"/>
                      <a:pt x="513" y="371"/>
                    </a:cubicBezTo>
                    <a:cubicBezTo>
                      <a:pt x="512" y="365"/>
                      <a:pt x="513" y="359"/>
                      <a:pt x="513" y="353"/>
                    </a:cubicBezTo>
                    <a:close/>
                  </a:path>
                </a:pathLst>
              </a:custGeom>
              <a:grpFill/>
              <a:ln w="9525">
                <a:noFill/>
                <a:round/>
                <a:headEnd/>
                <a:tailEnd/>
              </a:ln>
            </p:spPr>
            <p:txBody>
              <a:bodyPr lIns="57150" tIns="28575" rIns="57150" bIns="28575"/>
              <a:lstStyle/>
              <a:p>
                <a:pPr eaLnBrk="1" hangingPunct="1">
                  <a:defRPr/>
                </a:pPr>
                <a:endParaRPr lang="uk-UA"/>
              </a:p>
            </p:txBody>
          </p:sp>
          <p:sp>
            <p:nvSpPr>
              <p:cNvPr id="32" name="Freeform 458">
                <a:extLst>
                  <a:ext uri="{FF2B5EF4-FFF2-40B4-BE49-F238E27FC236}">
                    <a16:creationId xmlns:a16="http://schemas.microsoft.com/office/drawing/2014/main" id="{8F4C0F6D-5135-DDA1-52E5-5D9A77F05520}"/>
                  </a:ext>
                </a:extLst>
              </p:cNvPr>
              <p:cNvSpPr>
                <a:spLocks/>
              </p:cNvSpPr>
              <p:nvPr/>
            </p:nvSpPr>
            <p:spPr bwMode="auto">
              <a:xfrm>
                <a:off x="6040" y="3164"/>
                <a:ext cx="23" cy="25"/>
              </a:xfrm>
              <a:custGeom>
                <a:avLst/>
                <a:gdLst>
                  <a:gd name="T0" fmla="*/ 25 w 113"/>
                  <a:gd name="T1" fmla="*/ 0 h 118"/>
                  <a:gd name="T2" fmla="*/ 50 w 113"/>
                  <a:gd name="T3" fmla="*/ 16 h 118"/>
                  <a:gd name="T4" fmla="*/ 99 w 113"/>
                  <a:gd name="T5" fmla="*/ 65 h 118"/>
                  <a:gd name="T6" fmla="*/ 102 w 113"/>
                  <a:gd name="T7" fmla="*/ 108 h 118"/>
                  <a:gd name="T8" fmla="*/ 60 w 113"/>
                  <a:gd name="T9" fmla="*/ 105 h 118"/>
                  <a:gd name="T10" fmla="*/ 8 w 113"/>
                  <a:gd name="T11" fmla="*/ 51 h 118"/>
                  <a:gd name="T12" fmla="*/ 3 w 113"/>
                  <a:gd name="T13" fmla="*/ 20 h 118"/>
                  <a:gd name="T14" fmla="*/ 25 w 113"/>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18">
                    <a:moveTo>
                      <a:pt x="25" y="0"/>
                    </a:moveTo>
                    <a:cubicBezTo>
                      <a:pt x="35" y="6"/>
                      <a:pt x="44" y="10"/>
                      <a:pt x="50" y="16"/>
                    </a:cubicBezTo>
                    <a:cubicBezTo>
                      <a:pt x="67" y="32"/>
                      <a:pt x="83" y="48"/>
                      <a:pt x="99" y="65"/>
                    </a:cubicBezTo>
                    <a:cubicBezTo>
                      <a:pt x="113" y="79"/>
                      <a:pt x="113" y="97"/>
                      <a:pt x="102" y="108"/>
                    </a:cubicBezTo>
                    <a:cubicBezTo>
                      <a:pt x="91" y="118"/>
                      <a:pt x="73" y="117"/>
                      <a:pt x="60" y="105"/>
                    </a:cubicBezTo>
                    <a:cubicBezTo>
                      <a:pt x="42" y="87"/>
                      <a:pt x="23" y="70"/>
                      <a:pt x="8" y="51"/>
                    </a:cubicBezTo>
                    <a:cubicBezTo>
                      <a:pt x="2" y="43"/>
                      <a:pt x="0" y="29"/>
                      <a:pt x="3" y="20"/>
                    </a:cubicBezTo>
                    <a:cubicBezTo>
                      <a:pt x="5" y="12"/>
                      <a:pt x="16" y="7"/>
                      <a:pt x="25" y="0"/>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27" name="Group 253">
              <a:extLst>
                <a:ext uri="{FF2B5EF4-FFF2-40B4-BE49-F238E27FC236}">
                  <a16:creationId xmlns:a16="http://schemas.microsoft.com/office/drawing/2014/main" id="{040EDEB1-8263-9A96-0F32-9DA94CFC3093}"/>
                </a:ext>
              </a:extLst>
            </p:cNvPr>
            <p:cNvGrpSpPr>
              <a:grpSpLocks noChangeAspect="1"/>
            </p:cNvGrpSpPr>
            <p:nvPr/>
          </p:nvGrpSpPr>
          <p:grpSpPr bwMode="auto">
            <a:xfrm>
              <a:off x="5317194" y="2165874"/>
              <a:ext cx="374650" cy="438149"/>
              <a:chOff x="216" y="1534"/>
              <a:chExt cx="236" cy="276"/>
            </a:xfrm>
            <a:solidFill>
              <a:schemeClr val="bg1"/>
            </a:solidFill>
          </p:grpSpPr>
          <p:sp>
            <p:nvSpPr>
              <p:cNvPr id="28" name="Freeform 254">
                <a:extLst>
                  <a:ext uri="{FF2B5EF4-FFF2-40B4-BE49-F238E27FC236}">
                    <a16:creationId xmlns:a16="http://schemas.microsoft.com/office/drawing/2014/main" id="{57874E77-9944-F80D-2C0E-BFABF6018324}"/>
                  </a:ext>
                </a:extLst>
              </p:cNvPr>
              <p:cNvSpPr>
                <a:spLocks/>
              </p:cNvSpPr>
              <p:nvPr/>
            </p:nvSpPr>
            <p:spPr bwMode="auto">
              <a:xfrm>
                <a:off x="216" y="1534"/>
                <a:ext cx="236" cy="213"/>
              </a:xfrm>
              <a:custGeom>
                <a:avLst/>
                <a:gdLst>
                  <a:gd name="T0" fmla="*/ 251 w 1106"/>
                  <a:gd name="T1" fmla="*/ 903 h 991"/>
                  <a:gd name="T2" fmla="*/ 233 w 1106"/>
                  <a:gd name="T3" fmla="*/ 987 h 991"/>
                  <a:gd name="T4" fmla="*/ 124 w 1106"/>
                  <a:gd name="T5" fmla="*/ 910 h 991"/>
                  <a:gd name="T6" fmla="*/ 157 w 1106"/>
                  <a:gd name="T7" fmla="*/ 811 h 991"/>
                  <a:gd name="T8" fmla="*/ 133 w 1106"/>
                  <a:gd name="T9" fmla="*/ 765 h 991"/>
                  <a:gd name="T10" fmla="*/ 31 w 1106"/>
                  <a:gd name="T11" fmla="*/ 744 h 991"/>
                  <a:gd name="T12" fmla="*/ 26 w 1106"/>
                  <a:gd name="T13" fmla="*/ 605 h 991"/>
                  <a:gd name="T14" fmla="*/ 96 w 1106"/>
                  <a:gd name="T15" fmla="*/ 554 h 991"/>
                  <a:gd name="T16" fmla="*/ 26 w 1106"/>
                  <a:gd name="T17" fmla="*/ 500 h 991"/>
                  <a:gd name="T18" fmla="*/ 31 w 1106"/>
                  <a:gd name="T19" fmla="*/ 364 h 991"/>
                  <a:gd name="T20" fmla="*/ 132 w 1106"/>
                  <a:gd name="T21" fmla="*/ 341 h 991"/>
                  <a:gd name="T22" fmla="*/ 157 w 1106"/>
                  <a:gd name="T23" fmla="*/ 293 h 991"/>
                  <a:gd name="T24" fmla="*/ 128 w 1106"/>
                  <a:gd name="T25" fmla="*/ 195 h 991"/>
                  <a:gd name="T26" fmla="*/ 246 w 1106"/>
                  <a:gd name="T27" fmla="*/ 124 h 991"/>
                  <a:gd name="T28" fmla="*/ 317 w 1106"/>
                  <a:gd name="T29" fmla="*/ 159 h 991"/>
                  <a:gd name="T30" fmla="*/ 336 w 1106"/>
                  <a:gd name="T31" fmla="*/ 67 h 991"/>
                  <a:gd name="T32" fmla="*/ 458 w 1106"/>
                  <a:gd name="T33" fmla="*/ 5 h 991"/>
                  <a:gd name="T34" fmla="*/ 527 w 1106"/>
                  <a:gd name="T35" fmla="*/ 83 h 991"/>
                  <a:gd name="T36" fmla="*/ 579 w 1106"/>
                  <a:gd name="T37" fmla="*/ 83 h 991"/>
                  <a:gd name="T38" fmla="*/ 651 w 1106"/>
                  <a:gd name="T39" fmla="*/ 6 h 991"/>
                  <a:gd name="T40" fmla="*/ 770 w 1106"/>
                  <a:gd name="T41" fmla="*/ 71 h 991"/>
                  <a:gd name="T42" fmla="*/ 788 w 1106"/>
                  <a:gd name="T43" fmla="*/ 159 h 991"/>
                  <a:gd name="T44" fmla="*/ 862 w 1106"/>
                  <a:gd name="T45" fmla="*/ 123 h 991"/>
                  <a:gd name="T46" fmla="*/ 979 w 1106"/>
                  <a:gd name="T47" fmla="*/ 195 h 991"/>
                  <a:gd name="T48" fmla="*/ 950 w 1106"/>
                  <a:gd name="T49" fmla="*/ 293 h 991"/>
                  <a:gd name="T50" fmla="*/ 975 w 1106"/>
                  <a:gd name="T51" fmla="*/ 341 h 991"/>
                  <a:gd name="T52" fmla="*/ 1074 w 1106"/>
                  <a:gd name="T53" fmla="*/ 361 h 991"/>
                  <a:gd name="T54" fmla="*/ 1081 w 1106"/>
                  <a:gd name="T55" fmla="*/ 500 h 991"/>
                  <a:gd name="T56" fmla="*/ 1010 w 1106"/>
                  <a:gd name="T57" fmla="*/ 555 h 991"/>
                  <a:gd name="T58" fmla="*/ 1079 w 1106"/>
                  <a:gd name="T59" fmla="*/ 605 h 991"/>
                  <a:gd name="T60" fmla="*/ 1077 w 1106"/>
                  <a:gd name="T61" fmla="*/ 739 h 991"/>
                  <a:gd name="T62" fmla="*/ 942 w 1106"/>
                  <a:gd name="T63" fmla="*/ 763 h 991"/>
                  <a:gd name="T64" fmla="*/ 959 w 1106"/>
                  <a:gd name="T65" fmla="*/ 701 h 991"/>
                  <a:gd name="T66" fmla="*/ 1024 w 1106"/>
                  <a:gd name="T67" fmla="*/ 689 h 991"/>
                  <a:gd name="T68" fmla="*/ 1017 w 1106"/>
                  <a:gd name="T69" fmla="*/ 646 h 991"/>
                  <a:gd name="T70" fmla="*/ 947 w 1106"/>
                  <a:gd name="T71" fmla="*/ 590 h 991"/>
                  <a:gd name="T72" fmla="*/ 967 w 1106"/>
                  <a:gd name="T73" fmla="*/ 483 h 991"/>
                  <a:gd name="T74" fmla="*/ 1029 w 1106"/>
                  <a:gd name="T75" fmla="*/ 435 h 991"/>
                  <a:gd name="T76" fmla="*/ 966 w 1106"/>
                  <a:gd name="T77" fmla="*/ 405 h 991"/>
                  <a:gd name="T78" fmla="*/ 879 w 1106"/>
                  <a:gd name="T79" fmla="*/ 330 h 991"/>
                  <a:gd name="T80" fmla="*/ 909 w 1106"/>
                  <a:gd name="T81" fmla="*/ 239 h 991"/>
                  <a:gd name="T82" fmla="*/ 852 w 1106"/>
                  <a:gd name="T83" fmla="*/ 209 h 991"/>
                  <a:gd name="T84" fmla="*/ 738 w 1106"/>
                  <a:gd name="T85" fmla="*/ 204 h 991"/>
                  <a:gd name="T86" fmla="*/ 703 w 1106"/>
                  <a:gd name="T87" fmla="*/ 125 h 991"/>
                  <a:gd name="T88" fmla="*/ 649 w 1106"/>
                  <a:gd name="T89" fmla="*/ 85 h 991"/>
                  <a:gd name="T90" fmla="*/ 587 w 1106"/>
                  <a:gd name="T91" fmla="*/ 159 h 991"/>
                  <a:gd name="T92" fmla="*/ 481 w 1106"/>
                  <a:gd name="T93" fmla="*/ 136 h 991"/>
                  <a:gd name="T94" fmla="*/ 438 w 1106"/>
                  <a:gd name="T95" fmla="*/ 77 h 991"/>
                  <a:gd name="T96" fmla="*/ 404 w 1106"/>
                  <a:gd name="T97" fmla="*/ 121 h 991"/>
                  <a:gd name="T98" fmla="*/ 367 w 1106"/>
                  <a:gd name="T99" fmla="*/ 205 h 991"/>
                  <a:gd name="T100" fmla="*/ 281 w 1106"/>
                  <a:gd name="T101" fmla="*/ 227 h 991"/>
                  <a:gd name="T102" fmla="*/ 214 w 1106"/>
                  <a:gd name="T103" fmla="*/ 198 h 991"/>
                  <a:gd name="T104" fmla="*/ 213 w 1106"/>
                  <a:gd name="T105" fmla="*/ 353 h 991"/>
                  <a:gd name="T106" fmla="*/ 135 w 1106"/>
                  <a:gd name="T107" fmla="*/ 405 h 991"/>
                  <a:gd name="T108" fmla="*/ 76 w 1106"/>
                  <a:gd name="T109" fmla="*/ 444 h 991"/>
                  <a:gd name="T110" fmla="*/ 135 w 1106"/>
                  <a:gd name="T111" fmla="*/ 480 h 991"/>
                  <a:gd name="T112" fmla="*/ 160 w 1106"/>
                  <a:gd name="T113" fmla="*/ 585 h 991"/>
                  <a:gd name="T114" fmla="*/ 87 w 1106"/>
                  <a:gd name="T115" fmla="*/ 647 h 991"/>
                  <a:gd name="T116" fmla="*/ 127 w 1106"/>
                  <a:gd name="T117" fmla="*/ 703 h 991"/>
                  <a:gd name="T118" fmla="*/ 203 w 1106"/>
                  <a:gd name="T119" fmla="*/ 736 h 991"/>
                  <a:gd name="T120" fmla="*/ 226 w 1106"/>
                  <a:gd name="T121" fmla="*/ 825 h 991"/>
                  <a:gd name="T122" fmla="*/ 188 w 1106"/>
                  <a:gd name="T123" fmla="*/ 88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6" h="991">
                    <a:moveTo>
                      <a:pt x="188" y="881"/>
                    </a:moveTo>
                    <a:cubicBezTo>
                      <a:pt x="213" y="917"/>
                      <a:pt x="217" y="918"/>
                      <a:pt x="251" y="903"/>
                    </a:cubicBezTo>
                    <a:cubicBezTo>
                      <a:pt x="262" y="919"/>
                      <a:pt x="273" y="936"/>
                      <a:pt x="285" y="954"/>
                    </a:cubicBezTo>
                    <a:cubicBezTo>
                      <a:pt x="267" y="966"/>
                      <a:pt x="251" y="980"/>
                      <a:pt x="233" y="987"/>
                    </a:cubicBezTo>
                    <a:cubicBezTo>
                      <a:pt x="222" y="991"/>
                      <a:pt x="204" y="988"/>
                      <a:pt x="195" y="980"/>
                    </a:cubicBezTo>
                    <a:cubicBezTo>
                      <a:pt x="169" y="959"/>
                      <a:pt x="146" y="934"/>
                      <a:pt x="124" y="910"/>
                    </a:cubicBezTo>
                    <a:cubicBezTo>
                      <a:pt x="108" y="894"/>
                      <a:pt x="108" y="880"/>
                      <a:pt x="121" y="862"/>
                    </a:cubicBezTo>
                    <a:cubicBezTo>
                      <a:pt x="133" y="845"/>
                      <a:pt x="146" y="829"/>
                      <a:pt x="157" y="811"/>
                    </a:cubicBezTo>
                    <a:cubicBezTo>
                      <a:pt x="160" y="805"/>
                      <a:pt x="161" y="794"/>
                      <a:pt x="158" y="789"/>
                    </a:cubicBezTo>
                    <a:cubicBezTo>
                      <a:pt x="153" y="778"/>
                      <a:pt x="151" y="763"/>
                      <a:pt x="133" y="765"/>
                    </a:cubicBezTo>
                    <a:cubicBezTo>
                      <a:pt x="112" y="768"/>
                      <a:pt x="90" y="769"/>
                      <a:pt x="69" y="771"/>
                    </a:cubicBezTo>
                    <a:cubicBezTo>
                      <a:pt x="49" y="772"/>
                      <a:pt x="36" y="764"/>
                      <a:pt x="31" y="744"/>
                    </a:cubicBezTo>
                    <a:cubicBezTo>
                      <a:pt x="22" y="712"/>
                      <a:pt x="13" y="680"/>
                      <a:pt x="5" y="648"/>
                    </a:cubicBezTo>
                    <a:cubicBezTo>
                      <a:pt x="0" y="629"/>
                      <a:pt x="8" y="614"/>
                      <a:pt x="26" y="605"/>
                    </a:cubicBezTo>
                    <a:cubicBezTo>
                      <a:pt x="45" y="597"/>
                      <a:pt x="63" y="587"/>
                      <a:pt x="82" y="580"/>
                    </a:cubicBezTo>
                    <a:cubicBezTo>
                      <a:pt x="95" y="574"/>
                      <a:pt x="96" y="566"/>
                      <a:pt x="96" y="554"/>
                    </a:cubicBezTo>
                    <a:cubicBezTo>
                      <a:pt x="96" y="542"/>
                      <a:pt x="96" y="532"/>
                      <a:pt x="83" y="526"/>
                    </a:cubicBezTo>
                    <a:cubicBezTo>
                      <a:pt x="63" y="518"/>
                      <a:pt x="45" y="509"/>
                      <a:pt x="26" y="500"/>
                    </a:cubicBezTo>
                    <a:cubicBezTo>
                      <a:pt x="6" y="490"/>
                      <a:pt x="0" y="478"/>
                      <a:pt x="6" y="456"/>
                    </a:cubicBezTo>
                    <a:cubicBezTo>
                      <a:pt x="13" y="425"/>
                      <a:pt x="22" y="395"/>
                      <a:pt x="31" y="364"/>
                    </a:cubicBezTo>
                    <a:cubicBezTo>
                      <a:pt x="36" y="343"/>
                      <a:pt x="49" y="334"/>
                      <a:pt x="70" y="336"/>
                    </a:cubicBezTo>
                    <a:cubicBezTo>
                      <a:pt x="91" y="337"/>
                      <a:pt x="111" y="338"/>
                      <a:pt x="132" y="341"/>
                    </a:cubicBezTo>
                    <a:cubicBezTo>
                      <a:pt x="151" y="343"/>
                      <a:pt x="154" y="328"/>
                      <a:pt x="159" y="317"/>
                    </a:cubicBezTo>
                    <a:cubicBezTo>
                      <a:pt x="162" y="311"/>
                      <a:pt x="160" y="299"/>
                      <a:pt x="157" y="293"/>
                    </a:cubicBezTo>
                    <a:cubicBezTo>
                      <a:pt x="147" y="276"/>
                      <a:pt x="135" y="261"/>
                      <a:pt x="124" y="245"/>
                    </a:cubicBezTo>
                    <a:cubicBezTo>
                      <a:pt x="111" y="226"/>
                      <a:pt x="112" y="211"/>
                      <a:pt x="128" y="195"/>
                    </a:cubicBezTo>
                    <a:cubicBezTo>
                      <a:pt x="150" y="172"/>
                      <a:pt x="172" y="150"/>
                      <a:pt x="194" y="128"/>
                    </a:cubicBezTo>
                    <a:cubicBezTo>
                      <a:pt x="211" y="112"/>
                      <a:pt x="226" y="111"/>
                      <a:pt x="246" y="124"/>
                    </a:cubicBezTo>
                    <a:cubicBezTo>
                      <a:pt x="263" y="135"/>
                      <a:pt x="279" y="147"/>
                      <a:pt x="296" y="158"/>
                    </a:cubicBezTo>
                    <a:cubicBezTo>
                      <a:pt x="301" y="161"/>
                      <a:pt x="311" y="162"/>
                      <a:pt x="317" y="159"/>
                    </a:cubicBezTo>
                    <a:cubicBezTo>
                      <a:pt x="326" y="153"/>
                      <a:pt x="342" y="152"/>
                      <a:pt x="341" y="134"/>
                    </a:cubicBezTo>
                    <a:cubicBezTo>
                      <a:pt x="338" y="112"/>
                      <a:pt x="337" y="89"/>
                      <a:pt x="336" y="67"/>
                    </a:cubicBezTo>
                    <a:cubicBezTo>
                      <a:pt x="335" y="48"/>
                      <a:pt x="343" y="36"/>
                      <a:pt x="361" y="31"/>
                    </a:cubicBezTo>
                    <a:cubicBezTo>
                      <a:pt x="393" y="22"/>
                      <a:pt x="425" y="13"/>
                      <a:pt x="458" y="5"/>
                    </a:cubicBezTo>
                    <a:cubicBezTo>
                      <a:pt x="479" y="0"/>
                      <a:pt x="491" y="6"/>
                      <a:pt x="501" y="27"/>
                    </a:cubicBezTo>
                    <a:cubicBezTo>
                      <a:pt x="510" y="45"/>
                      <a:pt x="519" y="64"/>
                      <a:pt x="527" y="83"/>
                    </a:cubicBezTo>
                    <a:cubicBezTo>
                      <a:pt x="533" y="97"/>
                      <a:pt x="544" y="95"/>
                      <a:pt x="555" y="95"/>
                    </a:cubicBezTo>
                    <a:cubicBezTo>
                      <a:pt x="566" y="96"/>
                      <a:pt x="575" y="94"/>
                      <a:pt x="579" y="83"/>
                    </a:cubicBezTo>
                    <a:cubicBezTo>
                      <a:pt x="587" y="64"/>
                      <a:pt x="596" y="46"/>
                      <a:pt x="605" y="29"/>
                    </a:cubicBezTo>
                    <a:cubicBezTo>
                      <a:pt x="616" y="6"/>
                      <a:pt x="628" y="0"/>
                      <a:pt x="651" y="6"/>
                    </a:cubicBezTo>
                    <a:cubicBezTo>
                      <a:pt x="681" y="13"/>
                      <a:pt x="712" y="21"/>
                      <a:pt x="742" y="30"/>
                    </a:cubicBezTo>
                    <a:cubicBezTo>
                      <a:pt x="765" y="36"/>
                      <a:pt x="771" y="46"/>
                      <a:pt x="770" y="71"/>
                    </a:cubicBezTo>
                    <a:cubicBezTo>
                      <a:pt x="769" y="90"/>
                      <a:pt x="769" y="110"/>
                      <a:pt x="765" y="128"/>
                    </a:cubicBezTo>
                    <a:cubicBezTo>
                      <a:pt x="762" y="148"/>
                      <a:pt x="777" y="151"/>
                      <a:pt x="788" y="159"/>
                    </a:cubicBezTo>
                    <a:cubicBezTo>
                      <a:pt x="798" y="167"/>
                      <a:pt x="806" y="163"/>
                      <a:pt x="815" y="156"/>
                    </a:cubicBezTo>
                    <a:cubicBezTo>
                      <a:pt x="830" y="145"/>
                      <a:pt x="846" y="133"/>
                      <a:pt x="862" y="123"/>
                    </a:cubicBezTo>
                    <a:cubicBezTo>
                      <a:pt x="880" y="111"/>
                      <a:pt x="896" y="112"/>
                      <a:pt x="911" y="127"/>
                    </a:cubicBezTo>
                    <a:cubicBezTo>
                      <a:pt x="934" y="149"/>
                      <a:pt x="957" y="172"/>
                      <a:pt x="979" y="195"/>
                    </a:cubicBezTo>
                    <a:cubicBezTo>
                      <a:pt x="994" y="210"/>
                      <a:pt x="995" y="226"/>
                      <a:pt x="983" y="244"/>
                    </a:cubicBezTo>
                    <a:cubicBezTo>
                      <a:pt x="972" y="261"/>
                      <a:pt x="959" y="276"/>
                      <a:pt x="950" y="293"/>
                    </a:cubicBezTo>
                    <a:cubicBezTo>
                      <a:pt x="946" y="300"/>
                      <a:pt x="945" y="311"/>
                      <a:pt x="948" y="318"/>
                    </a:cubicBezTo>
                    <a:cubicBezTo>
                      <a:pt x="952" y="329"/>
                      <a:pt x="956" y="343"/>
                      <a:pt x="975" y="341"/>
                    </a:cubicBezTo>
                    <a:cubicBezTo>
                      <a:pt x="996" y="338"/>
                      <a:pt x="1017" y="337"/>
                      <a:pt x="1039" y="336"/>
                    </a:cubicBezTo>
                    <a:cubicBezTo>
                      <a:pt x="1057" y="334"/>
                      <a:pt x="1069" y="343"/>
                      <a:pt x="1074" y="361"/>
                    </a:cubicBezTo>
                    <a:cubicBezTo>
                      <a:pt x="1084" y="393"/>
                      <a:pt x="1093" y="426"/>
                      <a:pt x="1101" y="459"/>
                    </a:cubicBezTo>
                    <a:cubicBezTo>
                      <a:pt x="1105" y="477"/>
                      <a:pt x="1099" y="491"/>
                      <a:pt x="1081" y="500"/>
                    </a:cubicBezTo>
                    <a:cubicBezTo>
                      <a:pt x="1062" y="508"/>
                      <a:pt x="1044" y="518"/>
                      <a:pt x="1025" y="526"/>
                    </a:cubicBezTo>
                    <a:cubicBezTo>
                      <a:pt x="1010" y="531"/>
                      <a:pt x="1011" y="542"/>
                      <a:pt x="1010" y="555"/>
                    </a:cubicBezTo>
                    <a:cubicBezTo>
                      <a:pt x="1010" y="567"/>
                      <a:pt x="1013" y="575"/>
                      <a:pt x="1025" y="580"/>
                    </a:cubicBezTo>
                    <a:cubicBezTo>
                      <a:pt x="1043" y="587"/>
                      <a:pt x="1061" y="596"/>
                      <a:pt x="1079" y="605"/>
                    </a:cubicBezTo>
                    <a:cubicBezTo>
                      <a:pt x="1100" y="615"/>
                      <a:pt x="1106" y="628"/>
                      <a:pt x="1100" y="651"/>
                    </a:cubicBezTo>
                    <a:cubicBezTo>
                      <a:pt x="1093" y="680"/>
                      <a:pt x="1085" y="710"/>
                      <a:pt x="1077" y="739"/>
                    </a:cubicBezTo>
                    <a:cubicBezTo>
                      <a:pt x="1070" y="764"/>
                      <a:pt x="1060" y="771"/>
                      <a:pt x="1035" y="770"/>
                    </a:cubicBezTo>
                    <a:cubicBezTo>
                      <a:pt x="1004" y="768"/>
                      <a:pt x="973" y="765"/>
                      <a:pt x="942" y="763"/>
                    </a:cubicBezTo>
                    <a:cubicBezTo>
                      <a:pt x="943" y="744"/>
                      <a:pt x="943" y="728"/>
                      <a:pt x="945" y="712"/>
                    </a:cubicBezTo>
                    <a:cubicBezTo>
                      <a:pt x="946" y="708"/>
                      <a:pt x="954" y="701"/>
                      <a:pt x="959" y="701"/>
                    </a:cubicBezTo>
                    <a:cubicBezTo>
                      <a:pt x="974" y="701"/>
                      <a:pt x="989" y="703"/>
                      <a:pt x="1003" y="704"/>
                    </a:cubicBezTo>
                    <a:cubicBezTo>
                      <a:pt x="1015" y="706"/>
                      <a:pt x="1022" y="701"/>
                      <a:pt x="1024" y="689"/>
                    </a:cubicBezTo>
                    <a:cubicBezTo>
                      <a:pt x="1025" y="683"/>
                      <a:pt x="1026" y="677"/>
                      <a:pt x="1029" y="672"/>
                    </a:cubicBezTo>
                    <a:cubicBezTo>
                      <a:pt x="1034" y="658"/>
                      <a:pt x="1030" y="651"/>
                      <a:pt x="1017" y="646"/>
                    </a:cubicBezTo>
                    <a:cubicBezTo>
                      <a:pt x="1000" y="639"/>
                      <a:pt x="984" y="631"/>
                      <a:pt x="968" y="623"/>
                    </a:cubicBezTo>
                    <a:cubicBezTo>
                      <a:pt x="954" y="617"/>
                      <a:pt x="947" y="606"/>
                      <a:pt x="947" y="590"/>
                    </a:cubicBezTo>
                    <a:cubicBezTo>
                      <a:pt x="947" y="566"/>
                      <a:pt x="947" y="541"/>
                      <a:pt x="946" y="516"/>
                    </a:cubicBezTo>
                    <a:cubicBezTo>
                      <a:pt x="946" y="501"/>
                      <a:pt x="952" y="489"/>
                      <a:pt x="967" y="483"/>
                    </a:cubicBezTo>
                    <a:cubicBezTo>
                      <a:pt x="984" y="475"/>
                      <a:pt x="1000" y="467"/>
                      <a:pt x="1018" y="459"/>
                    </a:cubicBezTo>
                    <a:cubicBezTo>
                      <a:pt x="1029" y="454"/>
                      <a:pt x="1033" y="448"/>
                      <a:pt x="1029" y="435"/>
                    </a:cubicBezTo>
                    <a:cubicBezTo>
                      <a:pt x="1019" y="398"/>
                      <a:pt x="1019" y="398"/>
                      <a:pt x="982" y="403"/>
                    </a:cubicBezTo>
                    <a:cubicBezTo>
                      <a:pt x="977" y="404"/>
                      <a:pt x="972" y="405"/>
                      <a:pt x="966" y="405"/>
                    </a:cubicBezTo>
                    <a:cubicBezTo>
                      <a:pt x="935" y="411"/>
                      <a:pt x="914" y="401"/>
                      <a:pt x="902" y="370"/>
                    </a:cubicBezTo>
                    <a:cubicBezTo>
                      <a:pt x="897" y="356"/>
                      <a:pt x="888" y="343"/>
                      <a:pt x="879" y="330"/>
                    </a:cubicBezTo>
                    <a:cubicBezTo>
                      <a:pt x="867" y="313"/>
                      <a:pt x="867" y="296"/>
                      <a:pt x="880" y="279"/>
                    </a:cubicBezTo>
                    <a:cubicBezTo>
                      <a:pt x="891" y="266"/>
                      <a:pt x="899" y="252"/>
                      <a:pt x="909" y="239"/>
                    </a:cubicBezTo>
                    <a:cubicBezTo>
                      <a:pt x="917" y="229"/>
                      <a:pt x="916" y="222"/>
                      <a:pt x="907" y="213"/>
                    </a:cubicBezTo>
                    <a:cubicBezTo>
                      <a:pt x="874" y="182"/>
                      <a:pt x="885" y="182"/>
                      <a:pt x="852" y="209"/>
                    </a:cubicBezTo>
                    <a:cubicBezTo>
                      <a:pt x="817" y="237"/>
                      <a:pt x="787" y="244"/>
                      <a:pt x="752" y="212"/>
                    </a:cubicBezTo>
                    <a:cubicBezTo>
                      <a:pt x="748" y="208"/>
                      <a:pt x="743" y="206"/>
                      <a:pt x="738" y="204"/>
                    </a:cubicBezTo>
                    <a:cubicBezTo>
                      <a:pt x="699" y="184"/>
                      <a:pt x="695" y="177"/>
                      <a:pt x="701" y="133"/>
                    </a:cubicBezTo>
                    <a:cubicBezTo>
                      <a:pt x="702" y="131"/>
                      <a:pt x="702" y="128"/>
                      <a:pt x="703" y="125"/>
                    </a:cubicBezTo>
                    <a:cubicBezTo>
                      <a:pt x="708" y="88"/>
                      <a:pt x="701" y="78"/>
                      <a:pt x="663" y="75"/>
                    </a:cubicBezTo>
                    <a:cubicBezTo>
                      <a:pt x="659" y="75"/>
                      <a:pt x="652" y="81"/>
                      <a:pt x="649" y="85"/>
                    </a:cubicBezTo>
                    <a:cubicBezTo>
                      <a:pt x="641" y="101"/>
                      <a:pt x="633" y="117"/>
                      <a:pt x="626" y="134"/>
                    </a:cubicBezTo>
                    <a:cubicBezTo>
                      <a:pt x="619" y="151"/>
                      <a:pt x="606" y="160"/>
                      <a:pt x="587" y="159"/>
                    </a:cubicBezTo>
                    <a:cubicBezTo>
                      <a:pt x="565" y="158"/>
                      <a:pt x="542" y="158"/>
                      <a:pt x="519" y="159"/>
                    </a:cubicBezTo>
                    <a:cubicBezTo>
                      <a:pt x="501" y="160"/>
                      <a:pt x="489" y="152"/>
                      <a:pt x="481" y="136"/>
                    </a:cubicBezTo>
                    <a:cubicBezTo>
                      <a:pt x="474" y="119"/>
                      <a:pt x="466" y="103"/>
                      <a:pt x="459" y="87"/>
                    </a:cubicBezTo>
                    <a:cubicBezTo>
                      <a:pt x="454" y="77"/>
                      <a:pt x="449" y="71"/>
                      <a:pt x="438" y="77"/>
                    </a:cubicBezTo>
                    <a:cubicBezTo>
                      <a:pt x="436" y="78"/>
                      <a:pt x="434" y="77"/>
                      <a:pt x="432" y="78"/>
                    </a:cubicBezTo>
                    <a:cubicBezTo>
                      <a:pt x="398" y="86"/>
                      <a:pt x="398" y="87"/>
                      <a:pt x="404" y="121"/>
                    </a:cubicBezTo>
                    <a:cubicBezTo>
                      <a:pt x="405" y="127"/>
                      <a:pt x="405" y="132"/>
                      <a:pt x="406" y="137"/>
                    </a:cubicBezTo>
                    <a:cubicBezTo>
                      <a:pt x="412" y="171"/>
                      <a:pt x="400" y="193"/>
                      <a:pt x="367" y="205"/>
                    </a:cubicBezTo>
                    <a:cubicBezTo>
                      <a:pt x="353" y="210"/>
                      <a:pt x="341" y="220"/>
                      <a:pt x="329" y="228"/>
                    </a:cubicBezTo>
                    <a:cubicBezTo>
                      <a:pt x="313" y="238"/>
                      <a:pt x="297" y="239"/>
                      <a:pt x="281" y="227"/>
                    </a:cubicBezTo>
                    <a:cubicBezTo>
                      <a:pt x="268" y="216"/>
                      <a:pt x="253" y="207"/>
                      <a:pt x="239" y="196"/>
                    </a:cubicBezTo>
                    <a:cubicBezTo>
                      <a:pt x="229" y="189"/>
                      <a:pt x="223" y="190"/>
                      <a:pt x="214" y="198"/>
                    </a:cubicBezTo>
                    <a:cubicBezTo>
                      <a:pt x="187" y="224"/>
                      <a:pt x="187" y="224"/>
                      <a:pt x="208" y="254"/>
                    </a:cubicBezTo>
                    <a:cubicBezTo>
                      <a:pt x="246" y="309"/>
                      <a:pt x="246" y="300"/>
                      <a:pt x="213" y="353"/>
                    </a:cubicBezTo>
                    <a:cubicBezTo>
                      <a:pt x="209" y="358"/>
                      <a:pt x="207" y="364"/>
                      <a:pt x="204" y="369"/>
                    </a:cubicBezTo>
                    <a:cubicBezTo>
                      <a:pt x="183" y="408"/>
                      <a:pt x="179" y="410"/>
                      <a:pt x="135" y="405"/>
                    </a:cubicBezTo>
                    <a:cubicBezTo>
                      <a:pt x="131" y="405"/>
                      <a:pt x="128" y="404"/>
                      <a:pt x="125" y="403"/>
                    </a:cubicBezTo>
                    <a:cubicBezTo>
                      <a:pt x="88" y="398"/>
                      <a:pt x="77" y="407"/>
                      <a:pt x="76" y="444"/>
                    </a:cubicBezTo>
                    <a:cubicBezTo>
                      <a:pt x="75" y="448"/>
                      <a:pt x="81" y="455"/>
                      <a:pt x="86" y="457"/>
                    </a:cubicBezTo>
                    <a:cubicBezTo>
                      <a:pt x="102" y="466"/>
                      <a:pt x="118" y="473"/>
                      <a:pt x="135" y="480"/>
                    </a:cubicBezTo>
                    <a:cubicBezTo>
                      <a:pt x="153" y="488"/>
                      <a:pt x="161" y="502"/>
                      <a:pt x="160" y="521"/>
                    </a:cubicBezTo>
                    <a:cubicBezTo>
                      <a:pt x="159" y="543"/>
                      <a:pt x="159" y="564"/>
                      <a:pt x="160" y="585"/>
                    </a:cubicBezTo>
                    <a:cubicBezTo>
                      <a:pt x="160" y="604"/>
                      <a:pt x="153" y="617"/>
                      <a:pt x="136" y="625"/>
                    </a:cubicBezTo>
                    <a:cubicBezTo>
                      <a:pt x="119" y="632"/>
                      <a:pt x="103" y="640"/>
                      <a:pt x="87" y="647"/>
                    </a:cubicBezTo>
                    <a:cubicBezTo>
                      <a:pt x="77" y="652"/>
                      <a:pt x="73" y="657"/>
                      <a:pt x="76" y="669"/>
                    </a:cubicBezTo>
                    <a:cubicBezTo>
                      <a:pt x="86" y="708"/>
                      <a:pt x="87" y="709"/>
                      <a:pt x="127" y="703"/>
                    </a:cubicBezTo>
                    <a:cubicBezTo>
                      <a:pt x="130" y="702"/>
                      <a:pt x="132" y="701"/>
                      <a:pt x="135" y="701"/>
                    </a:cubicBezTo>
                    <a:cubicBezTo>
                      <a:pt x="177" y="695"/>
                      <a:pt x="183" y="699"/>
                      <a:pt x="203" y="736"/>
                    </a:cubicBezTo>
                    <a:cubicBezTo>
                      <a:pt x="211" y="750"/>
                      <a:pt x="219" y="764"/>
                      <a:pt x="228" y="777"/>
                    </a:cubicBezTo>
                    <a:cubicBezTo>
                      <a:pt x="238" y="794"/>
                      <a:pt x="238" y="810"/>
                      <a:pt x="226" y="825"/>
                    </a:cubicBezTo>
                    <a:cubicBezTo>
                      <a:pt x="213" y="843"/>
                      <a:pt x="201" y="860"/>
                      <a:pt x="189" y="878"/>
                    </a:cubicBezTo>
                    <a:cubicBezTo>
                      <a:pt x="188" y="879"/>
                      <a:pt x="188" y="880"/>
                      <a:pt x="188" y="881"/>
                    </a:cubicBezTo>
                    <a:close/>
                  </a:path>
                </a:pathLst>
              </a:custGeom>
              <a:grpFill/>
              <a:ln w="9525">
                <a:noFill/>
                <a:round/>
                <a:headEnd/>
                <a:tailEnd/>
              </a:ln>
            </p:spPr>
            <p:txBody>
              <a:bodyPr lIns="57150" tIns="28575" rIns="57150" bIns="28575"/>
              <a:lstStyle/>
              <a:p>
                <a:pPr eaLnBrk="1" hangingPunct="1">
                  <a:defRPr/>
                </a:pPr>
                <a:endParaRPr lang="uk-UA"/>
              </a:p>
            </p:txBody>
          </p:sp>
          <p:sp>
            <p:nvSpPr>
              <p:cNvPr id="29" name="Freeform 255">
                <a:extLst>
                  <a:ext uri="{FF2B5EF4-FFF2-40B4-BE49-F238E27FC236}">
                    <a16:creationId xmlns:a16="http://schemas.microsoft.com/office/drawing/2014/main" id="{1FD253E0-F63F-B469-03B9-E0A58290EF32}"/>
                  </a:ext>
                </a:extLst>
              </p:cNvPr>
              <p:cNvSpPr>
                <a:spLocks/>
              </p:cNvSpPr>
              <p:nvPr/>
            </p:nvSpPr>
            <p:spPr bwMode="auto">
              <a:xfrm>
                <a:off x="272" y="1633"/>
                <a:ext cx="153" cy="177"/>
              </a:xfrm>
              <a:custGeom>
                <a:avLst/>
                <a:gdLst>
                  <a:gd name="T0" fmla="*/ 212 w 716"/>
                  <a:gd name="T1" fmla="*/ 549 h 825"/>
                  <a:gd name="T2" fmla="*/ 127 w 716"/>
                  <a:gd name="T3" fmla="*/ 418 h 825"/>
                  <a:gd name="T4" fmla="*/ 99 w 716"/>
                  <a:gd name="T5" fmla="*/ 392 h 825"/>
                  <a:gd name="T6" fmla="*/ 80 w 716"/>
                  <a:gd name="T7" fmla="*/ 394 h 825"/>
                  <a:gd name="T8" fmla="*/ 80 w 716"/>
                  <a:gd name="T9" fmla="*/ 410 h 825"/>
                  <a:gd name="T10" fmla="*/ 149 w 716"/>
                  <a:gd name="T11" fmla="*/ 599 h 825"/>
                  <a:gd name="T12" fmla="*/ 183 w 716"/>
                  <a:gd name="T13" fmla="*/ 652 h 825"/>
                  <a:gd name="T14" fmla="*/ 229 w 716"/>
                  <a:gd name="T15" fmla="*/ 702 h 825"/>
                  <a:gd name="T16" fmla="*/ 258 w 716"/>
                  <a:gd name="T17" fmla="*/ 799 h 825"/>
                  <a:gd name="T18" fmla="*/ 252 w 716"/>
                  <a:gd name="T19" fmla="*/ 811 h 825"/>
                  <a:gd name="T20" fmla="*/ 204 w 716"/>
                  <a:gd name="T21" fmla="*/ 811 h 825"/>
                  <a:gd name="T22" fmla="*/ 197 w 716"/>
                  <a:gd name="T23" fmla="*/ 796 h 825"/>
                  <a:gd name="T24" fmla="*/ 170 w 716"/>
                  <a:gd name="T25" fmla="*/ 733 h 825"/>
                  <a:gd name="T26" fmla="*/ 54 w 716"/>
                  <a:gd name="T27" fmla="*/ 527 h 825"/>
                  <a:gd name="T28" fmla="*/ 16 w 716"/>
                  <a:gd name="T29" fmla="*/ 420 h 825"/>
                  <a:gd name="T30" fmla="*/ 77 w 716"/>
                  <a:gd name="T31" fmla="*/ 328 h 825"/>
                  <a:gd name="T32" fmla="*/ 177 w 716"/>
                  <a:gd name="T33" fmla="*/ 377 h 825"/>
                  <a:gd name="T34" fmla="*/ 221 w 716"/>
                  <a:gd name="T35" fmla="*/ 436 h 825"/>
                  <a:gd name="T36" fmla="*/ 221 w 716"/>
                  <a:gd name="T37" fmla="*/ 415 h 825"/>
                  <a:gd name="T38" fmla="*/ 222 w 716"/>
                  <a:gd name="T39" fmla="*/ 105 h 825"/>
                  <a:gd name="T40" fmla="*/ 235 w 716"/>
                  <a:gd name="T41" fmla="*/ 50 h 825"/>
                  <a:gd name="T42" fmla="*/ 331 w 716"/>
                  <a:gd name="T43" fmla="*/ 10 h 825"/>
                  <a:gd name="T44" fmla="*/ 394 w 716"/>
                  <a:gd name="T45" fmla="*/ 97 h 825"/>
                  <a:gd name="T46" fmla="*/ 394 w 716"/>
                  <a:gd name="T47" fmla="*/ 221 h 825"/>
                  <a:gd name="T48" fmla="*/ 394 w 716"/>
                  <a:gd name="T49" fmla="*/ 242 h 825"/>
                  <a:gd name="T50" fmla="*/ 399 w 716"/>
                  <a:gd name="T51" fmla="*/ 238 h 825"/>
                  <a:gd name="T52" fmla="*/ 482 w 716"/>
                  <a:gd name="T53" fmla="*/ 271 h 825"/>
                  <a:gd name="T54" fmla="*/ 512 w 716"/>
                  <a:gd name="T55" fmla="*/ 272 h 825"/>
                  <a:gd name="T56" fmla="*/ 595 w 716"/>
                  <a:gd name="T57" fmla="*/ 315 h 825"/>
                  <a:gd name="T58" fmla="*/ 626 w 716"/>
                  <a:gd name="T59" fmla="*/ 327 h 825"/>
                  <a:gd name="T60" fmla="*/ 712 w 716"/>
                  <a:gd name="T61" fmla="*/ 391 h 825"/>
                  <a:gd name="T62" fmla="*/ 715 w 716"/>
                  <a:gd name="T63" fmla="*/ 418 h 825"/>
                  <a:gd name="T64" fmla="*/ 715 w 716"/>
                  <a:gd name="T65" fmla="*/ 636 h 825"/>
                  <a:gd name="T66" fmla="*/ 687 w 716"/>
                  <a:gd name="T67" fmla="*/ 740 h 825"/>
                  <a:gd name="T68" fmla="*/ 661 w 716"/>
                  <a:gd name="T69" fmla="*/ 802 h 825"/>
                  <a:gd name="T70" fmla="*/ 613 w 716"/>
                  <a:gd name="T71" fmla="*/ 813 h 825"/>
                  <a:gd name="T72" fmla="*/ 598 w 716"/>
                  <a:gd name="T73" fmla="*/ 798 h 825"/>
                  <a:gd name="T74" fmla="*/ 614 w 716"/>
                  <a:gd name="T75" fmla="*/ 740 h 825"/>
                  <a:gd name="T76" fmla="*/ 653 w 716"/>
                  <a:gd name="T77" fmla="*/ 584 h 825"/>
                  <a:gd name="T78" fmla="*/ 653 w 716"/>
                  <a:gd name="T79" fmla="*/ 424 h 825"/>
                  <a:gd name="T80" fmla="*/ 631 w 716"/>
                  <a:gd name="T81" fmla="*/ 391 h 825"/>
                  <a:gd name="T82" fmla="*/ 608 w 716"/>
                  <a:gd name="T83" fmla="*/ 407 h 825"/>
                  <a:gd name="T84" fmla="*/ 577 w 716"/>
                  <a:gd name="T85" fmla="*/ 437 h 825"/>
                  <a:gd name="T86" fmla="*/ 563 w 716"/>
                  <a:gd name="T87" fmla="*/ 437 h 825"/>
                  <a:gd name="T88" fmla="*/ 545 w 716"/>
                  <a:gd name="T89" fmla="*/ 420 h 825"/>
                  <a:gd name="T90" fmla="*/ 545 w 716"/>
                  <a:gd name="T91" fmla="*/ 372 h 825"/>
                  <a:gd name="T92" fmla="*/ 502 w 716"/>
                  <a:gd name="T93" fmla="*/ 339 h 825"/>
                  <a:gd name="T94" fmla="*/ 502 w 716"/>
                  <a:gd name="T95" fmla="*/ 392 h 825"/>
                  <a:gd name="T96" fmla="*/ 485 w 716"/>
                  <a:gd name="T97" fmla="*/ 410 h 825"/>
                  <a:gd name="T98" fmla="*/ 437 w 716"/>
                  <a:gd name="T99" fmla="*/ 364 h 825"/>
                  <a:gd name="T100" fmla="*/ 437 w 716"/>
                  <a:gd name="T101" fmla="*/ 344 h 825"/>
                  <a:gd name="T102" fmla="*/ 394 w 716"/>
                  <a:gd name="T103" fmla="*/ 312 h 825"/>
                  <a:gd name="T104" fmla="*/ 395 w 716"/>
                  <a:gd name="T105" fmla="*/ 391 h 825"/>
                  <a:gd name="T106" fmla="*/ 375 w 716"/>
                  <a:gd name="T107" fmla="*/ 410 h 825"/>
                  <a:gd name="T108" fmla="*/ 329 w 716"/>
                  <a:gd name="T109" fmla="*/ 364 h 825"/>
                  <a:gd name="T110" fmla="*/ 329 w 716"/>
                  <a:gd name="T111" fmla="*/ 102 h 825"/>
                  <a:gd name="T112" fmla="*/ 307 w 716"/>
                  <a:gd name="T113" fmla="*/ 71 h 825"/>
                  <a:gd name="T114" fmla="*/ 286 w 716"/>
                  <a:gd name="T115" fmla="*/ 102 h 825"/>
                  <a:gd name="T116" fmla="*/ 287 w 716"/>
                  <a:gd name="T117" fmla="*/ 460 h 825"/>
                  <a:gd name="T118" fmla="*/ 273 w 716"/>
                  <a:gd name="T119" fmla="*/ 493 h 825"/>
                  <a:gd name="T120" fmla="*/ 212 w 716"/>
                  <a:gd name="T121" fmla="*/ 54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6" h="825">
                    <a:moveTo>
                      <a:pt x="212" y="549"/>
                    </a:moveTo>
                    <a:cubicBezTo>
                      <a:pt x="183" y="504"/>
                      <a:pt x="156" y="460"/>
                      <a:pt x="127" y="418"/>
                    </a:cubicBezTo>
                    <a:cubicBezTo>
                      <a:pt x="120" y="408"/>
                      <a:pt x="109" y="399"/>
                      <a:pt x="99" y="392"/>
                    </a:cubicBezTo>
                    <a:cubicBezTo>
                      <a:pt x="94" y="389"/>
                      <a:pt x="85" y="391"/>
                      <a:pt x="80" y="394"/>
                    </a:cubicBezTo>
                    <a:cubicBezTo>
                      <a:pt x="78" y="395"/>
                      <a:pt x="78" y="405"/>
                      <a:pt x="80" y="410"/>
                    </a:cubicBezTo>
                    <a:cubicBezTo>
                      <a:pt x="103" y="473"/>
                      <a:pt x="125" y="536"/>
                      <a:pt x="149" y="599"/>
                    </a:cubicBezTo>
                    <a:cubicBezTo>
                      <a:pt x="157" y="618"/>
                      <a:pt x="170" y="635"/>
                      <a:pt x="183" y="652"/>
                    </a:cubicBezTo>
                    <a:cubicBezTo>
                      <a:pt x="197" y="670"/>
                      <a:pt x="212" y="687"/>
                      <a:pt x="229" y="702"/>
                    </a:cubicBezTo>
                    <a:cubicBezTo>
                      <a:pt x="257" y="729"/>
                      <a:pt x="262" y="763"/>
                      <a:pt x="258" y="799"/>
                    </a:cubicBezTo>
                    <a:cubicBezTo>
                      <a:pt x="258" y="804"/>
                      <a:pt x="254" y="811"/>
                      <a:pt x="252" y="811"/>
                    </a:cubicBezTo>
                    <a:cubicBezTo>
                      <a:pt x="236" y="813"/>
                      <a:pt x="220" y="813"/>
                      <a:pt x="204" y="811"/>
                    </a:cubicBezTo>
                    <a:cubicBezTo>
                      <a:pt x="201" y="811"/>
                      <a:pt x="196" y="801"/>
                      <a:pt x="197" y="796"/>
                    </a:cubicBezTo>
                    <a:cubicBezTo>
                      <a:pt x="200" y="769"/>
                      <a:pt x="189" y="749"/>
                      <a:pt x="170" y="733"/>
                    </a:cubicBezTo>
                    <a:cubicBezTo>
                      <a:pt x="105" y="679"/>
                      <a:pt x="80" y="603"/>
                      <a:pt x="54" y="527"/>
                    </a:cubicBezTo>
                    <a:cubicBezTo>
                      <a:pt x="42" y="491"/>
                      <a:pt x="29" y="456"/>
                      <a:pt x="16" y="420"/>
                    </a:cubicBezTo>
                    <a:cubicBezTo>
                      <a:pt x="0" y="373"/>
                      <a:pt x="27" y="333"/>
                      <a:pt x="77" y="328"/>
                    </a:cubicBezTo>
                    <a:cubicBezTo>
                      <a:pt x="121" y="324"/>
                      <a:pt x="153" y="342"/>
                      <a:pt x="177" y="377"/>
                    </a:cubicBezTo>
                    <a:cubicBezTo>
                      <a:pt x="191" y="397"/>
                      <a:pt x="203" y="417"/>
                      <a:pt x="221" y="436"/>
                    </a:cubicBezTo>
                    <a:cubicBezTo>
                      <a:pt x="221" y="429"/>
                      <a:pt x="221" y="422"/>
                      <a:pt x="221" y="415"/>
                    </a:cubicBezTo>
                    <a:cubicBezTo>
                      <a:pt x="222" y="312"/>
                      <a:pt x="221" y="208"/>
                      <a:pt x="222" y="105"/>
                    </a:cubicBezTo>
                    <a:cubicBezTo>
                      <a:pt x="222" y="86"/>
                      <a:pt x="227" y="66"/>
                      <a:pt x="235" y="50"/>
                    </a:cubicBezTo>
                    <a:cubicBezTo>
                      <a:pt x="253" y="15"/>
                      <a:pt x="293" y="0"/>
                      <a:pt x="331" y="10"/>
                    </a:cubicBezTo>
                    <a:cubicBezTo>
                      <a:pt x="369" y="21"/>
                      <a:pt x="394" y="54"/>
                      <a:pt x="394" y="97"/>
                    </a:cubicBezTo>
                    <a:cubicBezTo>
                      <a:pt x="395" y="138"/>
                      <a:pt x="394" y="180"/>
                      <a:pt x="394" y="221"/>
                    </a:cubicBezTo>
                    <a:cubicBezTo>
                      <a:pt x="394" y="228"/>
                      <a:pt x="394" y="235"/>
                      <a:pt x="394" y="242"/>
                    </a:cubicBezTo>
                    <a:cubicBezTo>
                      <a:pt x="396" y="241"/>
                      <a:pt x="397" y="239"/>
                      <a:pt x="399" y="238"/>
                    </a:cubicBezTo>
                    <a:cubicBezTo>
                      <a:pt x="426" y="249"/>
                      <a:pt x="454" y="261"/>
                      <a:pt x="482" y="271"/>
                    </a:cubicBezTo>
                    <a:cubicBezTo>
                      <a:pt x="491" y="274"/>
                      <a:pt x="502" y="272"/>
                      <a:pt x="512" y="272"/>
                    </a:cubicBezTo>
                    <a:cubicBezTo>
                      <a:pt x="547" y="272"/>
                      <a:pt x="576" y="284"/>
                      <a:pt x="595" y="315"/>
                    </a:cubicBezTo>
                    <a:cubicBezTo>
                      <a:pt x="603" y="328"/>
                      <a:pt x="614" y="327"/>
                      <a:pt x="626" y="327"/>
                    </a:cubicBezTo>
                    <a:cubicBezTo>
                      <a:pt x="670" y="329"/>
                      <a:pt x="700" y="351"/>
                      <a:pt x="712" y="391"/>
                    </a:cubicBezTo>
                    <a:cubicBezTo>
                      <a:pt x="715" y="400"/>
                      <a:pt x="715" y="409"/>
                      <a:pt x="715" y="418"/>
                    </a:cubicBezTo>
                    <a:cubicBezTo>
                      <a:pt x="715" y="491"/>
                      <a:pt x="714" y="564"/>
                      <a:pt x="715" y="636"/>
                    </a:cubicBezTo>
                    <a:cubicBezTo>
                      <a:pt x="716" y="675"/>
                      <a:pt x="706" y="708"/>
                      <a:pt x="687" y="740"/>
                    </a:cubicBezTo>
                    <a:cubicBezTo>
                      <a:pt x="675" y="760"/>
                      <a:pt x="666" y="779"/>
                      <a:pt x="661" y="802"/>
                    </a:cubicBezTo>
                    <a:cubicBezTo>
                      <a:pt x="656" y="825"/>
                      <a:pt x="629" y="809"/>
                      <a:pt x="613" y="813"/>
                    </a:cubicBezTo>
                    <a:cubicBezTo>
                      <a:pt x="603" y="815"/>
                      <a:pt x="595" y="810"/>
                      <a:pt x="598" y="798"/>
                    </a:cubicBezTo>
                    <a:cubicBezTo>
                      <a:pt x="602" y="778"/>
                      <a:pt x="603" y="755"/>
                      <a:pt x="614" y="740"/>
                    </a:cubicBezTo>
                    <a:cubicBezTo>
                      <a:pt x="648" y="692"/>
                      <a:pt x="656" y="641"/>
                      <a:pt x="653" y="584"/>
                    </a:cubicBezTo>
                    <a:cubicBezTo>
                      <a:pt x="651" y="531"/>
                      <a:pt x="652" y="478"/>
                      <a:pt x="653" y="424"/>
                    </a:cubicBezTo>
                    <a:cubicBezTo>
                      <a:pt x="653" y="408"/>
                      <a:pt x="648" y="395"/>
                      <a:pt x="631" y="391"/>
                    </a:cubicBezTo>
                    <a:cubicBezTo>
                      <a:pt x="618" y="387"/>
                      <a:pt x="607" y="389"/>
                      <a:pt x="608" y="407"/>
                    </a:cubicBezTo>
                    <a:cubicBezTo>
                      <a:pt x="610" y="440"/>
                      <a:pt x="606" y="437"/>
                      <a:pt x="577" y="437"/>
                    </a:cubicBezTo>
                    <a:cubicBezTo>
                      <a:pt x="572" y="437"/>
                      <a:pt x="567" y="437"/>
                      <a:pt x="563" y="437"/>
                    </a:cubicBezTo>
                    <a:cubicBezTo>
                      <a:pt x="550" y="438"/>
                      <a:pt x="544" y="433"/>
                      <a:pt x="545" y="420"/>
                    </a:cubicBezTo>
                    <a:cubicBezTo>
                      <a:pt x="546" y="404"/>
                      <a:pt x="545" y="388"/>
                      <a:pt x="545" y="372"/>
                    </a:cubicBezTo>
                    <a:cubicBezTo>
                      <a:pt x="544" y="342"/>
                      <a:pt x="536" y="335"/>
                      <a:pt x="502" y="339"/>
                    </a:cubicBezTo>
                    <a:cubicBezTo>
                      <a:pt x="502" y="357"/>
                      <a:pt x="502" y="374"/>
                      <a:pt x="502" y="392"/>
                    </a:cubicBezTo>
                    <a:cubicBezTo>
                      <a:pt x="502" y="404"/>
                      <a:pt x="499" y="410"/>
                      <a:pt x="485" y="410"/>
                    </a:cubicBezTo>
                    <a:cubicBezTo>
                      <a:pt x="437" y="411"/>
                      <a:pt x="437" y="411"/>
                      <a:pt x="437" y="364"/>
                    </a:cubicBezTo>
                    <a:cubicBezTo>
                      <a:pt x="437" y="357"/>
                      <a:pt x="437" y="350"/>
                      <a:pt x="437" y="344"/>
                    </a:cubicBezTo>
                    <a:cubicBezTo>
                      <a:pt x="437" y="311"/>
                      <a:pt x="431" y="306"/>
                      <a:pt x="394" y="312"/>
                    </a:cubicBezTo>
                    <a:cubicBezTo>
                      <a:pt x="394" y="338"/>
                      <a:pt x="394" y="365"/>
                      <a:pt x="395" y="391"/>
                    </a:cubicBezTo>
                    <a:cubicBezTo>
                      <a:pt x="395" y="406"/>
                      <a:pt x="390" y="410"/>
                      <a:pt x="375" y="410"/>
                    </a:cubicBezTo>
                    <a:cubicBezTo>
                      <a:pt x="329" y="410"/>
                      <a:pt x="329" y="410"/>
                      <a:pt x="329" y="364"/>
                    </a:cubicBezTo>
                    <a:cubicBezTo>
                      <a:pt x="329" y="276"/>
                      <a:pt x="329" y="189"/>
                      <a:pt x="329" y="102"/>
                    </a:cubicBezTo>
                    <a:cubicBezTo>
                      <a:pt x="329" y="81"/>
                      <a:pt x="321" y="69"/>
                      <a:pt x="307" y="71"/>
                    </a:cubicBezTo>
                    <a:cubicBezTo>
                      <a:pt x="290" y="73"/>
                      <a:pt x="286" y="86"/>
                      <a:pt x="286" y="102"/>
                    </a:cubicBezTo>
                    <a:cubicBezTo>
                      <a:pt x="287" y="221"/>
                      <a:pt x="286" y="340"/>
                      <a:pt x="287" y="460"/>
                    </a:cubicBezTo>
                    <a:cubicBezTo>
                      <a:pt x="287" y="473"/>
                      <a:pt x="283" y="483"/>
                      <a:pt x="273" y="493"/>
                    </a:cubicBezTo>
                    <a:cubicBezTo>
                      <a:pt x="253" y="510"/>
                      <a:pt x="234" y="529"/>
                      <a:pt x="212" y="549"/>
                    </a:cubicBezTo>
                    <a:close/>
                  </a:path>
                </a:pathLst>
              </a:custGeom>
              <a:grpFill/>
              <a:ln w="9525">
                <a:noFill/>
                <a:round/>
                <a:headEnd/>
                <a:tailEnd/>
              </a:ln>
            </p:spPr>
            <p:txBody>
              <a:bodyPr lIns="57150" tIns="28575" rIns="57150" bIns="28575"/>
              <a:lstStyle/>
              <a:p>
                <a:pPr eaLnBrk="1" hangingPunct="1">
                  <a:defRPr/>
                </a:pPr>
                <a:endParaRPr lang="uk-UA"/>
              </a:p>
            </p:txBody>
          </p:sp>
          <p:sp>
            <p:nvSpPr>
              <p:cNvPr id="30" name="Freeform 256">
                <a:extLst>
                  <a:ext uri="{FF2B5EF4-FFF2-40B4-BE49-F238E27FC236}">
                    <a16:creationId xmlns:a16="http://schemas.microsoft.com/office/drawing/2014/main" id="{FFE0CFB1-C91C-8684-05FD-A0CA6CFB8CF2}"/>
                  </a:ext>
                </a:extLst>
              </p:cNvPr>
              <p:cNvSpPr>
                <a:spLocks/>
              </p:cNvSpPr>
              <p:nvPr/>
            </p:nvSpPr>
            <p:spPr bwMode="auto">
              <a:xfrm>
                <a:off x="293" y="1606"/>
                <a:ext cx="90" cy="74"/>
              </a:xfrm>
              <a:custGeom>
                <a:avLst/>
                <a:gdLst>
                  <a:gd name="T0" fmla="*/ 109 w 420"/>
                  <a:gd name="T1" fmla="*/ 303 h 348"/>
                  <a:gd name="T2" fmla="*/ 66 w 420"/>
                  <a:gd name="T3" fmla="*/ 342 h 348"/>
                  <a:gd name="T4" fmla="*/ 57 w 420"/>
                  <a:gd name="T5" fmla="*/ 98 h 348"/>
                  <a:gd name="T6" fmla="*/ 340 w 420"/>
                  <a:gd name="T7" fmla="*/ 78 h 348"/>
                  <a:gd name="T8" fmla="*/ 348 w 420"/>
                  <a:gd name="T9" fmla="*/ 348 h 348"/>
                  <a:gd name="T10" fmla="*/ 308 w 420"/>
                  <a:gd name="T11" fmla="*/ 301 h 348"/>
                  <a:gd name="T12" fmla="*/ 292 w 420"/>
                  <a:gd name="T13" fmla="*/ 120 h 348"/>
                  <a:gd name="T14" fmla="*/ 123 w 420"/>
                  <a:gd name="T15" fmla="*/ 121 h 348"/>
                  <a:gd name="T16" fmla="*/ 109 w 420"/>
                  <a:gd name="T17" fmla="*/ 30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348">
                    <a:moveTo>
                      <a:pt x="109" y="303"/>
                    </a:moveTo>
                    <a:cubicBezTo>
                      <a:pt x="94" y="317"/>
                      <a:pt x="80" y="329"/>
                      <a:pt x="66" y="342"/>
                    </a:cubicBezTo>
                    <a:cubicBezTo>
                      <a:pt x="4" y="291"/>
                      <a:pt x="0" y="165"/>
                      <a:pt x="57" y="98"/>
                    </a:cubicBezTo>
                    <a:cubicBezTo>
                      <a:pt x="134" y="9"/>
                      <a:pt x="253" y="0"/>
                      <a:pt x="340" y="78"/>
                    </a:cubicBezTo>
                    <a:cubicBezTo>
                      <a:pt x="416" y="146"/>
                      <a:pt x="420" y="271"/>
                      <a:pt x="348" y="348"/>
                    </a:cubicBezTo>
                    <a:cubicBezTo>
                      <a:pt x="335" y="333"/>
                      <a:pt x="322" y="318"/>
                      <a:pt x="308" y="301"/>
                    </a:cubicBezTo>
                    <a:cubicBezTo>
                      <a:pt x="350" y="226"/>
                      <a:pt x="345" y="164"/>
                      <a:pt x="292" y="120"/>
                    </a:cubicBezTo>
                    <a:cubicBezTo>
                      <a:pt x="241" y="78"/>
                      <a:pt x="174" y="79"/>
                      <a:pt x="123" y="121"/>
                    </a:cubicBezTo>
                    <a:cubicBezTo>
                      <a:pt x="73" y="163"/>
                      <a:pt x="67" y="228"/>
                      <a:pt x="109" y="303"/>
                    </a:cubicBezTo>
                    <a:close/>
                  </a:path>
                </a:pathLst>
              </a:custGeom>
              <a:grpFill/>
              <a:ln w="9525">
                <a:noFill/>
                <a:round/>
                <a:headEnd/>
                <a:tailEnd/>
              </a:ln>
            </p:spPr>
            <p:txBody>
              <a:bodyPr lIns="57150" tIns="28575" rIns="57150" bIns="28575"/>
              <a:lstStyle/>
              <a:p>
                <a:pPr eaLnBrk="1" hangingPunct="1">
                  <a:defRPr/>
                </a:pPr>
                <a:endParaRPr lang="uk-UA"/>
              </a:p>
            </p:txBody>
          </p:sp>
        </p:grpSp>
      </p:grpSp>
      <p:grpSp>
        <p:nvGrpSpPr>
          <p:cNvPr id="84997" name="Group 32">
            <a:extLst>
              <a:ext uri="{FF2B5EF4-FFF2-40B4-BE49-F238E27FC236}">
                <a16:creationId xmlns:a16="http://schemas.microsoft.com/office/drawing/2014/main" id="{DDA6EF78-127D-2699-42B5-8B2CFE010A93}"/>
              </a:ext>
            </a:extLst>
          </p:cNvPr>
          <p:cNvGrpSpPr>
            <a:grpSpLocks/>
          </p:cNvGrpSpPr>
          <p:nvPr/>
        </p:nvGrpSpPr>
        <p:grpSpPr bwMode="auto">
          <a:xfrm>
            <a:off x="439738" y="3257550"/>
            <a:ext cx="5421312" cy="981075"/>
            <a:chOff x="704849" y="3831742"/>
            <a:chExt cx="8671850" cy="1569616"/>
          </a:xfrm>
        </p:grpSpPr>
        <p:sp>
          <p:nvSpPr>
            <p:cNvPr id="34" name="TextBox 33">
              <a:extLst>
                <a:ext uri="{FF2B5EF4-FFF2-40B4-BE49-F238E27FC236}">
                  <a16:creationId xmlns:a16="http://schemas.microsoft.com/office/drawing/2014/main" id="{DFA794E8-A1AC-CC6D-7779-ABE45BE1C766}"/>
                </a:ext>
              </a:extLst>
            </p:cNvPr>
            <p:cNvSpPr txBox="1"/>
            <p:nvPr/>
          </p:nvSpPr>
          <p:spPr>
            <a:xfrm>
              <a:off x="704849"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Reliable trading -</a:t>
              </a:r>
              <a:r>
                <a:rPr lang="en-US" sz="900" dirty="0">
                  <a:ea typeface="Ryo Display PlusN B"/>
                </a:rPr>
                <a:t> High</a:t>
              </a:r>
              <a:r>
                <a:rPr lang="en-US" sz="900" b="1" dirty="0">
                  <a:ea typeface="Ryo Display PlusN B"/>
                </a:rPr>
                <a:t> Availability, </a:t>
              </a:r>
              <a:r>
                <a:rPr lang="en-US" sz="900" dirty="0">
                  <a:ea typeface="Ryo Display PlusN B"/>
                </a:rPr>
                <a:t>Dynamic</a:t>
              </a:r>
              <a:r>
                <a:rPr lang="en-US" sz="900" b="1" dirty="0">
                  <a:ea typeface="Ryo Display PlusN B"/>
                </a:rPr>
                <a:t> Failover, COVID </a:t>
              </a:r>
              <a:r>
                <a:rPr lang="en-US" sz="900" dirty="0">
                  <a:ea typeface="Ryo Display PlusN B"/>
                </a:rPr>
                <a:t>lessons learnt</a:t>
              </a:r>
              <a:endParaRPr lang="en-US" sz="900" b="1" dirty="0">
                <a:ea typeface="Ryo Display PlusN B"/>
                <a:cs typeface="Arial"/>
              </a:endParaRPr>
            </a:p>
          </p:txBody>
        </p:sp>
        <p:sp>
          <p:nvSpPr>
            <p:cNvPr id="35" name="Rectangle 14">
              <a:extLst>
                <a:ext uri="{FF2B5EF4-FFF2-40B4-BE49-F238E27FC236}">
                  <a16:creationId xmlns:a16="http://schemas.microsoft.com/office/drawing/2014/main" id="{756F4987-AFBB-D645-DFF6-888F913DE25F}"/>
                </a:ext>
              </a:extLst>
            </p:cNvPr>
            <p:cNvSpPr/>
            <p:nvPr/>
          </p:nvSpPr>
          <p:spPr>
            <a:xfrm>
              <a:off x="704849" y="38317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Reliability &amp; Resiliency</a:t>
              </a:r>
            </a:p>
          </p:txBody>
        </p:sp>
        <p:sp>
          <p:nvSpPr>
            <p:cNvPr id="36" name="TextBox 35">
              <a:extLst>
                <a:ext uri="{FF2B5EF4-FFF2-40B4-BE49-F238E27FC236}">
                  <a16:creationId xmlns:a16="http://schemas.microsoft.com/office/drawing/2014/main" id="{A62B60AF-9B39-2CAF-F37E-0739CC30F358}"/>
                </a:ext>
              </a:extLst>
            </p:cNvPr>
            <p:cNvSpPr txBox="1"/>
            <p:nvPr/>
          </p:nvSpPr>
          <p:spPr>
            <a:xfrm>
              <a:off x="5102988"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cs typeface="Arial"/>
                </a:rPr>
                <a:t>Regularity </a:t>
              </a:r>
              <a:r>
                <a:rPr lang="en-IN" sz="900" dirty="0">
                  <a:ea typeface="Ryo Display PlusN B"/>
                  <a:cs typeface="Arial"/>
                </a:rPr>
                <a:t>Compliance</a:t>
              </a:r>
              <a:r>
                <a:rPr lang="en-IN" sz="900" b="1" dirty="0">
                  <a:ea typeface="Ryo Display PlusN B"/>
                  <a:cs typeface="Arial"/>
                </a:rPr>
                <a:t>, Data Protection</a:t>
              </a:r>
              <a:br>
                <a:rPr lang="en-IN" sz="900" b="1" dirty="0">
                  <a:ea typeface="Ryo Display PlusN B"/>
                  <a:cs typeface="Arial"/>
                </a:rPr>
              </a:br>
              <a:r>
                <a:rPr lang="en-IN" sz="900" dirty="0">
                  <a:ea typeface="Ryo Display PlusN B"/>
                  <a:cs typeface="Arial"/>
                </a:rPr>
                <a:t>&amp; </a:t>
              </a:r>
              <a:r>
                <a:rPr lang="en-IN" sz="900" b="1" dirty="0">
                  <a:ea typeface="Ryo Display PlusN B"/>
                  <a:cs typeface="Arial"/>
                </a:rPr>
                <a:t>confidentially</a:t>
              </a:r>
              <a:endParaRPr lang="en-IN" sz="900" b="1" dirty="0">
                <a:cs typeface="Arial"/>
              </a:endParaRPr>
            </a:p>
          </p:txBody>
        </p:sp>
        <p:sp>
          <p:nvSpPr>
            <p:cNvPr id="37" name="Rectangle 14">
              <a:extLst>
                <a:ext uri="{FF2B5EF4-FFF2-40B4-BE49-F238E27FC236}">
                  <a16:creationId xmlns:a16="http://schemas.microsoft.com/office/drawing/2014/main" id="{D07463E9-91B8-DECA-6AB9-67CA2D05A439}"/>
                </a:ext>
              </a:extLst>
            </p:cNvPr>
            <p:cNvSpPr/>
            <p:nvPr/>
          </p:nvSpPr>
          <p:spPr>
            <a:xfrm>
              <a:off x="5102988" y="38317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Compliance &amp; Security</a:t>
              </a:r>
            </a:p>
          </p:txBody>
        </p:sp>
        <p:grpSp>
          <p:nvGrpSpPr>
            <p:cNvPr id="38" name="Group 164">
              <a:extLst>
                <a:ext uri="{FF2B5EF4-FFF2-40B4-BE49-F238E27FC236}">
                  <a16:creationId xmlns:a16="http://schemas.microsoft.com/office/drawing/2014/main" id="{007A815E-E7BC-AFDA-657B-9655D3DF1427}"/>
                </a:ext>
              </a:extLst>
            </p:cNvPr>
            <p:cNvGrpSpPr>
              <a:grpSpLocks noChangeAspect="1"/>
            </p:cNvGrpSpPr>
            <p:nvPr/>
          </p:nvGrpSpPr>
          <p:grpSpPr bwMode="auto">
            <a:xfrm>
              <a:off x="900099" y="3916961"/>
              <a:ext cx="381084" cy="432000"/>
              <a:chOff x="771" y="2557"/>
              <a:chExt cx="232" cy="263"/>
            </a:xfrm>
            <a:solidFill>
              <a:schemeClr val="bg1"/>
            </a:solidFill>
          </p:grpSpPr>
          <p:sp>
            <p:nvSpPr>
              <p:cNvPr id="42" name="Freeform 165">
                <a:extLst>
                  <a:ext uri="{FF2B5EF4-FFF2-40B4-BE49-F238E27FC236}">
                    <a16:creationId xmlns:a16="http://schemas.microsoft.com/office/drawing/2014/main" id="{CF916750-F29C-6830-EE80-3B541BC8B3A2}"/>
                  </a:ext>
                </a:extLst>
              </p:cNvPr>
              <p:cNvSpPr>
                <a:spLocks noEditPoints="1"/>
              </p:cNvSpPr>
              <p:nvPr/>
            </p:nvSpPr>
            <p:spPr bwMode="auto">
              <a:xfrm>
                <a:off x="771" y="2557"/>
                <a:ext cx="188" cy="263"/>
              </a:xfrm>
              <a:custGeom>
                <a:avLst/>
                <a:gdLst>
                  <a:gd name="T0" fmla="*/ 885 w 986"/>
                  <a:gd name="T1" fmla="*/ 254 h 1387"/>
                  <a:gd name="T2" fmla="*/ 757 w 986"/>
                  <a:gd name="T3" fmla="*/ 344 h 1387"/>
                  <a:gd name="T4" fmla="*/ 723 w 986"/>
                  <a:gd name="T5" fmla="*/ 758 h 1387"/>
                  <a:gd name="T6" fmla="*/ 684 w 986"/>
                  <a:gd name="T7" fmla="*/ 671 h 1387"/>
                  <a:gd name="T8" fmla="*/ 666 w 986"/>
                  <a:gd name="T9" fmla="*/ 649 h 1387"/>
                  <a:gd name="T10" fmla="*/ 530 w 986"/>
                  <a:gd name="T11" fmla="*/ 733 h 1387"/>
                  <a:gd name="T12" fmla="*/ 532 w 986"/>
                  <a:gd name="T13" fmla="*/ 1172 h 1387"/>
                  <a:gd name="T14" fmla="*/ 617 w 986"/>
                  <a:gd name="T15" fmla="*/ 1131 h 1387"/>
                  <a:gd name="T16" fmla="*/ 652 w 986"/>
                  <a:gd name="T17" fmla="*/ 1196 h 1387"/>
                  <a:gd name="T18" fmla="*/ 288 w 986"/>
                  <a:gd name="T19" fmla="*/ 1379 h 1387"/>
                  <a:gd name="T20" fmla="*/ 32 w 986"/>
                  <a:gd name="T21" fmla="*/ 1273 h 1387"/>
                  <a:gd name="T22" fmla="*/ 0 w 986"/>
                  <a:gd name="T23" fmla="*/ 961 h 1387"/>
                  <a:gd name="T24" fmla="*/ 206 w 986"/>
                  <a:gd name="T25" fmla="*/ 824 h 1387"/>
                  <a:gd name="T26" fmla="*/ 228 w 986"/>
                  <a:gd name="T27" fmla="*/ 565 h 1387"/>
                  <a:gd name="T28" fmla="*/ 437 w 986"/>
                  <a:gd name="T29" fmla="*/ 424 h 1387"/>
                  <a:gd name="T30" fmla="*/ 456 w 986"/>
                  <a:gd name="T31" fmla="*/ 163 h 1387"/>
                  <a:gd name="T32" fmla="*/ 694 w 986"/>
                  <a:gd name="T33" fmla="*/ 10 h 1387"/>
                  <a:gd name="T34" fmla="*/ 957 w 986"/>
                  <a:gd name="T35" fmla="*/ 114 h 1387"/>
                  <a:gd name="T36" fmla="*/ 985 w 986"/>
                  <a:gd name="T37" fmla="*/ 631 h 1387"/>
                  <a:gd name="T38" fmla="*/ 912 w 986"/>
                  <a:gd name="T39" fmla="*/ 631 h 1387"/>
                  <a:gd name="T40" fmla="*/ 912 w 986"/>
                  <a:gd name="T41" fmla="*/ 242 h 1387"/>
                  <a:gd name="T42" fmla="*/ 331 w 986"/>
                  <a:gd name="T43" fmla="*/ 570 h 1387"/>
                  <a:gd name="T44" fmla="*/ 506 w 986"/>
                  <a:gd name="T45" fmla="*/ 644 h 1387"/>
                  <a:gd name="T46" fmla="*/ 663 w 986"/>
                  <a:gd name="T47" fmla="*/ 563 h 1387"/>
                  <a:gd name="T48" fmla="*/ 487 w 986"/>
                  <a:gd name="T49" fmla="*/ 482 h 1387"/>
                  <a:gd name="T50" fmla="*/ 890 w 986"/>
                  <a:gd name="T51" fmla="*/ 168 h 1387"/>
                  <a:gd name="T52" fmla="*/ 730 w 986"/>
                  <a:gd name="T53" fmla="*/ 85 h 1387"/>
                  <a:gd name="T54" fmla="*/ 569 w 986"/>
                  <a:gd name="T55" fmla="*/ 156 h 1387"/>
                  <a:gd name="T56" fmla="*/ 561 w 986"/>
                  <a:gd name="T57" fmla="*/ 172 h 1387"/>
                  <a:gd name="T58" fmla="*/ 735 w 986"/>
                  <a:gd name="T59" fmla="*/ 246 h 1387"/>
                  <a:gd name="T60" fmla="*/ 890 w 986"/>
                  <a:gd name="T61" fmla="*/ 168 h 1387"/>
                  <a:gd name="T62" fmla="*/ 258 w 986"/>
                  <a:gd name="T63" fmla="*/ 1045 h 1387"/>
                  <a:gd name="T64" fmla="*/ 402 w 986"/>
                  <a:gd name="T65" fmla="*/ 982 h 1387"/>
                  <a:gd name="T66" fmla="*/ 427 w 986"/>
                  <a:gd name="T67" fmla="*/ 958 h 1387"/>
                  <a:gd name="T68" fmla="*/ 253 w 986"/>
                  <a:gd name="T69" fmla="*/ 884 h 1387"/>
                  <a:gd name="T70" fmla="*/ 94 w 986"/>
                  <a:gd name="T71" fmla="*/ 964 h 1387"/>
                  <a:gd name="T72" fmla="*/ 684 w 986"/>
                  <a:gd name="T73" fmla="*/ 336 h 1387"/>
                  <a:gd name="T74" fmla="*/ 549 w 986"/>
                  <a:gd name="T75" fmla="*/ 250 h 1387"/>
                  <a:gd name="T76" fmla="*/ 531 w 986"/>
                  <a:gd name="T77" fmla="*/ 404 h 1387"/>
                  <a:gd name="T78" fmla="*/ 684 w 986"/>
                  <a:gd name="T79" fmla="*/ 490 h 1387"/>
                  <a:gd name="T80" fmla="*/ 455 w 986"/>
                  <a:gd name="T81" fmla="*/ 725 h 1387"/>
                  <a:gd name="T82" fmla="*/ 330 w 986"/>
                  <a:gd name="T83" fmla="*/ 653 h 1387"/>
                  <a:gd name="T84" fmla="*/ 303 w 986"/>
                  <a:gd name="T85" fmla="*/ 650 h 1387"/>
                  <a:gd name="T86" fmla="*/ 317 w 986"/>
                  <a:gd name="T87" fmla="*/ 818 h 1387"/>
                  <a:gd name="T88" fmla="*/ 456 w 986"/>
                  <a:gd name="T89" fmla="*/ 888 h 1387"/>
                  <a:gd name="T90" fmla="*/ 323 w 986"/>
                  <a:gd name="T91" fmla="*/ 1278 h 1387"/>
                  <a:gd name="T92" fmla="*/ 456 w 986"/>
                  <a:gd name="T93" fmla="*/ 1191 h 1387"/>
                  <a:gd name="T94" fmla="*/ 456 w 986"/>
                  <a:gd name="T95" fmla="*/ 1040 h 1387"/>
                  <a:gd name="T96" fmla="*/ 333 w 986"/>
                  <a:gd name="T97" fmla="*/ 1099 h 1387"/>
                  <a:gd name="T98" fmla="*/ 302 w 986"/>
                  <a:gd name="T99" fmla="*/ 1286 h 1387"/>
                  <a:gd name="T100" fmla="*/ 75 w 986"/>
                  <a:gd name="T101" fmla="*/ 1051 h 1387"/>
                  <a:gd name="T102" fmla="*/ 90 w 986"/>
                  <a:gd name="T103" fmla="*/ 1218 h 1387"/>
                  <a:gd name="T104" fmla="*/ 228 w 986"/>
                  <a:gd name="T105" fmla="*/ 1286 h 1387"/>
                  <a:gd name="T106" fmla="*/ 221 w 986"/>
                  <a:gd name="T107" fmla="*/ 1111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6" h="1387">
                    <a:moveTo>
                      <a:pt x="912" y="242"/>
                    </a:moveTo>
                    <a:cubicBezTo>
                      <a:pt x="900" y="248"/>
                      <a:pt x="892" y="251"/>
                      <a:pt x="885" y="254"/>
                    </a:cubicBezTo>
                    <a:cubicBezTo>
                      <a:pt x="850" y="271"/>
                      <a:pt x="816" y="290"/>
                      <a:pt x="781" y="306"/>
                    </a:cubicBezTo>
                    <a:cubicBezTo>
                      <a:pt x="764" y="314"/>
                      <a:pt x="757" y="324"/>
                      <a:pt x="757" y="344"/>
                    </a:cubicBezTo>
                    <a:cubicBezTo>
                      <a:pt x="758" y="468"/>
                      <a:pt x="758" y="593"/>
                      <a:pt x="757" y="717"/>
                    </a:cubicBezTo>
                    <a:cubicBezTo>
                      <a:pt x="757" y="742"/>
                      <a:pt x="744" y="758"/>
                      <a:pt x="723" y="758"/>
                    </a:cubicBezTo>
                    <a:cubicBezTo>
                      <a:pt x="700" y="759"/>
                      <a:pt x="684" y="742"/>
                      <a:pt x="684" y="717"/>
                    </a:cubicBezTo>
                    <a:cubicBezTo>
                      <a:pt x="684" y="702"/>
                      <a:pt x="684" y="687"/>
                      <a:pt x="684" y="671"/>
                    </a:cubicBezTo>
                    <a:cubicBezTo>
                      <a:pt x="684" y="663"/>
                      <a:pt x="684" y="654"/>
                      <a:pt x="684" y="642"/>
                    </a:cubicBezTo>
                    <a:cubicBezTo>
                      <a:pt x="676" y="645"/>
                      <a:pt x="670" y="646"/>
                      <a:pt x="666" y="649"/>
                    </a:cubicBezTo>
                    <a:cubicBezTo>
                      <a:pt x="626" y="669"/>
                      <a:pt x="586" y="689"/>
                      <a:pt x="546" y="709"/>
                    </a:cubicBezTo>
                    <a:cubicBezTo>
                      <a:pt x="535" y="714"/>
                      <a:pt x="530" y="720"/>
                      <a:pt x="530" y="733"/>
                    </a:cubicBezTo>
                    <a:cubicBezTo>
                      <a:pt x="530" y="874"/>
                      <a:pt x="530" y="1014"/>
                      <a:pt x="530" y="1155"/>
                    </a:cubicBezTo>
                    <a:cubicBezTo>
                      <a:pt x="530" y="1159"/>
                      <a:pt x="531" y="1164"/>
                      <a:pt x="532" y="1172"/>
                    </a:cubicBezTo>
                    <a:cubicBezTo>
                      <a:pt x="553" y="1162"/>
                      <a:pt x="572" y="1153"/>
                      <a:pt x="590" y="1144"/>
                    </a:cubicBezTo>
                    <a:cubicBezTo>
                      <a:pt x="599" y="1139"/>
                      <a:pt x="608" y="1134"/>
                      <a:pt x="617" y="1131"/>
                    </a:cubicBezTo>
                    <a:cubicBezTo>
                      <a:pt x="637" y="1122"/>
                      <a:pt x="659" y="1130"/>
                      <a:pt x="667" y="1147"/>
                    </a:cubicBezTo>
                    <a:cubicBezTo>
                      <a:pt x="676" y="1164"/>
                      <a:pt x="669" y="1184"/>
                      <a:pt x="652" y="1196"/>
                    </a:cubicBezTo>
                    <a:cubicBezTo>
                      <a:pt x="647" y="1199"/>
                      <a:pt x="641" y="1202"/>
                      <a:pt x="636" y="1204"/>
                    </a:cubicBezTo>
                    <a:cubicBezTo>
                      <a:pt x="520" y="1262"/>
                      <a:pt x="404" y="1320"/>
                      <a:pt x="288" y="1379"/>
                    </a:cubicBezTo>
                    <a:cubicBezTo>
                      <a:pt x="273" y="1386"/>
                      <a:pt x="260" y="1387"/>
                      <a:pt x="245" y="1380"/>
                    </a:cubicBezTo>
                    <a:cubicBezTo>
                      <a:pt x="174" y="1344"/>
                      <a:pt x="103" y="1308"/>
                      <a:pt x="32" y="1273"/>
                    </a:cubicBezTo>
                    <a:cubicBezTo>
                      <a:pt x="10" y="1262"/>
                      <a:pt x="0" y="1246"/>
                      <a:pt x="0" y="1221"/>
                    </a:cubicBezTo>
                    <a:cubicBezTo>
                      <a:pt x="0" y="1135"/>
                      <a:pt x="0" y="1048"/>
                      <a:pt x="0" y="961"/>
                    </a:cubicBezTo>
                    <a:cubicBezTo>
                      <a:pt x="0" y="937"/>
                      <a:pt x="9" y="921"/>
                      <a:pt x="31" y="911"/>
                    </a:cubicBezTo>
                    <a:cubicBezTo>
                      <a:pt x="90" y="882"/>
                      <a:pt x="148" y="852"/>
                      <a:pt x="206" y="824"/>
                    </a:cubicBezTo>
                    <a:cubicBezTo>
                      <a:pt x="222" y="816"/>
                      <a:pt x="229" y="807"/>
                      <a:pt x="228" y="789"/>
                    </a:cubicBezTo>
                    <a:cubicBezTo>
                      <a:pt x="227" y="714"/>
                      <a:pt x="229" y="640"/>
                      <a:pt x="228" y="565"/>
                    </a:cubicBezTo>
                    <a:cubicBezTo>
                      <a:pt x="227" y="538"/>
                      <a:pt x="238" y="522"/>
                      <a:pt x="262" y="510"/>
                    </a:cubicBezTo>
                    <a:cubicBezTo>
                      <a:pt x="321" y="482"/>
                      <a:pt x="378" y="452"/>
                      <a:pt x="437" y="424"/>
                    </a:cubicBezTo>
                    <a:cubicBezTo>
                      <a:pt x="451" y="417"/>
                      <a:pt x="456" y="409"/>
                      <a:pt x="456" y="393"/>
                    </a:cubicBezTo>
                    <a:cubicBezTo>
                      <a:pt x="455" y="316"/>
                      <a:pt x="456" y="240"/>
                      <a:pt x="456" y="163"/>
                    </a:cubicBezTo>
                    <a:cubicBezTo>
                      <a:pt x="455" y="140"/>
                      <a:pt x="464" y="125"/>
                      <a:pt x="486" y="114"/>
                    </a:cubicBezTo>
                    <a:cubicBezTo>
                      <a:pt x="555" y="80"/>
                      <a:pt x="625" y="45"/>
                      <a:pt x="694" y="10"/>
                    </a:cubicBezTo>
                    <a:cubicBezTo>
                      <a:pt x="713" y="1"/>
                      <a:pt x="730" y="0"/>
                      <a:pt x="748" y="10"/>
                    </a:cubicBezTo>
                    <a:cubicBezTo>
                      <a:pt x="817" y="45"/>
                      <a:pt x="887" y="80"/>
                      <a:pt x="957" y="114"/>
                    </a:cubicBezTo>
                    <a:cubicBezTo>
                      <a:pt x="976" y="124"/>
                      <a:pt x="986" y="137"/>
                      <a:pt x="986" y="159"/>
                    </a:cubicBezTo>
                    <a:cubicBezTo>
                      <a:pt x="985" y="317"/>
                      <a:pt x="986" y="474"/>
                      <a:pt x="985" y="631"/>
                    </a:cubicBezTo>
                    <a:cubicBezTo>
                      <a:pt x="985" y="656"/>
                      <a:pt x="971" y="673"/>
                      <a:pt x="950" y="673"/>
                    </a:cubicBezTo>
                    <a:cubicBezTo>
                      <a:pt x="928" y="674"/>
                      <a:pt x="912" y="657"/>
                      <a:pt x="912" y="631"/>
                    </a:cubicBezTo>
                    <a:cubicBezTo>
                      <a:pt x="912" y="510"/>
                      <a:pt x="912" y="390"/>
                      <a:pt x="912" y="269"/>
                    </a:cubicBezTo>
                    <a:cubicBezTo>
                      <a:pt x="912" y="261"/>
                      <a:pt x="912" y="254"/>
                      <a:pt x="912" y="242"/>
                    </a:cubicBezTo>
                    <a:close/>
                    <a:moveTo>
                      <a:pt x="322" y="564"/>
                    </a:moveTo>
                    <a:cubicBezTo>
                      <a:pt x="328" y="568"/>
                      <a:pt x="329" y="569"/>
                      <a:pt x="331" y="570"/>
                    </a:cubicBezTo>
                    <a:cubicBezTo>
                      <a:pt x="382" y="596"/>
                      <a:pt x="433" y="622"/>
                      <a:pt x="484" y="646"/>
                    </a:cubicBezTo>
                    <a:cubicBezTo>
                      <a:pt x="490" y="649"/>
                      <a:pt x="500" y="648"/>
                      <a:pt x="506" y="644"/>
                    </a:cubicBezTo>
                    <a:cubicBezTo>
                      <a:pt x="554" y="621"/>
                      <a:pt x="602" y="597"/>
                      <a:pt x="649" y="573"/>
                    </a:cubicBezTo>
                    <a:cubicBezTo>
                      <a:pt x="653" y="571"/>
                      <a:pt x="657" y="568"/>
                      <a:pt x="663" y="563"/>
                    </a:cubicBezTo>
                    <a:cubicBezTo>
                      <a:pt x="608" y="536"/>
                      <a:pt x="555" y="509"/>
                      <a:pt x="502" y="483"/>
                    </a:cubicBezTo>
                    <a:cubicBezTo>
                      <a:pt x="498" y="481"/>
                      <a:pt x="491" y="480"/>
                      <a:pt x="487" y="482"/>
                    </a:cubicBezTo>
                    <a:cubicBezTo>
                      <a:pt x="433" y="508"/>
                      <a:pt x="380" y="535"/>
                      <a:pt x="322" y="564"/>
                    </a:cubicBezTo>
                    <a:close/>
                    <a:moveTo>
                      <a:pt x="890" y="168"/>
                    </a:moveTo>
                    <a:cubicBezTo>
                      <a:pt x="885" y="164"/>
                      <a:pt x="884" y="162"/>
                      <a:pt x="882" y="161"/>
                    </a:cubicBezTo>
                    <a:cubicBezTo>
                      <a:pt x="832" y="136"/>
                      <a:pt x="781" y="110"/>
                      <a:pt x="730" y="85"/>
                    </a:cubicBezTo>
                    <a:cubicBezTo>
                      <a:pt x="725" y="83"/>
                      <a:pt x="715" y="84"/>
                      <a:pt x="708" y="87"/>
                    </a:cubicBezTo>
                    <a:cubicBezTo>
                      <a:pt x="662" y="109"/>
                      <a:pt x="615" y="133"/>
                      <a:pt x="569" y="156"/>
                    </a:cubicBezTo>
                    <a:cubicBezTo>
                      <a:pt x="564" y="159"/>
                      <a:pt x="559" y="162"/>
                      <a:pt x="553" y="166"/>
                    </a:cubicBezTo>
                    <a:cubicBezTo>
                      <a:pt x="557" y="169"/>
                      <a:pt x="559" y="171"/>
                      <a:pt x="561" y="172"/>
                    </a:cubicBezTo>
                    <a:cubicBezTo>
                      <a:pt x="611" y="198"/>
                      <a:pt x="662" y="223"/>
                      <a:pt x="713" y="248"/>
                    </a:cubicBezTo>
                    <a:cubicBezTo>
                      <a:pt x="718" y="251"/>
                      <a:pt x="728" y="249"/>
                      <a:pt x="735" y="246"/>
                    </a:cubicBezTo>
                    <a:cubicBezTo>
                      <a:pt x="770" y="229"/>
                      <a:pt x="805" y="211"/>
                      <a:pt x="840" y="193"/>
                    </a:cubicBezTo>
                    <a:cubicBezTo>
                      <a:pt x="856" y="185"/>
                      <a:pt x="872" y="177"/>
                      <a:pt x="890" y="168"/>
                    </a:cubicBezTo>
                    <a:close/>
                    <a:moveTo>
                      <a:pt x="94" y="964"/>
                    </a:moveTo>
                    <a:cubicBezTo>
                      <a:pt x="152" y="993"/>
                      <a:pt x="205" y="1020"/>
                      <a:pt x="258" y="1045"/>
                    </a:cubicBezTo>
                    <a:cubicBezTo>
                      <a:pt x="264" y="1048"/>
                      <a:pt x="274" y="1045"/>
                      <a:pt x="280" y="1042"/>
                    </a:cubicBezTo>
                    <a:cubicBezTo>
                      <a:pt x="321" y="1023"/>
                      <a:pt x="362" y="1002"/>
                      <a:pt x="402" y="982"/>
                    </a:cubicBezTo>
                    <a:cubicBezTo>
                      <a:pt x="412" y="977"/>
                      <a:pt x="423" y="971"/>
                      <a:pt x="434" y="965"/>
                    </a:cubicBezTo>
                    <a:cubicBezTo>
                      <a:pt x="430" y="961"/>
                      <a:pt x="429" y="959"/>
                      <a:pt x="427" y="958"/>
                    </a:cubicBezTo>
                    <a:cubicBezTo>
                      <a:pt x="376" y="932"/>
                      <a:pt x="326" y="907"/>
                      <a:pt x="275" y="882"/>
                    </a:cubicBezTo>
                    <a:cubicBezTo>
                      <a:pt x="269" y="880"/>
                      <a:pt x="259" y="881"/>
                      <a:pt x="253" y="884"/>
                    </a:cubicBezTo>
                    <a:cubicBezTo>
                      <a:pt x="210" y="905"/>
                      <a:pt x="167" y="926"/>
                      <a:pt x="125" y="948"/>
                    </a:cubicBezTo>
                    <a:cubicBezTo>
                      <a:pt x="116" y="952"/>
                      <a:pt x="108" y="957"/>
                      <a:pt x="94" y="964"/>
                    </a:cubicBezTo>
                    <a:close/>
                    <a:moveTo>
                      <a:pt x="684" y="490"/>
                    </a:moveTo>
                    <a:cubicBezTo>
                      <a:pt x="684" y="435"/>
                      <a:pt x="683" y="385"/>
                      <a:pt x="684" y="336"/>
                    </a:cubicBezTo>
                    <a:cubicBezTo>
                      <a:pt x="684" y="322"/>
                      <a:pt x="680" y="315"/>
                      <a:pt x="668" y="309"/>
                    </a:cubicBezTo>
                    <a:cubicBezTo>
                      <a:pt x="628" y="290"/>
                      <a:pt x="588" y="270"/>
                      <a:pt x="549" y="250"/>
                    </a:cubicBezTo>
                    <a:cubicBezTo>
                      <a:pt x="544" y="247"/>
                      <a:pt x="538" y="246"/>
                      <a:pt x="530" y="244"/>
                    </a:cubicBezTo>
                    <a:cubicBezTo>
                      <a:pt x="530" y="299"/>
                      <a:pt x="530" y="352"/>
                      <a:pt x="531" y="404"/>
                    </a:cubicBezTo>
                    <a:cubicBezTo>
                      <a:pt x="531" y="409"/>
                      <a:pt x="535" y="415"/>
                      <a:pt x="538" y="417"/>
                    </a:cubicBezTo>
                    <a:cubicBezTo>
                      <a:pt x="585" y="441"/>
                      <a:pt x="632" y="464"/>
                      <a:pt x="684" y="490"/>
                    </a:cubicBezTo>
                    <a:close/>
                    <a:moveTo>
                      <a:pt x="456" y="888"/>
                    </a:moveTo>
                    <a:cubicBezTo>
                      <a:pt x="456" y="830"/>
                      <a:pt x="456" y="778"/>
                      <a:pt x="455" y="725"/>
                    </a:cubicBezTo>
                    <a:cubicBezTo>
                      <a:pt x="455" y="720"/>
                      <a:pt x="447" y="712"/>
                      <a:pt x="441" y="709"/>
                    </a:cubicBezTo>
                    <a:cubicBezTo>
                      <a:pt x="404" y="690"/>
                      <a:pt x="367" y="672"/>
                      <a:pt x="330" y="653"/>
                    </a:cubicBezTo>
                    <a:cubicBezTo>
                      <a:pt x="322" y="649"/>
                      <a:pt x="314" y="646"/>
                      <a:pt x="305" y="642"/>
                    </a:cubicBezTo>
                    <a:cubicBezTo>
                      <a:pt x="304" y="646"/>
                      <a:pt x="303" y="648"/>
                      <a:pt x="303" y="650"/>
                    </a:cubicBezTo>
                    <a:cubicBezTo>
                      <a:pt x="302" y="700"/>
                      <a:pt x="302" y="750"/>
                      <a:pt x="303" y="800"/>
                    </a:cubicBezTo>
                    <a:cubicBezTo>
                      <a:pt x="303" y="806"/>
                      <a:pt x="310" y="815"/>
                      <a:pt x="317" y="818"/>
                    </a:cubicBezTo>
                    <a:cubicBezTo>
                      <a:pt x="345" y="834"/>
                      <a:pt x="373" y="848"/>
                      <a:pt x="402" y="862"/>
                    </a:cubicBezTo>
                    <a:cubicBezTo>
                      <a:pt x="418" y="870"/>
                      <a:pt x="435" y="878"/>
                      <a:pt x="456" y="888"/>
                    </a:cubicBezTo>
                    <a:close/>
                    <a:moveTo>
                      <a:pt x="302" y="1286"/>
                    </a:moveTo>
                    <a:cubicBezTo>
                      <a:pt x="312" y="1282"/>
                      <a:pt x="317" y="1280"/>
                      <a:pt x="323" y="1278"/>
                    </a:cubicBezTo>
                    <a:cubicBezTo>
                      <a:pt x="361" y="1258"/>
                      <a:pt x="400" y="1238"/>
                      <a:pt x="439" y="1220"/>
                    </a:cubicBezTo>
                    <a:cubicBezTo>
                      <a:pt x="452" y="1214"/>
                      <a:pt x="457" y="1205"/>
                      <a:pt x="456" y="1191"/>
                    </a:cubicBezTo>
                    <a:cubicBezTo>
                      <a:pt x="455" y="1161"/>
                      <a:pt x="456" y="1131"/>
                      <a:pt x="456" y="1101"/>
                    </a:cubicBezTo>
                    <a:cubicBezTo>
                      <a:pt x="456" y="1082"/>
                      <a:pt x="456" y="1062"/>
                      <a:pt x="456" y="1040"/>
                    </a:cubicBezTo>
                    <a:cubicBezTo>
                      <a:pt x="446" y="1044"/>
                      <a:pt x="439" y="1047"/>
                      <a:pt x="433" y="1050"/>
                    </a:cubicBezTo>
                    <a:cubicBezTo>
                      <a:pt x="400" y="1066"/>
                      <a:pt x="367" y="1085"/>
                      <a:pt x="333" y="1099"/>
                    </a:cubicBezTo>
                    <a:cubicBezTo>
                      <a:pt x="308" y="1110"/>
                      <a:pt x="300" y="1124"/>
                      <a:pt x="301" y="1151"/>
                    </a:cubicBezTo>
                    <a:cubicBezTo>
                      <a:pt x="304" y="1194"/>
                      <a:pt x="302" y="1238"/>
                      <a:pt x="302" y="1286"/>
                    </a:cubicBezTo>
                    <a:close/>
                    <a:moveTo>
                      <a:pt x="78" y="1040"/>
                    </a:moveTo>
                    <a:cubicBezTo>
                      <a:pt x="76" y="1046"/>
                      <a:pt x="75" y="1049"/>
                      <a:pt x="75" y="1051"/>
                    </a:cubicBezTo>
                    <a:cubicBezTo>
                      <a:pt x="75" y="1100"/>
                      <a:pt x="74" y="1150"/>
                      <a:pt x="75" y="1199"/>
                    </a:cubicBezTo>
                    <a:cubicBezTo>
                      <a:pt x="75" y="1205"/>
                      <a:pt x="83" y="1214"/>
                      <a:pt x="90" y="1218"/>
                    </a:cubicBezTo>
                    <a:cubicBezTo>
                      <a:pt x="126" y="1236"/>
                      <a:pt x="162" y="1254"/>
                      <a:pt x="198" y="1272"/>
                    </a:cubicBezTo>
                    <a:cubicBezTo>
                      <a:pt x="207" y="1276"/>
                      <a:pt x="216" y="1280"/>
                      <a:pt x="228" y="1286"/>
                    </a:cubicBezTo>
                    <a:cubicBezTo>
                      <a:pt x="228" y="1229"/>
                      <a:pt x="228" y="1176"/>
                      <a:pt x="228" y="1122"/>
                    </a:cubicBezTo>
                    <a:cubicBezTo>
                      <a:pt x="227" y="1119"/>
                      <a:pt x="224" y="1113"/>
                      <a:pt x="221" y="1111"/>
                    </a:cubicBezTo>
                    <a:cubicBezTo>
                      <a:pt x="174" y="1087"/>
                      <a:pt x="127" y="1064"/>
                      <a:pt x="78" y="1040"/>
                    </a:cubicBezTo>
                    <a:close/>
                  </a:path>
                </a:pathLst>
              </a:custGeom>
              <a:grpFill/>
              <a:ln w="9525">
                <a:noFill/>
                <a:round/>
                <a:headEnd/>
                <a:tailEnd/>
              </a:ln>
            </p:spPr>
            <p:txBody>
              <a:bodyPr lIns="57150" tIns="28575" rIns="57150" bIns="28575"/>
              <a:lstStyle/>
              <a:p>
                <a:pPr eaLnBrk="1" hangingPunct="1">
                  <a:defRPr/>
                </a:pPr>
                <a:endParaRPr lang="uk-UA"/>
              </a:p>
            </p:txBody>
          </p:sp>
          <p:sp>
            <p:nvSpPr>
              <p:cNvPr id="43" name="Freeform 166">
                <a:extLst>
                  <a:ext uri="{FF2B5EF4-FFF2-40B4-BE49-F238E27FC236}">
                    <a16:creationId xmlns:a16="http://schemas.microsoft.com/office/drawing/2014/main" id="{BD20CC9A-0C2B-4ABF-CB82-0C2895BE0A4A}"/>
                  </a:ext>
                </a:extLst>
              </p:cNvPr>
              <p:cNvSpPr>
                <a:spLocks noEditPoints="1"/>
              </p:cNvSpPr>
              <p:nvPr/>
            </p:nvSpPr>
            <p:spPr bwMode="auto">
              <a:xfrm>
                <a:off x="890" y="2686"/>
                <a:ext cx="113" cy="112"/>
              </a:xfrm>
              <a:custGeom>
                <a:avLst/>
                <a:gdLst>
                  <a:gd name="T0" fmla="*/ 37 w 590"/>
                  <a:gd name="T1" fmla="*/ 337 h 590"/>
                  <a:gd name="T2" fmla="*/ 44 w 590"/>
                  <a:gd name="T3" fmla="*/ 260 h 590"/>
                  <a:gd name="T4" fmla="*/ 65 w 590"/>
                  <a:gd name="T5" fmla="*/ 109 h 590"/>
                  <a:gd name="T6" fmla="*/ 157 w 590"/>
                  <a:gd name="T7" fmla="*/ 103 h 590"/>
                  <a:gd name="T8" fmla="*/ 201 w 590"/>
                  <a:gd name="T9" fmla="*/ 56 h 590"/>
                  <a:gd name="T10" fmla="*/ 345 w 590"/>
                  <a:gd name="T11" fmla="*/ 3 h 590"/>
                  <a:gd name="T12" fmla="*/ 433 w 590"/>
                  <a:gd name="T13" fmla="*/ 103 h 590"/>
                  <a:gd name="T14" fmla="*/ 531 w 590"/>
                  <a:gd name="T15" fmla="*/ 119 h 590"/>
                  <a:gd name="T16" fmla="*/ 557 w 590"/>
                  <a:gd name="T17" fmla="*/ 255 h 590"/>
                  <a:gd name="T18" fmla="*/ 532 w 590"/>
                  <a:gd name="T19" fmla="*/ 321 h 590"/>
                  <a:gd name="T20" fmla="*/ 569 w 590"/>
                  <a:gd name="T21" fmla="*/ 409 h 590"/>
                  <a:gd name="T22" fmla="*/ 459 w 590"/>
                  <a:gd name="T23" fmla="*/ 501 h 590"/>
                  <a:gd name="T24" fmla="*/ 393 w 590"/>
                  <a:gd name="T25" fmla="*/ 514 h 590"/>
                  <a:gd name="T26" fmla="*/ 339 w 590"/>
                  <a:gd name="T27" fmla="*/ 590 h 590"/>
                  <a:gd name="T28" fmla="*/ 202 w 590"/>
                  <a:gd name="T29" fmla="*/ 547 h 590"/>
                  <a:gd name="T30" fmla="*/ 145 w 590"/>
                  <a:gd name="T31" fmla="*/ 493 h 590"/>
                  <a:gd name="T32" fmla="*/ 72 w 590"/>
                  <a:gd name="T33" fmla="*/ 494 h 590"/>
                  <a:gd name="T34" fmla="*/ 9 w 590"/>
                  <a:gd name="T35" fmla="*/ 381 h 590"/>
                  <a:gd name="T36" fmla="*/ 462 w 590"/>
                  <a:gd name="T37" fmla="*/ 177 h 590"/>
                  <a:gd name="T38" fmla="*/ 346 w 590"/>
                  <a:gd name="T39" fmla="*/ 143 h 590"/>
                  <a:gd name="T40" fmla="*/ 294 w 590"/>
                  <a:gd name="T41" fmla="*/ 77 h 590"/>
                  <a:gd name="T42" fmla="*/ 245 w 590"/>
                  <a:gd name="T43" fmla="*/ 143 h 590"/>
                  <a:gd name="T44" fmla="*/ 133 w 590"/>
                  <a:gd name="T45" fmla="*/ 180 h 590"/>
                  <a:gd name="T46" fmla="*/ 121 w 590"/>
                  <a:gd name="T47" fmla="*/ 219 h 590"/>
                  <a:gd name="T48" fmla="*/ 138 w 590"/>
                  <a:gd name="T49" fmla="*/ 326 h 590"/>
                  <a:gd name="T50" fmla="*/ 106 w 590"/>
                  <a:gd name="T51" fmla="*/ 408 h 590"/>
                  <a:gd name="T52" fmla="*/ 191 w 590"/>
                  <a:gd name="T53" fmla="*/ 419 h 590"/>
                  <a:gd name="T54" fmla="*/ 275 w 590"/>
                  <a:gd name="T55" fmla="*/ 500 h 590"/>
                  <a:gd name="T56" fmla="*/ 311 w 590"/>
                  <a:gd name="T57" fmla="*/ 515 h 590"/>
                  <a:gd name="T58" fmla="*/ 314 w 590"/>
                  <a:gd name="T59" fmla="*/ 503 h 590"/>
                  <a:gd name="T60" fmla="*/ 398 w 590"/>
                  <a:gd name="T61" fmla="*/ 421 h 590"/>
                  <a:gd name="T62" fmla="*/ 475 w 590"/>
                  <a:gd name="T63" fmla="*/ 422 h 590"/>
                  <a:gd name="T64" fmla="*/ 480 w 590"/>
                  <a:gd name="T65" fmla="*/ 382 h 590"/>
                  <a:gd name="T66" fmla="*/ 456 w 590"/>
                  <a:gd name="T67" fmla="*/ 281 h 590"/>
                  <a:gd name="T68" fmla="*/ 492 w 590"/>
                  <a:gd name="T69" fmla="*/ 202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90">
                    <a:moveTo>
                      <a:pt x="9" y="381"/>
                    </a:moveTo>
                    <a:cubicBezTo>
                      <a:pt x="8" y="357"/>
                      <a:pt x="21" y="346"/>
                      <a:pt x="37" y="337"/>
                    </a:cubicBezTo>
                    <a:cubicBezTo>
                      <a:pt x="58" y="325"/>
                      <a:pt x="70" y="296"/>
                      <a:pt x="60" y="274"/>
                    </a:cubicBezTo>
                    <a:cubicBezTo>
                      <a:pt x="57" y="268"/>
                      <a:pt x="50" y="264"/>
                      <a:pt x="44" y="260"/>
                    </a:cubicBezTo>
                    <a:cubicBezTo>
                      <a:pt x="4" y="236"/>
                      <a:pt x="0" y="222"/>
                      <a:pt x="23" y="181"/>
                    </a:cubicBezTo>
                    <a:cubicBezTo>
                      <a:pt x="37" y="157"/>
                      <a:pt x="51" y="133"/>
                      <a:pt x="65" y="109"/>
                    </a:cubicBezTo>
                    <a:cubicBezTo>
                      <a:pt x="83" y="80"/>
                      <a:pt x="99" y="76"/>
                      <a:pt x="129" y="91"/>
                    </a:cubicBezTo>
                    <a:cubicBezTo>
                      <a:pt x="138" y="96"/>
                      <a:pt x="149" y="105"/>
                      <a:pt x="157" y="103"/>
                    </a:cubicBezTo>
                    <a:cubicBezTo>
                      <a:pt x="171" y="99"/>
                      <a:pt x="185" y="90"/>
                      <a:pt x="196" y="80"/>
                    </a:cubicBezTo>
                    <a:cubicBezTo>
                      <a:pt x="201" y="76"/>
                      <a:pt x="202" y="64"/>
                      <a:pt x="201" y="56"/>
                    </a:cubicBezTo>
                    <a:cubicBezTo>
                      <a:pt x="197" y="15"/>
                      <a:pt x="221" y="0"/>
                      <a:pt x="255" y="3"/>
                    </a:cubicBezTo>
                    <a:cubicBezTo>
                      <a:pt x="284" y="5"/>
                      <a:pt x="315" y="3"/>
                      <a:pt x="345" y="3"/>
                    </a:cubicBezTo>
                    <a:cubicBezTo>
                      <a:pt x="373" y="3"/>
                      <a:pt x="387" y="17"/>
                      <a:pt x="388" y="46"/>
                    </a:cubicBezTo>
                    <a:cubicBezTo>
                      <a:pt x="388" y="75"/>
                      <a:pt x="404" y="96"/>
                      <a:pt x="433" y="103"/>
                    </a:cubicBezTo>
                    <a:cubicBezTo>
                      <a:pt x="439" y="104"/>
                      <a:pt x="447" y="100"/>
                      <a:pt x="453" y="97"/>
                    </a:cubicBezTo>
                    <a:cubicBezTo>
                      <a:pt x="494" y="74"/>
                      <a:pt x="507" y="78"/>
                      <a:pt x="531" y="119"/>
                    </a:cubicBezTo>
                    <a:cubicBezTo>
                      <a:pt x="545" y="144"/>
                      <a:pt x="559" y="168"/>
                      <a:pt x="573" y="192"/>
                    </a:cubicBezTo>
                    <a:cubicBezTo>
                      <a:pt x="588" y="219"/>
                      <a:pt x="583" y="238"/>
                      <a:pt x="557" y="255"/>
                    </a:cubicBezTo>
                    <a:cubicBezTo>
                      <a:pt x="548" y="260"/>
                      <a:pt x="535" y="265"/>
                      <a:pt x="533" y="273"/>
                    </a:cubicBezTo>
                    <a:cubicBezTo>
                      <a:pt x="529" y="288"/>
                      <a:pt x="530" y="305"/>
                      <a:pt x="532" y="321"/>
                    </a:cubicBezTo>
                    <a:cubicBezTo>
                      <a:pt x="533" y="326"/>
                      <a:pt x="543" y="332"/>
                      <a:pt x="549" y="335"/>
                    </a:cubicBezTo>
                    <a:cubicBezTo>
                      <a:pt x="585" y="357"/>
                      <a:pt x="590" y="373"/>
                      <a:pt x="569" y="409"/>
                    </a:cubicBezTo>
                    <a:cubicBezTo>
                      <a:pt x="555" y="433"/>
                      <a:pt x="541" y="457"/>
                      <a:pt x="527" y="482"/>
                    </a:cubicBezTo>
                    <a:cubicBezTo>
                      <a:pt x="508" y="515"/>
                      <a:pt x="492" y="519"/>
                      <a:pt x="459" y="501"/>
                    </a:cubicBezTo>
                    <a:cubicBezTo>
                      <a:pt x="450" y="496"/>
                      <a:pt x="439" y="489"/>
                      <a:pt x="432" y="491"/>
                    </a:cubicBezTo>
                    <a:cubicBezTo>
                      <a:pt x="418" y="495"/>
                      <a:pt x="404" y="504"/>
                      <a:pt x="393" y="514"/>
                    </a:cubicBezTo>
                    <a:cubicBezTo>
                      <a:pt x="388" y="519"/>
                      <a:pt x="389" y="531"/>
                      <a:pt x="389" y="540"/>
                    </a:cubicBezTo>
                    <a:cubicBezTo>
                      <a:pt x="388" y="580"/>
                      <a:pt x="378" y="589"/>
                      <a:pt x="339" y="590"/>
                    </a:cubicBezTo>
                    <a:cubicBezTo>
                      <a:pt x="307" y="590"/>
                      <a:pt x="276" y="590"/>
                      <a:pt x="245" y="589"/>
                    </a:cubicBezTo>
                    <a:cubicBezTo>
                      <a:pt x="215" y="589"/>
                      <a:pt x="202" y="576"/>
                      <a:pt x="202" y="547"/>
                    </a:cubicBezTo>
                    <a:cubicBezTo>
                      <a:pt x="201" y="515"/>
                      <a:pt x="189" y="499"/>
                      <a:pt x="160" y="490"/>
                    </a:cubicBezTo>
                    <a:cubicBezTo>
                      <a:pt x="155" y="489"/>
                      <a:pt x="149" y="491"/>
                      <a:pt x="145" y="493"/>
                    </a:cubicBezTo>
                    <a:cubicBezTo>
                      <a:pt x="136" y="497"/>
                      <a:pt x="128" y="503"/>
                      <a:pt x="119" y="507"/>
                    </a:cubicBezTo>
                    <a:cubicBezTo>
                      <a:pt x="100" y="515"/>
                      <a:pt x="83" y="512"/>
                      <a:pt x="72" y="494"/>
                    </a:cubicBezTo>
                    <a:cubicBezTo>
                      <a:pt x="51" y="461"/>
                      <a:pt x="32" y="427"/>
                      <a:pt x="12" y="393"/>
                    </a:cubicBezTo>
                    <a:cubicBezTo>
                      <a:pt x="10" y="388"/>
                      <a:pt x="10" y="382"/>
                      <a:pt x="9" y="381"/>
                    </a:cubicBezTo>
                    <a:close/>
                    <a:moveTo>
                      <a:pt x="475" y="172"/>
                    </a:moveTo>
                    <a:cubicBezTo>
                      <a:pt x="470" y="174"/>
                      <a:pt x="466" y="175"/>
                      <a:pt x="462" y="177"/>
                    </a:cubicBezTo>
                    <a:cubicBezTo>
                      <a:pt x="439" y="194"/>
                      <a:pt x="419" y="190"/>
                      <a:pt x="397" y="172"/>
                    </a:cubicBezTo>
                    <a:cubicBezTo>
                      <a:pt x="382" y="159"/>
                      <a:pt x="364" y="150"/>
                      <a:pt x="346" y="143"/>
                    </a:cubicBezTo>
                    <a:cubicBezTo>
                      <a:pt x="324" y="134"/>
                      <a:pt x="313" y="120"/>
                      <a:pt x="314" y="97"/>
                    </a:cubicBezTo>
                    <a:cubicBezTo>
                      <a:pt x="315" y="81"/>
                      <a:pt x="309" y="77"/>
                      <a:pt x="294" y="77"/>
                    </a:cubicBezTo>
                    <a:cubicBezTo>
                      <a:pt x="278" y="77"/>
                      <a:pt x="274" y="83"/>
                      <a:pt x="275" y="97"/>
                    </a:cubicBezTo>
                    <a:cubicBezTo>
                      <a:pt x="277" y="121"/>
                      <a:pt x="265" y="134"/>
                      <a:pt x="245" y="143"/>
                    </a:cubicBezTo>
                    <a:cubicBezTo>
                      <a:pt x="225" y="152"/>
                      <a:pt x="207" y="162"/>
                      <a:pt x="190" y="175"/>
                    </a:cubicBezTo>
                    <a:cubicBezTo>
                      <a:pt x="171" y="190"/>
                      <a:pt x="153" y="193"/>
                      <a:pt x="133" y="180"/>
                    </a:cubicBezTo>
                    <a:cubicBezTo>
                      <a:pt x="128" y="177"/>
                      <a:pt x="123" y="175"/>
                      <a:pt x="118" y="173"/>
                    </a:cubicBezTo>
                    <a:cubicBezTo>
                      <a:pt x="94" y="199"/>
                      <a:pt x="94" y="200"/>
                      <a:pt x="121" y="219"/>
                    </a:cubicBezTo>
                    <a:cubicBezTo>
                      <a:pt x="137" y="230"/>
                      <a:pt x="140" y="245"/>
                      <a:pt x="138" y="264"/>
                    </a:cubicBezTo>
                    <a:cubicBezTo>
                      <a:pt x="136" y="285"/>
                      <a:pt x="135" y="306"/>
                      <a:pt x="138" y="326"/>
                    </a:cubicBezTo>
                    <a:cubicBezTo>
                      <a:pt x="141" y="353"/>
                      <a:pt x="138" y="365"/>
                      <a:pt x="114" y="379"/>
                    </a:cubicBezTo>
                    <a:cubicBezTo>
                      <a:pt x="99" y="387"/>
                      <a:pt x="98" y="394"/>
                      <a:pt x="106" y="408"/>
                    </a:cubicBezTo>
                    <a:cubicBezTo>
                      <a:pt x="114" y="423"/>
                      <a:pt x="122" y="420"/>
                      <a:pt x="133" y="414"/>
                    </a:cubicBezTo>
                    <a:cubicBezTo>
                      <a:pt x="158" y="399"/>
                      <a:pt x="167" y="401"/>
                      <a:pt x="191" y="419"/>
                    </a:cubicBezTo>
                    <a:cubicBezTo>
                      <a:pt x="205" y="430"/>
                      <a:pt x="221" y="440"/>
                      <a:pt x="237" y="446"/>
                    </a:cubicBezTo>
                    <a:cubicBezTo>
                      <a:pt x="264" y="456"/>
                      <a:pt x="279" y="470"/>
                      <a:pt x="275" y="500"/>
                    </a:cubicBezTo>
                    <a:cubicBezTo>
                      <a:pt x="274" y="512"/>
                      <a:pt x="280" y="516"/>
                      <a:pt x="291" y="515"/>
                    </a:cubicBezTo>
                    <a:cubicBezTo>
                      <a:pt x="298" y="515"/>
                      <a:pt x="305" y="515"/>
                      <a:pt x="311" y="515"/>
                    </a:cubicBezTo>
                    <a:cubicBezTo>
                      <a:pt x="313" y="511"/>
                      <a:pt x="313" y="510"/>
                      <a:pt x="313" y="509"/>
                    </a:cubicBezTo>
                    <a:cubicBezTo>
                      <a:pt x="314" y="507"/>
                      <a:pt x="314" y="505"/>
                      <a:pt x="314" y="503"/>
                    </a:cubicBezTo>
                    <a:cubicBezTo>
                      <a:pt x="312" y="474"/>
                      <a:pt x="325" y="456"/>
                      <a:pt x="354" y="447"/>
                    </a:cubicBezTo>
                    <a:cubicBezTo>
                      <a:pt x="370" y="441"/>
                      <a:pt x="385" y="432"/>
                      <a:pt x="398" y="421"/>
                    </a:cubicBezTo>
                    <a:cubicBezTo>
                      <a:pt x="418" y="404"/>
                      <a:pt x="438" y="402"/>
                      <a:pt x="460" y="415"/>
                    </a:cubicBezTo>
                    <a:cubicBezTo>
                      <a:pt x="464" y="418"/>
                      <a:pt x="469" y="419"/>
                      <a:pt x="475" y="422"/>
                    </a:cubicBezTo>
                    <a:cubicBezTo>
                      <a:pt x="481" y="411"/>
                      <a:pt x="487" y="401"/>
                      <a:pt x="492" y="391"/>
                    </a:cubicBezTo>
                    <a:cubicBezTo>
                      <a:pt x="487" y="387"/>
                      <a:pt x="484" y="384"/>
                      <a:pt x="480" y="382"/>
                    </a:cubicBezTo>
                    <a:cubicBezTo>
                      <a:pt x="457" y="370"/>
                      <a:pt x="447" y="353"/>
                      <a:pt x="453" y="327"/>
                    </a:cubicBezTo>
                    <a:cubicBezTo>
                      <a:pt x="457" y="312"/>
                      <a:pt x="459" y="296"/>
                      <a:pt x="456" y="281"/>
                    </a:cubicBezTo>
                    <a:cubicBezTo>
                      <a:pt x="449" y="249"/>
                      <a:pt x="452" y="223"/>
                      <a:pt x="486" y="209"/>
                    </a:cubicBezTo>
                    <a:cubicBezTo>
                      <a:pt x="488" y="208"/>
                      <a:pt x="490" y="205"/>
                      <a:pt x="492" y="202"/>
                    </a:cubicBezTo>
                    <a:cubicBezTo>
                      <a:pt x="486" y="192"/>
                      <a:pt x="481" y="183"/>
                      <a:pt x="475" y="172"/>
                    </a:cubicBezTo>
                    <a:close/>
                  </a:path>
                </a:pathLst>
              </a:custGeom>
              <a:grpFill/>
              <a:ln w="9525">
                <a:noFill/>
                <a:round/>
                <a:headEnd/>
                <a:tailEnd/>
              </a:ln>
            </p:spPr>
            <p:txBody>
              <a:bodyPr lIns="57150" tIns="28575" rIns="57150" bIns="28575"/>
              <a:lstStyle/>
              <a:p>
                <a:pPr eaLnBrk="1" hangingPunct="1">
                  <a:defRPr/>
                </a:pPr>
                <a:endParaRPr lang="uk-UA"/>
              </a:p>
            </p:txBody>
          </p:sp>
          <p:sp>
            <p:nvSpPr>
              <p:cNvPr id="44" name="Freeform 167">
                <a:extLst>
                  <a:ext uri="{FF2B5EF4-FFF2-40B4-BE49-F238E27FC236}">
                    <a16:creationId xmlns:a16="http://schemas.microsoft.com/office/drawing/2014/main" id="{1FBE0722-6EBE-3D5F-B62C-3CC1A3B8FBF5}"/>
                  </a:ext>
                </a:extLst>
              </p:cNvPr>
              <p:cNvSpPr>
                <a:spLocks noEditPoints="1"/>
              </p:cNvSpPr>
              <p:nvPr/>
            </p:nvSpPr>
            <p:spPr bwMode="auto">
              <a:xfrm>
                <a:off x="923" y="2719"/>
                <a:ext cx="47" cy="47"/>
              </a:xfrm>
              <a:custGeom>
                <a:avLst/>
                <a:gdLst>
                  <a:gd name="T0" fmla="*/ 2 w 246"/>
                  <a:gd name="T1" fmla="*/ 122 h 244"/>
                  <a:gd name="T2" fmla="*/ 123 w 246"/>
                  <a:gd name="T3" fmla="*/ 0 h 244"/>
                  <a:gd name="T4" fmla="*/ 245 w 246"/>
                  <a:gd name="T5" fmla="*/ 123 h 244"/>
                  <a:gd name="T6" fmla="*/ 123 w 246"/>
                  <a:gd name="T7" fmla="*/ 244 h 244"/>
                  <a:gd name="T8" fmla="*/ 2 w 246"/>
                  <a:gd name="T9" fmla="*/ 122 h 244"/>
                  <a:gd name="T10" fmla="*/ 123 w 246"/>
                  <a:gd name="T11" fmla="*/ 168 h 244"/>
                  <a:gd name="T12" fmla="*/ 171 w 246"/>
                  <a:gd name="T13" fmla="*/ 123 h 244"/>
                  <a:gd name="T14" fmla="*/ 124 w 246"/>
                  <a:gd name="T15" fmla="*/ 74 h 244"/>
                  <a:gd name="T16" fmla="*/ 76 w 246"/>
                  <a:gd name="T17" fmla="*/ 122 h 244"/>
                  <a:gd name="T18" fmla="*/ 123 w 246"/>
                  <a:gd name="T19" fmla="*/ 16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4">
                    <a:moveTo>
                      <a:pt x="2" y="122"/>
                    </a:moveTo>
                    <a:cubicBezTo>
                      <a:pt x="2" y="53"/>
                      <a:pt x="55" y="0"/>
                      <a:pt x="123" y="0"/>
                    </a:cubicBezTo>
                    <a:cubicBezTo>
                      <a:pt x="192" y="0"/>
                      <a:pt x="245" y="53"/>
                      <a:pt x="245" y="123"/>
                    </a:cubicBezTo>
                    <a:cubicBezTo>
                      <a:pt x="246" y="182"/>
                      <a:pt x="201" y="244"/>
                      <a:pt x="123" y="244"/>
                    </a:cubicBezTo>
                    <a:cubicBezTo>
                      <a:pt x="44" y="243"/>
                      <a:pt x="0" y="180"/>
                      <a:pt x="2" y="122"/>
                    </a:cubicBezTo>
                    <a:close/>
                    <a:moveTo>
                      <a:pt x="123" y="168"/>
                    </a:moveTo>
                    <a:cubicBezTo>
                      <a:pt x="150" y="169"/>
                      <a:pt x="170" y="149"/>
                      <a:pt x="171" y="123"/>
                    </a:cubicBezTo>
                    <a:cubicBezTo>
                      <a:pt x="171" y="96"/>
                      <a:pt x="150" y="74"/>
                      <a:pt x="124" y="74"/>
                    </a:cubicBezTo>
                    <a:cubicBezTo>
                      <a:pt x="98" y="73"/>
                      <a:pt x="76" y="95"/>
                      <a:pt x="76" y="122"/>
                    </a:cubicBezTo>
                    <a:cubicBezTo>
                      <a:pt x="76" y="149"/>
                      <a:pt x="96" y="168"/>
                      <a:pt x="123" y="168"/>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39" name="Group 38">
              <a:extLst>
                <a:ext uri="{FF2B5EF4-FFF2-40B4-BE49-F238E27FC236}">
                  <a16:creationId xmlns:a16="http://schemas.microsoft.com/office/drawing/2014/main" id="{CA985CE1-FEB4-AD51-4DA0-E34C4B7F99E9}"/>
                </a:ext>
              </a:extLst>
            </p:cNvPr>
            <p:cNvGrpSpPr/>
            <p:nvPr/>
          </p:nvGrpSpPr>
          <p:grpSpPr>
            <a:xfrm>
              <a:off x="5318425" y="3955320"/>
              <a:ext cx="372188" cy="383587"/>
              <a:chOff x="1403639" y="16920"/>
              <a:chExt cx="7334640" cy="7559279"/>
            </a:xfrm>
            <a:solidFill>
              <a:schemeClr val="bg1"/>
            </a:solidFill>
          </p:grpSpPr>
          <p:sp>
            <p:nvSpPr>
              <p:cNvPr id="40" name="Freeform 39">
                <a:extLst>
                  <a:ext uri="{FF2B5EF4-FFF2-40B4-BE49-F238E27FC236}">
                    <a16:creationId xmlns:a16="http://schemas.microsoft.com/office/drawing/2014/main" id="{FA730B00-2A3C-D183-57A9-BA5166746EC6}"/>
                  </a:ext>
                </a:extLst>
              </p:cNvPr>
              <p:cNvSpPr/>
              <p:nvPr/>
            </p:nvSpPr>
            <p:spPr>
              <a:xfrm>
                <a:off x="1403639" y="16920"/>
                <a:ext cx="7334640" cy="7559279"/>
              </a:xfrm>
              <a:custGeom>
                <a:avLst/>
                <a:gdLst/>
                <a:ahLst/>
                <a:cxnLst>
                  <a:cxn ang="3cd4">
                    <a:pos x="hc" y="t"/>
                  </a:cxn>
                  <a:cxn ang="cd2">
                    <a:pos x="l" y="vc"/>
                  </a:cxn>
                  <a:cxn ang="cd4">
                    <a:pos x="hc" y="b"/>
                  </a:cxn>
                  <a:cxn ang="0">
                    <a:pos x="r" y="vc"/>
                  </a:cxn>
                </a:cxnLst>
                <a:rect l="l" t="t" r="r" b="b"/>
                <a:pathLst>
                  <a:path w="20375" h="20999">
                    <a:moveTo>
                      <a:pt x="10348" y="20976"/>
                    </a:moveTo>
                    <a:cubicBezTo>
                      <a:pt x="10395" y="20976"/>
                      <a:pt x="10440" y="20999"/>
                      <a:pt x="10487" y="20999"/>
                    </a:cubicBezTo>
                    <a:cubicBezTo>
                      <a:pt x="10533" y="20999"/>
                      <a:pt x="10602" y="20999"/>
                      <a:pt x="10649" y="20976"/>
                    </a:cubicBezTo>
                    <a:cubicBezTo>
                      <a:pt x="10741" y="20953"/>
                      <a:pt x="13161" y="20307"/>
                      <a:pt x="15558" y="17749"/>
                    </a:cubicBezTo>
                    <a:cubicBezTo>
                      <a:pt x="17748" y="15421"/>
                      <a:pt x="20375" y="10995"/>
                      <a:pt x="20375" y="3089"/>
                    </a:cubicBezTo>
                    <a:cubicBezTo>
                      <a:pt x="20375" y="2744"/>
                      <a:pt x="20099" y="2468"/>
                      <a:pt x="19753" y="2468"/>
                    </a:cubicBezTo>
                    <a:cubicBezTo>
                      <a:pt x="16642" y="2468"/>
                      <a:pt x="13552" y="1661"/>
                      <a:pt x="10833" y="93"/>
                    </a:cubicBezTo>
                    <a:cubicBezTo>
                      <a:pt x="10809" y="70"/>
                      <a:pt x="10809" y="70"/>
                      <a:pt x="10809" y="70"/>
                    </a:cubicBezTo>
                    <a:cubicBezTo>
                      <a:pt x="10625" y="-23"/>
                      <a:pt x="10395" y="-23"/>
                      <a:pt x="10188" y="70"/>
                    </a:cubicBezTo>
                    <a:cubicBezTo>
                      <a:pt x="10165" y="93"/>
                      <a:pt x="10165" y="93"/>
                      <a:pt x="10165" y="93"/>
                    </a:cubicBezTo>
                    <a:cubicBezTo>
                      <a:pt x="7445" y="1661"/>
                      <a:pt x="4356" y="2468"/>
                      <a:pt x="1244" y="2468"/>
                    </a:cubicBezTo>
                    <a:cubicBezTo>
                      <a:pt x="623" y="2468"/>
                      <a:pt x="623" y="2468"/>
                      <a:pt x="623" y="2468"/>
                    </a:cubicBezTo>
                    <a:cubicBezTo>
                      <a:pt x="277" y="2468"/>
                      <a:pt x="0" y="2744"/>
                      <a:pt x="0" y="3089"/>
                    </a:cubicBezTo>
                    <a:cubicBezTo>
                      <a:pt x="0" y="10995"/>
                      <a:pt x="2789" y="15444"/>
                      <a:pt x="5117" y="17772"/>
                    </a:cubicBezTo>
                    <a:cubicBezTo>
                      <a:pt x="7675" y="20307"/>
                      <a:pt x="10256" y="20953"/>
                      <a:pt x="10348" y="20976"/>
                    </a:cubicBezTo>
                    <a:close/>
                    <a:moveTo>
                      <a:pt x="10487" y="1338"/>
                    </a:moveTo>
                    <a:cubicBezTo>
                      <a:pt x="13138" y="2790"/>
                      <a:pt x="16111" y="3620"/>
                      <a:pt x="19131" y="3712"/>
                    </a:cubicBezTo>
                    <a:cubicBezTo>
                      <a:pt x="19039" y="9312"/>
                      <a:pt x="17517" y="13853"/>
                      <a:pt x="14751" y="16850"/>
                    </a:cubicBezTo>
                    <a:cubicBezTo>
                      <a:pt x="12884" y="18832"/>
                      <a:pt x="11040" y="19570"/>
                      <a:pt x="10487" y="19754"/>
                    </a:cubicBezTo>
                    <a:cubicBezTo>
                      <a:pt x="9289" y="19362"/>
                      <a:pt x="1475" y="16435"/>
                      <a:pt x="1221" y="3712"/>
                    </a:cubicBezTo>
                    <a:cubicBezTo>
                      <a:pt x="4472" y="3712"/>
                      <a:pt x="7653" y="2905"/>
                      <a:pt x="10487" y="1338"/>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sp>
            <p:nvSpPr>
              <p:cNvPr id="41" name="Freeform 40">
                <a:extLst>
                  <a:ext uri="{FF2B5EF4-FFF2-40B4-BE49-F238E27FC236}">
                    <a16:creationId xmlns:a16="http://schemas.microsoft.com/office/drawing/2014/main" id="{FBDC7655-E53F-27B1-133D-23B304398FA6}"/>
                  </a:ext>
                </a:extLst>
              </p:cNvPr>
              <p:cNvSpPr/>
              <p:nvPr/>
            </p:nvSpPr>
            <p:spPr>
              <a:xfrm>
                <a:off x="3185640" y="2131200"/>
                <a:ext cx="4003199" cy="3337200"/>
              </a:xfrm>
              <a:custGeom>
                <a:avLst/>
                <a:gdLst/>
                <a:ahLst/>
                <a:cxnLst>
                  <a:cxn ang="3cd4">
                    <a:pos x="hc" y="t"/>
                  </a:cxn>
                  <a:cxn ang="cd2">
                    <a:pos x="l" y="vc"/>
                  </a:cxn>
                  <a:cxn ang="cd4">
                    <a:pos x="hc" y="b"/>
                  </a:cxn>
                  <a:cxn ang="0">
                    <a:pos x="r" y="vc"/>
                  </a:cxn>
                </a:cxnLst>
                <a:rect l="l" t="t" r="r" b="b"/>
                <a:pathLst>
                  <a:path w="11121" h="9271">
                    <a:moveTo>
                      <a:pt x="4316" y="9271"/>
                    </a:moveTo>
                    <a:cubicBezTo>
                      <a:pt x="4454" y="9271"/>
                      <a:pt x="4639" y="9225"/>
                      <a:pt x="4754" y="9110"/>
                    </a:cubicBezTo>
                    <a:cubicBezTo>
                      <a:pt x="10930" y="2933"/>
                      <a:pt x="10930" y="2933"/>
                      <a:pt x="10930" y="2933"/>
                    </a:cubicBezTo>
                    <a:cubicBezTo>
                      <a:pt x="11184" y="2680"/>
                      <a:pt x="11184" y="2288"/>
                      <a:pt x="10930" y="2057"/>
                    </a:cubicBezTo>
                    <a:cubicBezTo>
                      <a:pt x="9086" y="190"/>
                      <a:pt x="9086" y="190"/>
                      <a:pt x="9086" y="190"/>
                    </a:cubicBezTo>
                    <a:cubicBezTo>
                      <a:pt x="8833" y="-63"/>
                      <a:pt x="8441" y="-63"/>
                      <a:pt x="8211" y="190"/>
                    </a:cubicBezTo>
                    <a:cubicBezTo>
                      <a:pt x="4316" y="4063"/>
                      <a:pt x="4316" y="4063"/>
                      <a:pt x="4316" y="4063"/>
                    </a:cubicBezTo>
                    <a:cubicBezTo>
                      <a:pt x="2910" y="2656"/>
                      <a:pt x="2910" y="2656"/>
                      <a:pt x="2910" y="2656"/>
                    </a:cubicBezTo>
                    <a:cubicBezTo>
                      <a:pt x="2657" y="2403"/>
                      <a:pt x="2264" y="2403"/>
                      <a:pt x="2034" y="2656"/>
                    </a:cubicBezTo>
                    <a:cubicBezTo>
                      <a:pt x="190" y="4500"/>
                      <a:pt x="190" y="4500"/>
                      <a:pt x="190" y="4500"/>
                    </a:cubicBezTo>
                    <a:cubicBezTo>
                      <a:pt x="-63" y="4754"/>
                      <a:pt x="-63" y="5146"/>
                      <a:pt x="190" y="5376"/>
                    </a:cubicBezTo>
                    <a:cubicBezTo>
                      <a:pt x="3878" y="9087"/>
                      <a:pt x="3878" y="9087"/>
                      <a:pt x="3878" y="9087"/>
                    </a:cubicBezTo>
                    <a:cubicBezTo>
                      <a:pt x="3993" y="9202"/>
                      <a:pt x="4155" y="9271"/>
                      <a:pt x="4316" y="9271"/>
                    </a:cubicBezTo>
                    <a:close/>
                    <a:moveTo>
                      <a:pt x="2449" y="3971"/>
                    </a:moveTo>
                    <a:cubicBezTo>
                      <a:pt x="3855" y="5376"/>
                      <a:pt x="3855" y="5376"/>
                      <a:pt x="3855" y="5376"/>
                    </a:cubicBezTo>
                    <a:cubicBezTo>
                      <a:pt x="4108" y="5629"/>
                      <a:pt x="4501" y="5629"/>
                      <a:pt x="4731" y="5376"/>
                    </a:cubicBezTo>
                    <a:cubicBezTo>
                      <a:pt x="8602" y="1504"/>
                      <a:pt x="8602" y="1504"/>
                      <a:pt x="8602" y="1504"/>
                    </a:cubicBezTo>
                    <a:cubicBezTo>
                      <a:pt x="9594" y="2472"/>
                      <a:pt x="9594" y="2472"/>
                      <a:pt x="9594" y="2472"/>
                    </a:cubicBezTo>
                    <a:cubicBezTo>
                      <a:pt x="4316" y="7773"/>
                      <a:pt x="4316" y="7773"/>
                      <a:pt x="4316" y="7773"/>
                    </a:cubicBezTo>
                    <a:cubicBezTo>
                      <a:pt x="1458" y="4961"/>
                      <a:pt x="1458" y="4961"/>
                      <a:pt x="1458" y="4961"/>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grpSp>
      </p:grpSp>
      <p:grpSp>
        <p:nvGrpSpPr>
          <p:cNvPr id="84998" name="Group 44">
            <a:extLst>
              <a:ext uri="{FF2B5EF4-FFF2-40B4-BE49-F238E27FC236}">
                <a16:creationId xmlns:a16="http://schemas.microsoft.com/office/drawing/2014/main" id="{1E321986-9497-9FAB-3472-B11A341A8B81}"/>
              </a:ext>
            </a:extLst>
          </p:cNvPr>
          <p:cNvGrpSpPr>
            <a:grpSpLocks/>
          </p:cNvGrpSpPr>
          <p:nvPr/>
        </p:nvGrpSpPr>
        <p:grpSpPr bwMode="auto">
          <a:xfrm>
            <a:off x="439738" y="4371975"/>
            <a:ext cx="5421312" cy="981075"/>
            <a:chOff x="704849" y="5622442"/>
            <a:chExt cx="8671850" cy="1569616"/>
          </a:xfrm>
        </p:grpSpPr>
        <p:sp>
          <p:nvSpPr>
            <p:cNvPr id="46" name="TextBox 45">
              <a:extLst>
                <a:ext uri="{FF2B5EF4-FFF2-40B4-BE49-F238E27FC236}">
                  <a16:creationId xmlns:a16="http://schemas.microsoft.com/office/drawing/2014/main" id="{E76AD322-5717-28B3-9EE5-50CD475052AF}"/>
                </a:ext>
              </a:extLst>
            </p:cNvPr>
            <p:cNvSpPr txBox="1"/>
            <p:nvPr/>
          </p:nvSpPr>
          <p:spPr>
            <a:xfrm>
              <a:off x="704849"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dirty="0">
                  <a:ea typeface="Ryo Display PlusN B"/>
                  <a:cs typeface="Arial"/>
                </a:rPr>
                <a:t>Accelerated </a:t>
              </a:r>
              <a:r>
                <a:rPr lang="en-IN" sz="900" b="1" dirty="0">
                  <a:ea typeface="Ryo Display PlusN B"/>
                  <a:cs typeface="Arial"/>
                </a:rPr>
                <a:t>Time to Market - DevOps, </a:t>
              </a:r>
              <a:r>
                <a:rPr lang="en-IN" sz="900" b="1" dirty="0" err="1">
                  <a:ea typeface="Ryo Display PlusN B"/>
                  <a:cs typeface="Arial"/>
                </a:rPr>
                <a:t>DevSecOps</a:t>
              </a:r>
              <a:r>
                <a:rPr lang="en-IN" sz="900" b="1" dirty="0">
                  <a:ea typeface="Ryo Display PlusN B"/>
                  <a:cs typeface="Arial"/>
                </a:rPr>
                <a:t>, </a:t>
              </a:r>
              <a:r>
                <a:rPr lang="en-IN" sz="900" dirty="0">
                  <a:ea typeface="Ryo Display PlusN B"/>
                  <a:cs typeface="Arial"/>
                </a:rPr>
                <a:t>Managed</a:t>
              </a:r>
              <a:r>
                <a:rPr lang="en-IN" sz="900" b="1" dirty="0">
                  <a:ea typeface="Ryo Display PlusN B"/>
                  <a:cs typeface="Arial"/>
                </a:rPr>
                <a:t> PaaS</a:t>
              </a:r>
            </a:p>
          </p:txBody>
        </p:sp>
        <p:sp>
          <p:nvSpPr>
            <p:cNvPr id="47" name="Rectangle 14">
              <a:extLst>
                <a:ext uri="{FF2B5EF4-FFF2-40B4-BE49-F238E27FC236}">
                  <a16:creationId xmlns:a16="http://schemas.microsoft.com/office/drawing/2014/main" id="{D1B1EFFF-E588-3837-D30E-84A8ABFFC884}"/>
                </a:ext>
              </a:extLst>
            </p:cNvPr>
            <p:cNvSpPr/>
            <p:nvPr/>
          </p:nvSpPr>
          <p:spPr>
            <a:xfrm>
              <a:off x="704849" y="56224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IT Simplification</a:t>
              </a:r>
            </a:p>
          </p:txBody>
        </p:sp>
        <p:sp>
          <p:nvSpPr>
            <p:cNvPr id="48" name="TextBox 47">
              <a:extLst>
                <a:ext uri="{FF2B5EF4-FFF2-40B4-BE49-F238E27FC236}">
                  <a16:creationId xmlns:a16="http://schemas.microsoft.com/office/drawing/2014/main" id="{635A36B7-9C6C-3459-CB77-DB34F6B1D7E0}"/>
                </a:ext>
              </a:extLst>
            </p:cNvPr>
            <p:cNvSpPr txBox="1"/>
            <p:nvPr/>
          </p:nvSpPr>
          <p:spPr>
            <a:xfrm>
              <a:off x="5102988"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SaaS </a:t>
              </a:r>
              <a:r>
                <a:rPr lang="en-IN" sz="900" dirty="0">
                  <a:ea typeface="Ryo Display PlusN B"/>
                </a:rPr>
                <a:t>leverage -  </a:t>
              </a:r>
              <a:r>
                <a:rPr lang="en-IN" sz="900" b="1" dirty="0">
                  <a:ea typeface="Ryo Display PlusN B"/>
                </a:rPr>
                <a:t>Microservices,</a:t>
              </a:r>
              <a:r>
                <a:rPr lang="en-IN" sz="900" dirty="0">
                  <a:ea typeface="Ryo Display PlusN B"/>
                </a:rPr>
                <a:t> </a:t>
              </a:r>
              <a:r>
                <a:rPr lang="en-IN" sz="900" b="1" dirty="0">
                  <a:ea typeface="Ryo Display PlusN B"/>
                </a:rPr>
                <a:t>Analytics</a:t>
              </a:r>
              <a:r>
                <a:rPr lang="en-IN" sz="900" dirty="0">
                  <a:ea typeface="Ryo Display PlusN B"/>
                </a:rPr>
                <a:t>, </a:t>
              </a:r>
              <a:r>
                <a:rPr lang="en-IN" sz="900" b="1" dirty="0">
                  <a:ea typeface="Ryo Display PlusN B"/>
                </a:rPr>
                <a:t>AI</a:t>
              </a:r>
              <a:r>
                <a:rPr lang="en-IN" sz="900" dirty="0">
                  <a:ea typeface="Ryo Display PlusN B"/>
                </a:rPr>
                <a:t>, </a:t>
              </a:r>
              <a:r>
                <a:rPr lang="en-IN" sz="900" b="1" dirty="0">
                  <a:ea typeface="Ryo Display PlusN B"/>
                </a:rPr>
                <a:t>Blockchain</a:t>
              </a:r>
              <a:r>
                <a:rPr lang="en-IN" sz="900" dirty="0">
                  <a:ea typeface="Ryo Display PlusN B"/>
                </a:rPr>
                <a:t> and </a:t>
              </a:r>
              <a:r>
                <a:rPr lang="en-IN" sz="900" b="1" dirty="0">
                  <a:ea typeface="Ryo Display PlusN B"/>
                </a:rPr>
                <a:t>IoT</a:t>
              </a:r>
              <a:r>
                <a:rPr lang="en-IN" sz="900" dirty="0">
                  <a:ea typeface="Ryo Display PlusN B"/>
                </a:rPr>
                <a:t> enabling business workflows</a:t>
              </a:r>
              <a:endParaRPr lang="en-IN" sz="900" dirty="0"/>
            </a:p>
          </p:txBody>
        </p:sp>
        <p:sp>
          <p:nvSpPr>
            <p:cNvPr id="49" name="Rectangle 14">
              <a:extLst>
                <a:ext uri="{FF2B5EF4-FFF2-40B4-BE49-F238E27FC236}">
                  <a16:creationId xmlns:a16="http://schemas.microsoft.com/office/drawing/2014/main" id="{D014DB69-00DE-46DF-0036-132CFB9E6331}"/>
                </a:ext>
              </a:extLst>
            </p:cNvPr>
            <p:cNvSpPr/>
            <p:nvPr/>
          </p:nvSpPr>
          <p:spPr>
            <a:xfrm>
              <a:off x="5102988" y="56224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Driving Innovation</a:t>
              </a:r>
            </a:p>
          </p:txBody>
        </p:sp>
        <p:sp>
          <p:nvSpPr>
            <p:cNvPr id="50" name="Freeform 49">
              <a:extLst>
                <a:ext uri="{FF2B5EF4-FFF2-40B4-BE49-F238E27FC236}">
                  <a16:creationId xmlns:a16="http://schemas.microsoft.com/office/drawing/2014/main" id="{6525C0FD-6BE5-1B1F-D3BB-63EC80013D8B}"/>
                </a:ext>
              </a:extLst>
            </p:cNvPr>
            <p:cNvSpPr>
              <a:spLocks noChangeAspect="1"/>
            </p:cNvSpPr>
            <p:nvPr/>
          </p:nvSpPr>
          <p:spPr>
            <a:xfrm>
              <a:off x="918154" y="5828169"/>
              <a:ext cx="345350" cy="259063"/>
            </a:xfrm>
            <a:custGeom>
              <a:avLst/>
              <a:gdLst/>
              <a:ahLst/>
              <a:cxnLst>
                <a:cxn ang="3cd4">
                  <a:pos x="hc" y="t"/>
                </a:cxn>
                <a:cxn ang="cd2">
                  <a:pos x="l" y="vc"/>
                </a:cxn>
                <a:cxn ang="cd4">
                  <a:pos x="hc" y="b"/>
                </a:cxn>
                <a:cxn ang="0">
                  <a:pos x="r" y="vc"/>
                </a:cxn>
              </a:cxnLst>
              <a:rect l="l" t="t" r="r" b="b"/>
              <a:pathLst>
                <a:path w="12127" h="9083">
                  <a:moveTo>
                    <a:pt x="4408" y="0"/>
                  </a:moveTo>
                  <a:cubicBezTo>
                    <a:pt x="3718" y="-11"/>
                    <a:pt x="3120" y="506"/>
                    <a:pt x="2695" y="1357"/>
                  </a:cubicBezTo>
                  <a:cubicBezTo>
                    <a:pt x="2683" y="1368"/>
                    <a:pt x="2683" y="1368"/>
                    <a:pt x="2683" y="1368"/>
                  </a:cubicBezTo>
                  <a:cubicBezTo>
                    <a:pt x="2373" y="2035"/>
                    <a:pt x="2005" y="2231"/>
                    <a:pt x="1694" y="2208"/>
                  </a:cubicBezTo>
                  <a:cubicBezTo>
                    <a:pt x="1396" y="2185"/>
                    <a:pt x="1004" y="1920"/>
                    <a:pt x="729" y="1300"/>
                  </a:cubicBezTo>
                  <a:cubicBezTo>
                    <a:pt x="660" y="1104"/>
                    <a:pt x="441" y="1012"/>
                    <a:pt x="246" y="1081"/>
                  </a:cubicBezTo>
                  <a:cubicBezTo>
                    <a:pt x="50" y="1150"/>
                    <a:pt x="-53" y="1368"/>
                    <a:pt x="27" y="1564"/>
                  </a:cubicBezTo>
                  <a:cubicBezTo>
                    <a:pt x="27" y="1587"/>
                    <a:pt x="39" y="1598"/>
                    <a:pt x="39" y="1610"/>
                  </a:cubicBezTo>
                  <a:cubicBezTo>
                    <a:pt x="395" y="2392"/>
                    <a:pt x="970" y="2921"/>
                    <a:pt x="1648" y="2967"/>
                  </a:cubicBezTo>
                  <a:cubicBezTo>
                    <a:pt x="2327" y="3013"/>
                    <a:pt x="2971" y="2530"/>
                    <a:pt x="3373" y="1690"/>
                  </a:cubicBezTo>
                  <a:cubicBezTo>
                    <a:pt x="3362" y="1702"/>
                    <a:pt x="3362" y="1702"/>
                    <a:pt x="3362" y="1702"/>
                  </a:cubicBezTo>
                  <a:cubicBezTo>
                    <a:pt x="3730" y="989"/>
                    <a:pt x="4098" y="759"/>
                    <a:pt x="4397" y="759"/>
                  </a:cubicBezTo>
                  <a:cubicBezTo>
                    <a:pt x="4684" y="759"/>
                    <a:pt x="5098" y="1024"/>
                    <a:pt x="5501" y="1714"/>
                  </a:cubicBezTo>
                  <a:cubicBezTo>
                    <a:pt x="5731" y="2116"/>
                    <a:pt x="5961" y="2438"/>
                    <a:pt x="6225" y="2668"/>
                  </a:cubicBezTo>
                  <a:cubicBezTo>
                    <a:pt x="6489" y="2898"/>
                    <a:pt x="6788" y="3047"/>
                    <a:pt x="7110" y="3047"/>
                  </a:cubicBezTo>
                  <a:cubicBezTo>
                    <a:pt x="7444" y="3047"/>
                    <a:pt x="7743" y="2898"/>
                    <a:pt x="8007" y="2668"/>
                  </a:cubicBezTo>
                  <a:cubicBezTo>
                    <a:pt x="8260" y="2438"/>
                    <a:pt x="8502" y="2116"/>
                    <a:pt x="8732" y="1725"/>
                  </a:cubicBezTo>
                  <a:cubicBezTo>
                    <a:pt x="8916" y="1414"/>
                    <a:pt x="9134" y="1322"/>
                    <a:pt x="9330" y="1322"/>
                  </a:cubicBezTo>
                  <a:cubicBezTo>
                    <a:pt x="9537" y="1322"/>
                    <a:pt x="9755" y="1438"/>
                    <a:pt x="9916" y="1714"/>
                  </a:cubicBezTo>
                  <a:cubicBezTo>
                    <a:pt x="10181" y="2173"/>
                    <a:pt x="10571" y="2484"/>
                    <a:pt x="11031" y="2461"/>
                  </a:cubicBezTo>
                  <a:cubicBezTo>
                    <a:pt x="11491" y="2449"/>
                    <a:pt x="11859" y="2093"/>
                    <a:pt x="12067" y="1598"/>
                  </a:cubicBezTo>
                  <a:cubicBezTo>
                    <a:pt x="12147" y="1403"/>
                    <a:pt x="12055" y="1184"/>
                    <a:pt x="11859" y="1104"/>
                  </a:cubicBezTo>
                  <a:cubicBezTo>
                    <a:pt x="11675" y="1024"/>
                    <a:pt x="11445" y="1116"/>
                    <a:pt x="11365" y="1311"/>
                  </a:cubicBezTo>
                  <a:cubicBezTo>
                    <a:pt x="11227" y="1644"/>
                    <a:pt x="11089" y="1702"/>
                    <a:pt x="11009" y="1714"/>
                  </a:cubicBezTo>
                  <a:cubicBezTo>
                    <a:pt x="10917" y="1714"/>
                    <a:pt x="10744" y="1644"/>
                    <a:pt x="10571" y="1334"/>
                  </a:cubicBezTo>
                  <a:cubicBezTo>
                    <a:pt x="10560" y="1334"/>
                    <a:pt x="10560" y="1334"/>
                    <a:pt x="10560" y="1334"/>
                  </a:cubicBezTo>
                  <a:cubicBezTo>
                    <a:pt x="10296" y="862"/>
                    <a:pt x="9836" y="575"/>
                    <a:pt x="9341" y="575"/>
                  </a:cubicBezTo>
                  <a:cubicBezTo>
                    <a:pt x="8858" y="563"/>
                    <a:pt x="8375" y="840"/>
                    <a:pt x="8088" y="1334"/>
                  </a:cubicBezTo>
                  <a:cubicBezTo>
                    <a:pt x="7869" y="1690"/>
                    <a:pt x="7674" y="1943"/>
                    <a:pt x="7501" y="2093"/>
                  </a:cubicBezTo>
                  <a:cubicBezTo>
                    <a:pt x="7340" y="2242"/>
                    <a:pt x="7214" y="2288"/>
                    <a:pt x="7110" y="2288"/>
                  </a:cubicBezTo>
                  <a:cubicBezTo>
                    <a:pt x="7018" y="2288"/>
                    <a:pt x="6892" y="2242"/>
                    <a:pt x="6731" y="2104"/>
                  </a:cubicBezTo>
                  <a:cubicBezTo>
                    <a:pt x="6558" y="1955"/>
                    <a:pt x="6363" y="1702"/>
                    <a:pt x="6156" y="1346"/>
                  </a:cubicBezTo>
                  <a:cubicBezTo>
                    <a:pt x="5685" y="529"/>
                    <a:pt x="5087" y="12"/>
                    <a:pt x="4408" y="0"/>
                  </a:cubicBezTo>
                  <a:close/>
                  <a:moveTo>
                    <a:pt x="4052" y="3967"/>
                  </a:moveTo>
                  <a:cubicBezTo>
                    <a:pt x="3028" y="3967"/>
                    <a:pt x="2074" y="4542"/>
                    <a:pt x="1361" y="5094"/>
                  </a:cubicBezTo>
                  <a:cubicBezTo>
                    <a:pt x="637" y="5634"/>
                    <a:pt x="142" y="6185"/>
                    <a:pt x="142" y="6185"/>
                  </a:cubicBezTo>
                  <a:cubicBezTo>
                    <a:pt x="4" y="6335"/>
                    <a:pt x="4" y="6576"/>
                    <a:pt x="154" y="6714"/>
                  </a:cubicBezTo>
                  <a:cubicBezTo>
                    <a:pt x="303" y="6864"/>
                    <a:pt x="545" y="6852"/>
                    <a:pt x="694" y="6703"/>
                  </a:cubicBezTo>
                  <a:cubicBezTo>
                    <a:pt x="694" y="6703"/>
                    <a:pt x="694" y="6691"/>
                    <a:pt x="706" y="6691"/>
                  </a:cubicBezTo>
                  <a:cubicBezTo>
                    <a:pt x="706" y="6691"/>
                    <a:pt x="1154" y="6185"/>
                    <a:pt x="1810" y="5692"/>
                  </a:cubicBezTo>
                  <a:cubicBezTo>
                    <a:pt x="2465" y="5197"/>
                    <a:pt x="3327" y="4726"/>
                    <a:pt x="4052" y="4726"/>
                  </a:cubicBezTo>
                  <a:cubicBezTo>
                    <a:pt x="4937" y="4726"/>
                    <a:pt x="6179" y="5220"/>
                    <a:pt x="7340" y="5738"/>
                  </a:cubicBezTo>
                  <a:cubicBezTo>
                    <a:pt x="7915" y="5991"/>
                    <a:pt x="8467" y="6254"/>
                    <a:pt x="8962" y="6461"/>
                  </a:cubicBezTo>
                  <a:cubicBezTo>
                    <a:pt x="9468" y="6657"/>
                    <a:pt x="9893" y="6806"/>
                    <a:pt x="10296" y="6806"/>
                  </a:cubicBezTo>
                  <a:cubicBezTo>
                    <a:pt x="11561" y="6806"/>
                    <a:pt x="12089" y="5818"/>
                    <a:pt x="12089" y="5818"/>
                  </a:cubicBezTo>
                  <a:cubicBezTo>
                    <a:pt x="12181" y="5634"/>
                    <a:pt x="12101" y="5404"/>
                    <a:pt x="11905" y="5312"/>
                  </a:cubicBezTo>
                  <a:cubicBezTo>
                    <a:pt x="11721" y="5232"/>
                    <a:pt x="11491" y="5301"/>
                    <a:pt x="11411" y="5496"/>
                  </a:cubicBezTo>
                  <a:cubicBezTo>
                    <a:pt x="11411" y="5496"/>
                    <a:pt x="11193" y="6060"/>
                    <a:pt x="10296" y="6060"/>
                  </a:cubicBezTo>
                  <a:cubicBezTo>
                    <a:pt x="10112" y="6060"/>
                    <a:pt x="9721" y="5945"/>
                    <a:pt x="9249" y="5761"/>
                  </a:cubicBezTo>
                  <a:cubicBezTo>
                    <a:pt x="8778" y="5565"/>
                    <a:pt x="8226" y="5312"/>
                    <a:pt x="7651" y="5048"/>
                  </a:cubicBezTo>
                  <a:cubicBezTo>
                    <a:pt x="6478" y="4519"/>
                    <a:pt x="5201" y="3967"/>
                    <a:pt x="4052" y="3967"/>
                  </a:cubicBezTo>
                  <a:close/>
                  <a:moveTo>
                    <a:pt x="453" y="8324"/>
                  </a:moveTo>
                  <a:cubicBezTo>
                    <a:pt x="246" y="8324"/>
                    <a:pt x="73" y="8496"/>
                    <a:pt x="73" y="8703"/>
                  </a:cubicBezTo>
                  <a:cubicBezTo>
                    <a:pt x="73" y="8910"/>
                    <a:pt x="246" y="9083"/>
                    <a:pt x="453" y="9083"/>
                  </a:cubicBezTo>
                  <a:cubicBezTo>
                    <a:pt x="11721" y="9083"/>
                    <a:pt x="11721" y="9083"/>
                    <a:pt x="11721" y="9083"/>
                  </a:cubicBezTo>
                  <a:cubicBezTo>
                    <a:pt x="11929" y="9083"/>
                    <a:pt x="12101" y="8910"/>
                    <a:pt x="12101" y="8703"/>
                  </a:cubicBezTo>
                  <a:cubicBezTo>
                    <a:pt x="12101" y="8496"/>
                    <a:pt x="11929" y="8324"/>
                    <a:pt x="11721" y="8324"/>
                  </a:cubicBezTo>
                  <a:close/>
                </a:path>
              </a:pathLst>
            </a:custGeom>
            <a:solidFill>
              <a:schemeClr val="bg1"/>
            </a:solid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nvGrpSpPr>
            <p:cNvPr id="51" name="Group 50">
              <a:extLst>
                <a:ext uri="{FF2B5EF4-FFF2-40B4-BE49-F238E27FC236}">
                  <a16:creationId xmlns:a16="http://schemas.microsoft.com/office/drawing/2014/main" id="{3B446B1B-FD99-A3F4-1393-4EF73B9E82F5}"/>
                </a:ext>
              </a:extLst>
            </p:cNvPr>
            <p:cNvGrpSpPr/>
            <p:nvPr/>
          </p:nvGrpSpPr>
          <p:grpSpPr>
            <a:xfrm>
              <a:off x="5314666" y="5723068"/>
              <a:ext cx="379707" cy="376035"/>
              <a:chOff x="1253880" y="17640"/>
              <a:chExt cx="7632360" cy="7558560"/>
            </a:xfrm>
            <a:solidFill>
              <a:schemeClr val="bg1"/>
            </a:solidFill>
          </p:grpSpPr>
          <p:sp>
            <p:nvSpPr>
              <p:cNvPr id="52" name="Freeform 51">
                <a:extLst>
                  <a:ext uri="{FF2B5EF4-FFF2-40B4-BE49-F238E27FC236}">
                    <a16:creationId xmlns:a16="http://schemas.microsoft.com/office/drawing/2014/main" id="{B419B774-F5D4-03B3-12CE-F4FD4207C219}"/>
                  </a:ext>
                </a:extLst>
              </p:cNvPr>
              <p:cNvSpPr/>
              <p:nvPr/>
            </p:nvSpPr>
            <p:spPr>
              <a:xfrm>
                <a:off x="7491960" y="3659760"/>
                <a:ext cx="1394280" cy="409680"/>
              </a:xfrm>
              <a:custGeom>
                <a:avLst/>
                <a:gdLst/>
                <a:ahLst/>
                <a:cxnLst>
                  <a:cxn ang="3cd4">
                    <a:pos x="hc" y="t"/>
                  </a:cxn>
                  <a:cxn ang="cd2">
                    <a:pos x="l" y="vc"/>
                  </a:cxn>
                  <a:cxn ang="cd4">
                    <a:pos x="hc" y="b"/>
                  </a:cxn>
                  <a:cxn ang="0">
                    <a:pos x="r" y="vc"/>
                  </a:cxn>
                </a:cxnLst>
                <a:rect l="l" t="t" r="r" b="b"/>
                <a:pathLst>
                  <a:path w="3874" h="1139">
                    <a:moveTo>
                      <a:pt x="3480" y="3"/>
                    </a:moveTo>
                    <a:cubicBezTo>
                      <a:pt x="4005" y="-60"/>
                      <a:pt x="4005" y="759"/>
                      <a:pt x="3480" y="801"/>
                    </a:cubicBezTo>
                    <a:cubicBezTo>
                      <a:pt x="2431" y="906"/>
                      <a:pt x="1380" y="1031"/>
                      <a:pt x="393" y="1137"/>
                    </a:cubicBezTo>
                    <a:cubicBezTo>
                      <a:pt x="-131" y="1179"/>
                      <a:pt x="-131" y="381"/>
                      <a:pt x="393" y="318"/>
                    </a:cubicBezTo>
                    <a:cubicBezTo>
                      <a:pt x="1380" y="192"/>
                      <a:pt x="2431" y="87"/>
                      <a:pt x="3480" y="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35414E21-69EB-661B-4CBD-1B51616DF9CF}"/>
                  </a:ext>
                </a:extLst>
              </p:cNvPr>
              <p:cNvSpPr/>
              <p:nvPr/>
            </p:nvSpPr>
            <p:spPr>
              <a:xfrm>
                <a:off x="6815880" y="1153440"/>
                <a:ext cx="992520" cy="1189800"/>
              </a:xfrm>
              <a:custGeom>
                <a:avLst/>
                <a:gdLst/>
                <a:ahLst/>
                <a:cxnLst>
                  <a:cxn ang="3cd4">
                    <a:pos x="hc" y="t"/>
                  </a:cxn>
                  <a:cxn ang="cd2">
                    <a:pos x="l" y="vc"/>
                  </a:cxn>
                  <a:cxn ang="cd4">
                    <a:pos x="hc" y="b"/>
                  </a:cxn>
                  <a:cxn ang="0">
                    <a:pos x="r" y="vc"/>
                  </a:cxn>
                </a:cxnLst>
                <a:rect l="l" t="t" r="r" b="b"/>
                <a:pathLst>
                  <a:path w="2758" h="3306">
                    <a:moveTo>
                      <a:pt x="1978" y="183"/>
                    </a:moveTo>
                    <a:cubicBezTo>
                      <a:pt x="2293" y="-258"/>
                      <a:pt x="3006" y="183"/>
                      <a:pt x="2670" y="603"/>
                    </a:cubicBezTo>
                    <a:cubicBezTo>
                      <a:pt x="2083" y="1464"/>
                      <a:pt x="1453" y="2262"/>
                      <a:pt x="781" y="3123"/>
                    </a:cubicBezTo>
                    <a:cubicBezTo>
                      <a:pt x="466" y="3564"/>
                      <a:pt x="-248" y="3123"/>
                      <a:pt x="88" y="2703"/>
                    </a:cubicBezTo>
                    <a:cubicBezTo>
                      <a:pt x="759" y="1842"/>
                      <a:pt x="1369" y="981"/>
                      <a:pt x="1978" y="18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0E6FB40F-A1C8-E039-2BD9-6F62B2643E8F}"/>
                  </a:ext>
                </a:extLst>
              </p:cNvPr>
              <p:cNvSpPr/>
              <p:nvPr/>
            </p:nvSpPr>
            <p:spPr>
              <a:xfrm>
                <a:off x="3121200" y="2179440"/>
                <a:ext cx="3817080" cy="5396760"/>
              </a:xfrm>
              <a:custGeom>
                <a:avLst/>
                <a:gdLst/>
                <a:ahLst/>
                <a:cxnLst>
                  <a:cxn ang="3cd4">
                    <a:pos x="hc" y="t"/>
                  </a:cxn>
                  <a:cxn ang="cd2">
                    <a:pos x="l" y="vc"/>
                  </a:cxn>
                  <a:cxn ang="cd4">
                    <a:pos x="hc" y="b"/>
                  </a:cxn>
                  <a:cxn ang="0">
                    <a:pos x="r" y="vc"/>
                  </a:cxn>
                </a:cxnLst>
                <a:rect l="l" t="t" r="r" b="b"/>
                <a:pathLst>
                  <a:path w="10604" h="14992">
                    <a:moveTo>
                      <a:pt x="3296" y="10856"/>
                    </a:moveTo>
                    <a:cubicBezTo>
                      <a:pt x="3402" y="11444"/>
                      <a:pt x="3443" y="11990"/>
                      <a:pt x="3443" y="12515"/>
                    </a:cubicBezTo>
                    <a:cubicBezTo>
                      <a:pt x="3443" y="12620"/>
                      <a:pt x="3443" y="12620"/>
                      <a:pt x="3443" y="12620"/>
                    </a:cubicBezTo>
                    <a:cubicBezTo>
                      <a:pt x="3443" y="13439"/>
                      <a:pt x="4094" y="14089"/>
                      <a:pt x="4914" y="14089"/>
                    </a:cubicBezTo>
                    <a:cubicBezTo>
                      <a:pt x="5753" y="14089"/>
                      <a:pt x="5753" y="14089"/>
                      <a:pt x="5753" y="14089"/>
                    </a:cubicBezTo>
                    <a:cubicBezTo>
                      <a:pt x="6467" y="14089"/>
                      <a:pt x="7097" y="13564"/>
                      <a:pt x="7223" y="12851"/>
                    </a:cubicBezTo>
                    <a:cubicBezTo>
                      <a:pt x="7181" y="12851"/>
                      <a:pt x="7181" y="12851"/>
                      <a:pt x="7118" y="12851"/>
                    </a:cubicBezTo>
                    <a:cubicBezTo>
                      <a:pt x="6257" y="12851"/>
                      <a:pt x="5459" y="12851"/>
                      <a:pt x="4598" y="12851"/>
                    </a:cubicBezTo>
                    <a:cubicBezTo>
                      <a:pt x="4074" y="12851"/>
                      <a:pt x="4074" y="12054"/>
                      <a:pt x="4598" y="12054"/>
                    </a:cubicBezTo>
                    <a:cubicBezTo>
                      <a:pt x="5459" y="12054"/>
                      <a:pt x="6257" y="12054"/>
                      <a:pt x="7118" y="12054"/>
                    </a:cubicBezTo>
                    <a:cubicBezTo>
                      <a:pt x="7181" y="12054"/>
                      <a:pt x="7223" y="12054"/>
                      <a:pt x="7265" y="12095"/>
                    </a:cubicBezTo>
                    <a:cubicBezTo>
                      <a:pt x="7328" y="10919"/>
                      <a:pt x="7601" y="9407"/>
                      <a:pt x="7979" y="8862"/>
                    </a:cubicBezTo>
                    <a:cubicBezTo>
                      <a:pt x="8021" y="8819"/>
                      <a:pt x="8021" y="8819"/>
                      <a:pt x="8021" y="8819"/>
                    </a:cubicBezTo>
                    <a:cubicBezTo>
                      <a:pt x="8021" y="8819"/>
                      <a:pt x="8252" y="8547"/>
                      <a:pt x="8315" y="8547"/>
                    </a:cubicBezTo>
                    <a:cubicBezTo>
                      <a:pt x="9260" y="7727"/>
                      <a:pt x="9722" y="6656"/>
                      <a:pt x="9722" y="5312"/>
                    </a:cubicBezTo>
                    <a:cubicBezTo>
                      <a:pt x="9722" y="2940"/>
                      <a:pt x="7769" y="1008"/>
                      <a:pt x="5418" y="1008"/>
                    </a:cubicBezTo>
                    <a:cubicBezTo>
                      <a:pt x="3044" y="1008"/>
                      <a:pt x="1092" y="2940"/>
                      <a:pt x="1092" y="5312"/>
                    </a:cubicBezTo>
                    <a:cubicBezTo>
                      <a:pt x="1092" y="6656"/>
                      <a:pt x="1638" y="7727"/>
                      <a:pt x="2562" y="8547"/>
                    </a:cubicBezTo>
                    <a:cubicBezTo>
                      <a:pt x="2603" y="8588"/>
                      <a:pt x="2603" y="8588"/>
                      <a:pt x="2603" y="8588"/>
                    </a:cubicBezTo>
                    <a:cubicBezTo>
                      <a:pt x="2835" y="8862"/>
                      <a:pt x="2835" y="8862"/>
                      <a:pt x="2835" y="8862"/>
                    </a:cubicBezTo>
                    <a:cubicBezTo>
                      <a:pt x="2982" y="9092"/>
                      <a:pt x="3171" y="9575"/>
                      <a:pt x="3275" y="10100"/>
                    </a:cubicBezTo>
                    <a:cubicBezTo>
                      <a:pt x="3318" y="10100"/>
                      <a:pt x="3359" y="10058"/>
                      <a:pt x="3423" y="10058"/>
                    </a:cubicBezTo>
                    <a:cubicBezTo>
                      <a:pt x="4283" y="10058"/>
                      <a:pt x="5082" y="10058"/>
                      <a:pt x="5942" y="10058"/>
                    </a:cubicBezTo>
                    <a:cubicBezTo>
                      <a:pt x="6467" y="10058"/>
                      <a:pt x="6467" y="10856"/>
                      <a:pt x="5942" y="10856"/>
                    </a:cubicBezTo>
                    <a:cubicBezTo>
                      <a:pt x="4934" y="10856"/>
                      <a:pt x="4115" y="10856"/>
                      <a:pt x="3296" y="10856"/>
                    </a:cubicBezTo>
                    <a:close/>
                    <a:moveTo>
                      <a:pt x="10604" y="5250"/>
                    </a:moveTo>
                    <a:cubicBezTo>
                      <a:pt x="10604" y="6846"/>
                      <a:pt x="10016" y="8190"/>
                      <a:pt x="8882" y="9114"/>
                    </a:cubicBezTo>
                    <a:cubicBezTo>
                      <a:pt x="8693" y="9344"/>
                      <a:pt x="8693" y="9344"/>
                      <a:pt x="8693" y="9344"/>
                    </a:cubicBezTo>
                    <a:cubicBezTo>
                      <a:pt x="8483" y="9722"/>
                      <a:pt x="8147" y="11234"/>
                      <a:pt x="8147" y="12473"/>
                    </a:cubicBezTo>
                    <a:cubicBezTo>
                      <a:pt x="8147" y="12578"/>
                      <a:pt x="8147" y="12578"/>
                      <a:pt x="8147" y="12578"/>
                    </a:cubicBezTo>
                    <a:cubicBezTo>
                      <a:pt x="8147" y="13900"/>
                      <a:pt x="7076" y="14992"/>
                      <a:pt x="5732" y="14992"/>
                    </a:cubicBezTo>
                    <a:cubicBezTo>
                      <a:pt x="4871" y="14992"/>
                      <a:pt x="4871" y="14992"/>
                      <a:pt x="4871" y="14992"/>
                    </a:cubicBezTo>
                    <a:cubicBezTo>
                      <a:pt x="3548" y="14992"/>
                      <a:pt x="2456" y="13900"/>
                      <a:pt x="2456" y="12578"/>
                    </a:cubicBezTo>
                    <a:cubicBezTo>
                      <a:pt x="2456" y="12473"/>
                      <a:pt x="2456" y="12473"/>
                      <a:pt x="2456" y="12473"/>
                    </a:cubicBezTo>
                    <a:cubicBezTo>
                      <a:pt x="2456" y="11234"/>
                      <a:pt x="2142" y="9722"/>
                      <a:pt x="1931" y="9344"/>
                    </a:cubicBezTo>
                    <a:cubicBezTo>
                      <a:pt x="1764" y="9198"/>
                      <a:pt x="1764" y="9198"/>
                      <a:pt x="1764" y="9198"/>
                    </a:cubicBezTo>
                    <a:cubicBezTo>
                      <a:pt x="630" y="8190"/>
                      <a:pt x="0" y="6888"/>
                      <a:pt x="0" y="5271"/>
                    </a:cubicBezTo>
                    <a:cubicBezTo>
                      <a:pt x="0" y="2373"/>
                      <a:pt x="2351" y="0"/>
                      <a:pt x="5250" y="0"/>
                    </a:cubicBezTo>
                    <a:cubicBezTo>
                      <a:pt x="8210" y="-21"/>
                      <a:pt x="10604" y="2310"/>
                      <a:pt x="10604" y="525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5" name="Freeform 54">
                <a:extLst>
                  <a:ext uri="{FF2B5EF4-FFF2-40B4-BE49-F238E27FC236}">
                    <a16:creationId xmlns:a16="http://schemas.microsoft.com/office/drawing/2014/main" id="{AF8629DB-6B10-1A9B-942D-1D0724120109}"/>
                  </a:ext>
                </a:extLst>
              </p:cNvPr>
              <p:cNvSpPr/>
              <p:nvPr/>
            </p:nvSpPr>
            <p:spPr>
              <a:xfrm>
                <a:off x="4867200" y="17640"/>
                <a:ext cx="294480" cy="1426320"/>
              </a:xfrm>
              <a:custGeom>
                <a:avLst/>
                <a:gdLst/>
                <a:ahLst/>
                <a:cxnLst>
                  <a:cxn ang="3cd4">
                    <a:pos x="hc" y="t"/>
                  </a:cxn>
                  <a:cxn ang="cd2">
                    <a:pos x="l" y="vc"/>
                  </a:cxn>
                  <a:cxn ang="cd4">
                    <a:pos x="hc" y="b"/>
                  </a:cxn>
                  <a:cxn ang="0">
                    <a:pos x="r" y="vc"/>
                  </a:cxn>
                </a:cxnLst>
                <a:rect l="l" t="t" r="r" b="b"/>
                <a:pathLst>
                  <a:path w="819" h="3963">
                    <a:moveTo>
                      <a:pt x="819" y="440"/>
                    </a:moveTo>
                    <a:cubicBezTo>
                      <a:pt x="819" y="1469"/>
                      <a:pt x="819" y="2520"/>
                      <a:pt x="819" y="3569"/>
                    </a:cubicBezTo>
                    <a:cubicBezTo>
                      <a:pt x="819" y="4094"/>
                      <a:pt x="0" y="4094"/>
                      <a:pt x="0" y="3569"/>
                    </a:cubicBezTo>
                    <a:cubicBezTo>
                      <a:pt x="0" y="2520"/>
                      <a:pt x="0" y="1469"/>
                      <a:pt x="0" y="440"/>
                    </a:cubicBezTo>
                    <a:cubicBezTo>
                      <a:pt x="0" y="-147"/>
                      <a:pt x="819" y="-147"/>
                      <a:pt x="819" y="44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6" name="Freeform 55">
                <a:extLst>
                  <a:ext uri="{FF2B5EF4-FFF2-40B4-BE49-F238E27FC236}">
                    <a16:creationId xmlns:a16="http://schemas.microsoft.com/office/drawing/2014/main" id="{FC96A117-CAB3-5059-196C-260376150286}"/>
                  </a:ext>
                </a:extLst>
              </p:cNvPr>
              <p:cNvSpPr/>
              <p:nvPr/>
            </p:nvSpPr>
            <p:spPr>
              <a:xfrm>
                <a:off x="2324880" y="1153440"/>
                <a:ext cx="986040" cy="1180080"/>
              </a:xfrm>
              <a:custGeom>
                <a:avLst/>
                <a:gdLst/>
                <a:ahLst/>
                <a:cxnLst>
                  <a:cxn ang="3cd4">
                    <a:pos x="hc" y="t"/>
                  </a:cxn>
                  <a:cxn ang="cd2">
                    <a:pos x="l" y="vc"/>
                  </a:cxn>
                  <a:cxn ang="cd4">
                    <a:pos x="hc" y="b"/>
                  </a:cxn>
                  <a:cxn ang="0">
                    <a:pos x="r" y="vc"/>
                  </a:cxn>
                </a:cxnLst>
                <a:rect l="l" t="t" r="r" b="b"/>
                <a:pathLst>
                  <a:path w="2740" h="3279">
                    <a:moveTo>
                      <a:pt x="2652" y="2703"/>
                    </a:moveTo>
                    <a:cubicBezTo>
                      <a:pt x="2988" y="3123"/>
                      <a:pt x="2275" y="3501"/>
                      <a:pt x="1960" y="3123"/>
                    </a:cubicBezTo>
                    <a:cubicBezTo>
                      <a:pt x="1351" y="2325"/>
                      <a:pt x="721" y="1464"/>
                      <a:pt x="70" y="603"/>
                    </a:cubicBezTo>
                    <a:cubicBezTo>
                      <a:pt x="-224" y="183"/>
                      <a:pt x="490" y="-258"/>
                      <a:pt x="763" y="183"/>
                    </a:cubicBezTo>
                    <a:cubicBezTo>
                      <a:pt x="1414" y="981"/>
                      <a:pt x="2023" y="1842"/>
                      <a:pt x="2652" y="270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7" name="Freeform 56">
                <a:extLst>
                  <a:ext uri="{FF2B5EF4-FFF2-40B4-BE49-F238E27FC236}">
                    <a16:creationId xmlns:a16="http://schemas.microsoft.com/office/drawing/2014/main" id="{DC66551D-C0A2-12F9-9C20-122A22E612CD}"/>
                  </a:ext>
                </a:extLst>
              </p:cNvPr>
              <p:cNvSpPr/>
              <p:nvPr/>
            </p:nvSpPr>
            <p:spPr>
              <a:xfrm>
                <a:off x="1253880" y="3659760"/>
                <a:ext cx="1396439" cy="411120"/>
              </a:xfrm>
              <a:custGeom>
                <a:avLst/>
                <a:gdLst/>
                <a:ahLst/>
                <a:cxnLst>
                  <a:cxn ang="3cd4">
                    <a:pos x="hc" y="t"/>
                  </a:cxn>
                  <a:cxn ang="cd2">
                    <a:pos x="l" y="vc"/>
                  </a:cxn>
                  <a:cxn ang="cd4">
                    <a:pos x="hc" y="b"/>
                  </a:cxn>
                  <a:cxn ang="0">
                    <a:pos x="r" y="vc"/>
                  </a:cxn>
                </a:cxnLst>
                <a:rect l="l" t="t" r="r" b="b"/>
                <a:pathLst>
                  <a:path w="3880" h="1143">
                    <a:moveTo>
                      <a:pt x="3486" y="318"/>
                    </a:moveTo>
                    <a:cubicBezTo>
                      <a:pt x="4011" y="381"/>
                      <a:pt x="4011" y="1221"/>
                      <a:pt x="3486" y="1137"/>
                    </a:cubicBezTo>
                    <a:cubicBezTo>
                      <a:pt x="2436" y="1053"/>
                      <a:pt x="1407" y="906"/>
                      <a:pt x="378" y="801"/>
                    </a:cubicBezTo>
                    <a:cubicBezTo>
                      <a:pt x="-126" y="759"/>
                      <a:pt x="-126" y="-60"/>
                      <a:pt x="378" y="3"/>
                    </a:cubicBezTo>
                    <a:cubicBezTo>
                      <a:pt x="1449" y="87"/>
                      <a:pt x="2436" y="192"/>
                      <a:pt x="3486" y="318"/>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gr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8823-756E-D00F-A975-B3E2A26AF4C5}"/>
              </a:ext>
            </a:extLst>
          </p:cNvPr>
          <p:cNvSpPr>
            <a:spLocks noGrp="1"/>
          </p:cNvSpPr>
          <p:nvPr>
            <p:ph type="title"/>
          </p:nvPr>
        </p:nvSpPr>
        <p:spPr>
          <a:xfrm>
            <a:off x="428625" y="1257300"/>
            <a:ext cx="8286750" cy="358775"/>
          </a:xfrm>
        </p:spPr>
        <p:txBody>
          <a:bodyPr>
            <a:normAutofit fontScale="90000"/>
          </a:bodyPr>
          <a:lstStyle/>
          <a:p>
            <a:pPr>
              <a:defRPr/>
            </a:pPr>
            <a:r>
              <a:rPr lang="en-US" dirty="0">
                <a:cs typeface="Arial"/>
              </a:rPr>
              <a:t>Cloud Adoption Journey Road Map</a:t>
            </a:r>
            <a:endParaRPr lang="en-US" dirty="0"/>
          </a:p>
        </p:txBody>
      </p:sp>
      <p:grpSp>
        <p:nvGrpSpPr>
          <p:cNvPr id="86019" name="Group 22">
            <a:extLst>
              <a:ext uri="{FF2B5EF4-FFF2-40B4-BE49-F238E27FC236}">
                <a16:creationId xmlns:a16="http://schemas.microsoft.com/office/drawing/2014/main" id="{797048F3-F4EA-4C68-AAB8-9211514BEB6D}"/>
              </a:ext>
            </a:extLst>
          </p:cNvPr>
          <p:cNvGrpSpPr>
            <a:grpSpLocks/>
          </p:cNvGrpSpPr>
          <p:nvPr/>
        </p:nvGrpSpPr>
        <p:grpSpPr bwMode="auto">
          <a:xfrm>
            <a:off x="428625" y="1720850"/>
            <a:ext cx="2579688" cy="1776413"/>
            <a:chOff x="685800" y="1382712"/>
            <a:chExt cx="4126832" cy="2841940"/>
          </a:xfrm>
        </p:grpSpPr>
        <p:sp>
          <p:nvSpPr>
            <p:cNvPr id="4" name="Round Single Corner Rectangle 3">
              <a:extLst>
                <a:ext uri="{FF2B5EF4-FFF2-40B4-BE49-F238E27FC236}">
                  <a16:creationId xmlns:a16="http://schemas.microsoft.com/office/drawing/2014/main" id="{26E62B62-F8AC-A8AB-92A3-22517562A254}"/>
                </a:ext>
              </a:extLst>
            </p:cNvPr>
            <p:cNvSpPr/>
            <p:nvPr/>
          </p:nvSpPr>
          <p:spPr>
            <a:xfrm>
              <a:off x="690879" y="1382712"/>
              <a:ext cx="4116674" cy="647628"/>
            </a:xfrm>
            <a:prstGeom prst="round1Rect">
              <a:avLst>
                <a:gd name="adj" fmla="val 30933"/>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t>
              </a:r>
              <a:br>
                <a:rPr lang="en-US" sz="938" b="1" dirty="0">
                  <a:solidFill>
                    <a:schemeClr val="bg1"/>
                  </a:solidFill>
                  <a:ea typeface="+mn-lt"/>
                  <a:cs typeface="+mn-lt"/>
                </a:rPr>
              </a:br>
              <a:r>
                <a:rPr lang="en-US" sz="938" b="1" dirty="0">
                  <a:solidFill>
                    <a:schemeClr val="bg1"/>
                  </a:solidFill>
                  <a:ea typeface="+mn-lt"/>
                  <a:cs typeface="+mn-lt"/>
                </a:rPr>
                <a:t>Delivery Framework</a:t>
              </a:r>
              <a:endParaRPr lang="en-US" sz="938" dirty="0">
                <a:solidFill>
                  <a:schemeClr val="bg1"/>
                </a:solidFill>
                <a:cs typeface="Arial"/>
              </a:endParaRPr>
            </a:p>
          </p:txBody>
        </p:sp>
        <p:sp>
          <p:nvSpPr>
            <p:cNvPr id="6" name="Rectangle 5">
              <a:extLst>
                <a:ext uri="{FF2B5EF4-FFF2-40B4-BE49-F238E27FC236}">
                  <a16:creationId xmlns:a16="http://schemas.microsoft.com/office/drawing/2014/main" id="{BBE0FA97-4E3B-BD69-E2E3-9A4249DFADA0}"/>
                </a:ext>
              </a:extLst>
            </p:cNvPr>
            <p:cNvSpPr/>
            <p:nvPr/>
          </p:nvSpPr>
          <p:spPr>
            <a:xfrm>
              <a:off x="685800" y="2027799"/>
              <a:ext cx="4126832" cy="2196853"/>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eaLnBrk="1" hangingPunct="1">
                <a:lnSpc>
                  <a:spcPct val="120000"/>
                </a:lnSpc>
                <a:defRPr/>
              </a:pPr>
              <a:r>
                <a:rPr lang="en-US" sz="719" dirty="0">
                  <a:solidFill>
                    <a:schemeClr val="tx1"/>
                  </a:solidFill>
                  <a:ea typeface="+mn-lt"/>
                  <a:cs typeface="+mn-lt"/>
                </a:rPr>
                <a:t>Customers do business in a heterogeneous World  so DXC </a:t>
              </a:r>
              <a:r>
                <a:rPr lang="en-US" sz="719" dirty="0" err="1">
                  <a:solidFill>
                    <a:schemeClr val="tx1"/>
                  </a:solidFill>
                  <a:ea typeface="+mn-lt"/>
                  <a:cs typeface="+mn-lt"/>
                </a:rPr>
                <a:t>Luxoft</a:t>
              </a:r>
              <a:r>
                <a:rPr lang="en-US" sz="719" dirty="0">
                  <a:solidFill>
                    <a:schemeClr val="tx1"/>
                  </a:solidFill>
                  <a:ea typeface="+mn-lt"/>
                  <a:cs typeface="+mn-lt"/>
                </a:rPr>
                <a:t>  is committed to delivering the best customer experience across software, services, and support in their cloud adoption Journey</a:t>
              </a:r>
              <a:endParaRPr lang="en-US" sz="719" dirty="0">
                <a:solidFill>
                  <a:schemeClr val="tx1"/>
                </a:solidFill>
                <a:cs typeface="Arial"/>
              </a:endParaRPr>
            </a:p>
          </p:txBody>
        </p:sp>
        <p:sp>
          <p:nvSpPr>
            <p:cNvPr id="14" name="Rectangle 13">
              <a:extLst>
                <a:ext uri="{FF2B5EF4-FFF2-40B4-BE49-F238E27FC236}">
                  <a16:creationId xmlns:a16="http://schemas.microsoft.com/office/drawing/2014/main" id="{DB73CBF3-9CEC-4CFE-A8A4-9E7EE52BD01A}"/>
                </a:ext>
              </a:extLst>
            </p:cNvPr>
            <p:cNvSpPr/>
            <p:nvPr/>
          </p:nvSpPr>
          <p:spPr>
            <a:xfrm>
              <a:off x="685800" y="1382712"/>
              <a:ext cx="645055" cy="647628"/>
            </a:xfrm>
            <a:prstGeom prst="rect">
              <a:avLst/>
            </a:prstGeom>
            <a:solidFill>
              <a:schemeClr val="accent3">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0" name="Group 17">
            <a:extLst>
              <a:ext uri="{FF2B5EF4-FFF2-40B4-BE49-F238E27FC236}">
                <a16:creationId xmlns:a16="http://schemas.microsoft.com/office/drawing/2014/main" id="{960C1927-4476-A4DA-ED8A-D26B814BD56E}"/>
              </a:ext>
            </a:extLst>
          </p:cNvPr>
          <p:cNvGrpSpPr>
            <a:grpSpLocks/>
          </p:cNvGrpSpPr>
          <p:nvPr/>
        </p:nvGrpSpPr>
        <p:grpSpPr bwMode="auto">
          <a:xfrm>
            <a:off x="3286125" y="1724025"/>
            <a:ext cx="2578100" cy="1776413"/>
            <a:chOff x="5102087" y="1386025"/>
            <a:chExt cx="4126832" cy="2841939"/>
          </a:xfrm>
        </p:grpSpPr>
        <p:sp>
          <p:nvSpPr>
            <p:cNvPr id="15" name="Round Single Corner Rectangle 14">
              <a:extLst>
                <a:ext uri="{FF2B5EF4-FFF2-40B4-BE49-F238E27FC236}">
                  <a16:creationId xmlns:a16="http://schemas.microsoft.com/office/drawing/2014/main" id="{DCECB436-2E00-8BED-1A71-11D28A284ECF}"/>
                </a:ext>
              </a:extLst>
            </p:cNvPr>
            <p:cNvSpPr/>
            <p:nvPr/>
          </p:nvSpPr>
          <p:spPr>
            <a:xfrm>
              <a:off x="5107169" y="1386025"/>
              <a:ext cx="4116667" cy="647627"/>
            </a:xfrm>
            <a:prstGeom prst="round1Rect">
              <a:avLst>
                <a:gd name="adj" fmla="val 30933"/>
              </a:avLst>
            </a:prstGeom>
            <a:solidFill>
              <a:schemeClr val="accent1">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Goals</a:t>
              </a:r>
            </a:p>
          </p:txBody>
        </p:sp>
        <p:sp>
          <p:nvSpPr>
            <p:cNvPr id="16" name="Rectangle 15">
              <a:extLst>
                <a:ext uri="{FF2B5EF4-FFF2-40B4-BE49-F238E27FC236}">
                  <a16:creationId xmlns:a16="http://schemas.microsoft.com/office/drawing/2014/main" id="{4F46D78F-D2C5-A54E-FF74-BB26877041C6}"/>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Empower enterprise mobility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Transform the datacenter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Enable application innovation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Unlock insights on any data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Support application lifecycle management</a:t>
              </a:r>
            </a:p>
          </p:txBody>
        </p:sp>
        <p:sp>
          <p:nvSpPr>
            <p:cNvPr id="17" name="Rectangle 16">
              <a:extLst>
                <a:ext uri="{FF2B5EF4-FFF2-40B4-BE49-F238E27FC236}">
                  <a16:creationId xmlns:a16="http://schemas.microsoft.com/office/drawing/2014/main" id="{735075E8-4710-8014-83D1-13EB15232E11}"/>
                </a:ext>
              </a:extLst>
            </p:cNvPr>
            <p:cNvSpPr/>
            <p:nvPr/>
          </p:nvSpPr>
          <p:spPr>
            <a:xfrm>
              <a:off x="5102087" y="1386025"/>
              <a:ext cx="645453" cy="647627"/>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1" name="Group 18">
            <a:extLst>
              <a:ext uri="{FF2B5EF4-FFF2-40B4-BE49-F238E27FC236}">
                <a16:creationId xmlns:a16="http://schemas.microsoft.com/office/drawing/2014/main" id="{CCDD6100-3B4F-3A19-D6D7-AE94B2E801FB}"/>
              </a:ext>
            </a:extLst>
          </p:cNvPr>
          <p:cNvGrpSpPr>
            <a:grpSpLocks/>
          </p:cNvGrpSpPr>
          <p:nvPr/>
        </p:nvGrpSpPr>
        <p:grpSpPr bwMode="auto">
          <a:xfrm>
            <a:off x="6142038" y="1720850"/>
            <a:ext cx="2579687" cy="1776413"/>
            <a:chOff x="5102087" y="1386025"/>
            <a:chExt cx="4126832" cy="2841939"/>
          </a:xfrm>
        </p:grpSpPr>
        <p:sp>
          <p:nvSpPr>
            <p:cNvPr id="20" name="Round Single Corner Rectangle 19">
              <a:extLst>
                <a:ext uri="{FF2B5EF4-FFF2-40B4-BE49-F238E27FC236}">
                  <a16:creationId xmlns:a16="http://schemas.microsoft.com/office/drawing/2014/main" id="{C44CDD5D-34ED-A5E7-7D98-26D07CAAB5AB}"/>
                </a:ext>
              </a:extLst>
            </p:cNvPr>
            <p:cNvSpPr/>
            <p:nvPr/>
          </p:nvSpPr>
          <p:spPr>
            <a:xfrm>
              <a:off x="5107166" y="1386025"/>
              <a:ext cx="4116674" cy="647627"/>
            </a:xfrm>
            <a:prstGeom prst="round1Rect">
              <a:avLst>
                <a:gd name="adj" fmla="val 30933"/>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Approach</a:t>
              </a:r>
            </a:p>
          </p:txBody>
        </p:sp>
        <p:sp>
          <p:nvSpPr>
            <p:cNvPr id="21" name="Rectangle 20">
              <a:extLst>
                <a:ext uri="{FF2B5EF4-FFF2-40B4-BE49-F238E27FC236}">
                  <a16:creationId xmlns:a16="http://schemas.microsoft.com/office/drawing/2014/main" id="{DF92DE9B-F97F-17DC-C0EA-9DD58B697399}"/>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Define how to select and prioritize applications for migrations.</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Understand proven best practices to migrate applications to cloud Platform</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Get Exposure to variety of application migration patterns – ranging from cloud Server Migration/Data Migration, to App Code* for CI/CD.</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Validate Landing Zone, Operations run book and Security playbook by actually  testing applications in Cloud platform</a:t>
              </a:r>
            </a:p>
          </p:txBody>
        </p:sp>
        <p:sp>
          <p:nvSpPr>
            <p:cNvPr id="22" name="Rectangle 21">
              <a:extLst>
                <a:ext uri="{FF2B5EF4-FFF2-40B4-BE49-F238E27FC236}">
                  <a16:creationId xmlns:a16="http://schemas.microsoft.com/office/drawing/2014/main" id="{7FB21215-DF96-C3DD-06B0-C844B8BBFCA4}"/>
                </a:ext>
              </a:extLst>
            </p:cNvPr>
            <p:cNvSpPr/>
            <p:nvPr/>
          </p:nvSpPr>
          <p:spPr>
            <a:xfrm>
              <a:off x="5102087" y="1386025"/>
              <a:ext cx="645056" cy="647627"/>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2" name="Group 23">
            <a:extLst>
              <a:ext uri="{FF2B5EF4-FFF2-40B4-BE49-F238E27FC236}">
                <a16:creationId xmlns:a16="http://schemas.microsoft.com/office/drawing/2014/main" id="{10658827-D108-3039-21DF-68D3DB8E14EE}"/>
              </a:ext>
            </a:extLst>
          </p:cNvPr>
          <p:cNvGrpSpPr>
            <a:grpSpLocks/>
          </p:cNvGrpSpPr>
          <p:nvPr/>
        </p:nvGrpSpPr>
        <p:grpSpPr bwMode="auto">
          <a:xfrm>
            <a:off x="433388" y="3759200"/>
            <a:ext cx="2578100" cy="1708150"/>
            <a:chOff x="5102087" y="1386025"/>
            <a:chExt cx="4126832" cy="2733940"/>
          </a:xfrm>
        </p:grpSpPr>
        <p:sp>
          <p:nvSpPr>
            <p:cNvPr id="25" name="Round Single Corner Rectangle 24">
              <a:extLst>
                <a:ext uri="{FF2B5EF4-FFF2-40B4-BE49-F238E27FC236}">
                  <a16:creationId xmlns:a16="http://schemas.microsoft.com/office/drawing/2014/main" id="{91C6A7D7-F465-AADF-9235-5D998E6554ED}"/>
                </a:ext>
              </a:extLst>
            </p:cNvPr>
            <p:cNvSpPr/>
            <p:nvPr/>
          </p:nvSpPr>
          <p:spPr>
            <a:xfrm>
              <a:off x="5107169" y="1386025"/>
              <a:ext cx="4116667" cy="647914"/>
            </a:xfrm>
            <a:prstGeom prst="round1Rect">
              <a:avLst>
                <a:gd name="adj" fmla="val 30933"/>
              </a:avLst>
            </a:prstGeom>
            <a:solidFill>
              <a:schemeClr val="accent4"/>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Phases</a:t>
              </a:r>
            </a:p>
          </p:txBody>
        </p:sp>
        <p:sp>
          <p:nvSpPr>
            <p:cNvPr id="26" name="Rectangle 25">
              <a:extLst>
                <a:ext uri="{FF2B5EF4-FFF2-40B4-BE49-F238E27FC236}">
                  <a16:creationId xmlns:a16="http://schemas.microsoft.com/office/drawing/2014/main" id="{57D399AE-35B5-C95C-74C8-EE3E90A7F9CC}"/>
                </a:ext>
              </a:extLst>
            </p:cNvPr>
            <p:cNvSpPr/>
            <p:nvPr/>
          </p:nvSpPr>
          <p:spPr>
            <a:xfrm>
              <a:off x="5102087" y="2031397"/>
              <a:ext cx="4126832" cy="2088568"/>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Planning and Discovery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Design and Build</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Migrate</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Operation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Governance</a:t>
              </a:r>
            </a:p>
          </p:txBody>
        </p:sp>
        <p:sp>
          <p:nvSpPr>
            <p:cNvPr id="27" name="Rectangle 26">
              <a:extLst>
                <a:ext uri="{FF2B5EF4-FFF2-40B4-BE49-F238E27FC236}">
                  <a16:creationId xmlns:a16="http://schemas.microsoft.com/office/drawing/2014/main" id="{EC84F221-1540-06D4-D139-7FC99B7D8555}"/>
                </a:ext>
              </a:extLst>
            </p:cNvPr>
            <p:cNvSpPr/>
            <p:nvPr/>
          </p:nvSpPr>
          <p:spPr>
            <a:xfrm>
              <a:off x="5102087" y="1386025"/>
              <a:ext cx="645453" cy="647914"/>
            </a:xfrm>
            <a:prstGeom prst="rect">
              <a:avLst/>
            </a:prstGeom>
            <a:solidFill>
              <a:schemeClr val="accent4">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3" name="Group 27">
            <a:extLst>
              <a:ext uri="{FF2B5EF4-FFF2-40B4-BE49-F238E27FC236}">
                <a16:creationId xmlns:a16="http://schemas.microsoft.com/office/drawing/2014/main" id="{63E8E436-9423-D06D-0342-106981765A5C}"/>
              </a:ext>
            </a:extLst>
          </p:cNvPr>
          <p:cNvGrpSpPr>
            <a:grpSpLocks/>
          </p:cNvGrpSpPr>
          <p:nvPr/>
        </p:nvGrpSpPr>
        <p:grpSpPr bwMode="auto">
          <a:xfrm>
            <a:off x="3289300" y="3756025"/>
            <a:ext cx="2579688" cy="1709738"/>
            <a:chOff x="5102087" y="1386025"/>
            <a:chExt cx="4126832" cy="2733940"/>
          </a:xfrm>
        </p:grpSpPr>
        <p:sp>
          <p:nvSpPr>
            <p:cNvPr id="29" name="Round Single Corner Rectangle 28">
              <a:extLst>
                <a:ext uri="{FF2B5EF4-FFF2-40B4-BE49-F238E27FC236}">
                  <a16:creationId xmlns:a16="http://schemas.microsoft.com/office/drawing/2014/main" id="{73E67021-0D5D-9FBE-6C49-10F02B2E6732}"/>
                </a:ext>
              </a:extLst>
            </p:cNvPr>
            <p:cNvSpPr/>
            <p:nvPr/>
          </p:nvSpPr>
          <p:spPr>
            <a:xfrm>
              <a:off x="5107166" y="1386025"/>
              <a:ext cx="4116674" cy="647312"/>
            </a:xfrm>
            <a:prstGeom prst="round1Rect">
              <a:avLst>
                <a:gd name="adj" fmla="val 30933"/>
              </a:avLst>
            </a:prstGeom>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Tools</a:t>
              </a:r>
            </a:p>
          </p:txBody>
        </p:sp>
        <p:sp>
          <p:nvSpPr>
            <p:cNvPr id="30" name="Rectangle 29">
              <a:extLst>
                <a:ext uri="{FF2B5EF4-FFF2-40B4-BE49-F238E27FC236}">
                  <a16:creationId xmlns:a16="http://schemas.microsoft.com/office/drawing/2014/main" id="{A07F3288-93C6-917D-3AC5-C58911F8E62B}"/>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Discovery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Migration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Monitoring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DevOps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Project Management Tools</a:t>
              </a:r>
            </a:p>
          </p:txBody>
        </p:sp>
        <p:sp>
          <p:nvSpPr>
            <p:cNvPr id="31" name="Rectangle 30">
              <a:extLst>
                <a:ext uri="{FF2B5EF4-FFF2-40B4-BE49-F238E27FC236}">
                  <a16:creationId xmlns:a16="http://schemas.microsoft.com/office/drawing/2014/main" id="{75999DB0-1892-FE1C-54BC-F88ED8900B34}"/>
                </a:ext>
              </a:extLst>
            </p:cNvPr>
            <p:cNvSpPr/>
            <p:nvPr/>
          </p:nvSpPr>
          <p:spPr>
            <a:xfrm>
              <a:off x="5102087" y="1386025"/>
              <a:ext cx="645055" cy="64731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4" name="Group 31">
            <a:extLst>
              <a:ext uri="{FF2B5EF4-FFF2-40B4-BE49-F238E27FC236}">
                <a16:creationId xmlns:a16="http://schemas.microsoft.com/office/drawing/2014/main" id="{CC4C0040-7ABF-BCB7-62AE-1F979F4B9059}"/>
              </a:ext>
            </a:extLst>
          </p:cNvPr>
          <p:cNvGrpSpPr>
            <a:grpSpLocks/>
          </p:cNvGrpSpPr>
          <p:nvPr/>
        </p:nvGrpSpPr>
        <p:grpSpPr bwMode="auto">
          <a:xfrm>
            <a:off x="6132513" y="3756025"/>
            <a:ext cx="2579687" cy="1709738"/>
            <a:chOff x="5102087" y="1386025"/>
            <a:chExt cx="4126832" cy="2733940"/>
          </a:xfrm>
        </p:grpSpPr>
        <p:sp>
          <p:nvSpPr>
            <p:cNvPr id="33" name="Round Single Corner Rectangle 32">
              <a:extLst>
                <a:ext uri="{FF2B5EF4-FFF2-40B4-BE49-F238E27FC236}">
                  <a16:creationId xmlns:a16="http://schemas.microsoft.com/office/drawing/2014/main" id="{89E7664F-72C7-B725-DCA1-7A7AE765C55B}"/>
                </a:ext>
              </a:extLst>
            </p:cNvPr>
            <p:cNvSpPr/>
            <p:nvPr/>
          </p:nvSpPr>
          <p:spPr>
            <a:xfrm>
              <a:off x="5107166" y="1386025"/>
              <a:ext cx="4116674" cy="647312"/>
            </a:xfrm>
            <a:prstGeom prst="round1Rect">
              <a:avLst>
                <a:gd name="adj" fmla="val 30933"/>
              </a:avLst>
            </a:prstGeom>
            <a:solidFill>
              <a:schemeClr val="tx2">
                <a:lumMod val="5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Key Success</a:t>
              </a:r>
            </a:p>
          </p:txBody>
        </p:sp>
        <p:sp>
          <p:nvSpPr>
            <p:cNvPr id="34" name="Rectangle 33">
              <a:extLst>
                <a:ext uri="{FF2B5EF4-FFF2-40B4-BE49-F238E27FC236}">
                  <a16:creationId xmlns:a16="http://schemas.microsoft.com/office/drawing/2014/main" id="{627A4647-376A-20A8-FB85-5E43D27E42E5}"/>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Cost Optimization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Automation and Orchestration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Improve operation efficiency and performance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Reduce Risk</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Increase agility</a:t>
              </a:r>
            </a:p>
          </p:txBody>
        </p:sp>
        <p:sp>
          <p:nvSpPr>
            <p:cNvPr id="35" name="Rectangle 34">
              <a:extLst>
                <a:ext uri="{FF2B5EF4-FFF2-40B4-BE49-F238E27FC236}">
                  <a16:creationId xmlns:a16="http://schemas.microsoft.com/office/drawing/2014/main" id="{14A6C47B-3837-B5FC-C1CA-FC5709C32285}"/>
                </a:ext>
              </a:extLst>
            </p:cNvPr>
            <p:cNvSpPr/>
            <p:nvPr/>
          </p:nvSpPr>
          <p:spPr>
            <a:xfrm>
              <a:off x="5102087" y="1386025"/>
              <a:ext cx="645056" cy="647312"/>
            </a:xfrm>
            <a:prstGeom prst="rect">
              <a:avLst/>
            </a:prstGeom>
            <a:solidFill>
              <a:schemeClr val="tx2">
                <a:lumMod val="2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36" name="Group 35">
            <a:extLst>
              <a:ext uri="{FF2B5EF4-FFF2-40B4-BE49-F238E27FC236}">
                <a16:creationId xmlns:a16="http://schemas.microsoft.com/office/drawing/2014/main" id="{D4670C6A-F278-9054-788F-EEF652A4B45D}"/>
              </a:ext>
            </a:extLst>
          </p:cNvPr>
          <p:cNvGrpSpPr/>
          <p:nvPr/>
        </p:nvGrpSpPr>
        <p:grpSpPr>
          <a:xfrm>
            <a:off x="3374878" y="1811489"/>
            <a:ext cx="222296" cy="222955"/>
            <a:chOff x="1300680" y="15480"/>
            <a:chExt cx="7534800" cy="7557119"/>
          </a:xfrm>
          <a:solidFill>
            <a:schemeClr val="bg1"/>
          </a:solidFill>
        </p:grpSpPr>
        <p:sp>
          <p:nvSpPr>
            <p:cNvPr id="37" name="Freeform 36">
              <a:extLst>
                <a:ext uri="{FF2B5EF4-FFF2-40B4-BE49-F238E27FC236}">
                  <a16:creationId xmlns:a16="http://schemas.microsoft.com/office/drawing/2014/main" id="{6C04CC18-C56E-172B-A41A-417261A9EBC6}"/>
                </a:ext>
              </a:extLst>
            </p:cNvPr>
            <p:cNvSpPr/>
            <p:nvPr/>
          </p:nvSpPr>
          <p:spPr>
            <a:xfrm>
              <a:off x="1300680" y="15480"/>
              <a:ext cx="7534800" cy="7557119"/>
            </a:xfrm>
            <a:custGeom>
              <a:avLst/>
              <a:gdLst/>
              <a:ahLst/>
              <a:cxnLst>
                <a:cxn ang="3cd4">
                  <a:pos x="hc" y="t"/>
                </a:cxn>
                <a:cxn ang="cd2">
                  <a:pos x="l" y="vc"/>
                </a:cxn>
                <a:cxn ang="cd4">
                  <a:pos x="hc" y="b"/>
                </a:cxn>
                <a:cxn ang="0">
                  <a:pos x="r" y="vc"/>
                </a:cxn>
              </a:cxnLst>
              <a:rect l="l" t="t" r="r" b="b"/>
              <a:pathLst>
                <a:path w="20931" h="20993">
                  <a:moveTo>
                    <a:pt x="20473" y="10056"/>
                  </a:moveTo>
                  <a:cubicBezTo>
                    <a:pt x="19943" y="10056"/>
                    <a:pt x="19392" y="10056"/>
                    <a:pt x="18882" y="10056"/>
                  </a:cubicBezTo>
                  <a:cubicBezTo>
                    <a:pt x="18658" y="5775"/>
                    <a:pt x="15213" y="2350"/>
                    <a:pt x="10952" y="2105"/>
                  </a:cubicBezTo>
                  <a:cubicBezTo>
                    <a:pt x="10952" y="1554"/>
                    <a:pt x="10952" y="1004"/>
                    <a:pt x="10952" y="474"/>
                  </a:cubicBezTo>
                  <a:cubicBezTo>
                    <a:pt x="10952" y="-158"/>
                    <a:pt x="9995" y="-158"/>
                    <a:pt x="9995" y="474"/>
                  </a:cubicBezTo>
                  <a:cubicBezTo>
                    <a:pt x="9995" y="1025"/>
                    <a:pt x="9995" y="1575"/>
                    <a:pt x="9995" y="2105"/>
                  </a:cubicBezTo>
                  <a:cubicBezTo>
                    <a:pt x="5714" y="2350"/>
                    <a:pt x="2289" y="5795"/>
                    <a:pt x="2044" y="10056"/>
                  </a:cubicBezTo>
                  <a:cubicBezTo>
                    <a:pt x="1514" y="10056"/>
                    <a:pt x="984" y="10056"/>
                    <a:pt x="474" y="10056"/>
                  </a:cubicBezTo>
                  <a:cubicBezTo>
                    <a:pt x="-158" y="10056"/>
                    <a:pt x="-158" y="11013"/>
                    <a:pt x="474" y="11013"/>
                  </a:cubicBezTo>
                  <a:cubicBezTo>
                    <a:pt x="1004" y="11013"/>
                    <a:pt x="1534" y="11013"/>
                    <a:pt x="2044" y="11013"/>
                  </a:cubicBezTo>
                  <a:cubicBezTo>
                    <a:pt x="2289" y="15295"/>
                    <a:pt x="5734" y="18720"/>
                    <a:pt x="9995" y="18944"/>
                  </a:cubicBezTo>
                  <a:cubicBezTo>
                    <a:pt x="9995" y="19494"/>
                    <a:pt x="9995" y="20025"/>
                    <a:pt x="9995" y="20534"/>
                  </a:cubicBezTo>
                  <a:cubicBezTo>
                    <a:pt x="9995" y="21146"/>
                    <a:pt x="10952" y="21146"/>
                    <a:pt x="10952" y="20534"/>
                  </a:cubicBezTo>
                  <a:cubicBezTo>
                    <a:pt x="10952" y="20004"/>
                    <a:pt x="10952" y="19474"/>
                    <a:pt x="10952" y="18944"/>
                  </a:cubicBezTo>
                  <a:cubicBezTo>
                    <a:pt x="15233" y="18720"/>
                    <a:pt x="18658" y="15274"/>
                    <a:pt x="18882" y="11013"/>
                  </a:cubicBezTo>
                  <a:cubicBezTo>
                    <a:pt x="19413" y="11013"/>
                    <a:pt x="19963" y="11013"/>
                    <a:pt x="20473" y="11013"/>
                  </a:cubicBezTo>
                  <a:cubicBezTo>
                    <a:pt x="21084" y="11013"/>
                    <a:pt x="21084" y="10056"/>
                    <a:pt x="20473" y="10056"/>
                  </a:cubicBezTo>
                  <a:close/>
                  <a:moveTo>
                    <a:pt x="10932" y="17986"/>
                  </a:moveTo>
                  <a:cubicBezTo>
                    <a:pt x="10932" y="17476"/>
                    <a:pt x="10932" y="16946"/>
                    <a:pt x="10932" y="16437"/>
                  </a:cubicBezTo>
                  <a:cubicBezTo>
                    <a:pt x="10932" y="15804"/>
                    <a:pt x="9975" y="15804"/>
                    <a:pt x="9975" y="16437"/>
                  </a:cubicBezTo>
                  <a:cubicBezTo>
                    <a:pt x="9975" y="16946"/>
                    <a:pt x="9975" y="17476"/>
                    <a:pt x="9975" y="17986"/>
                  </a:cubicBezTo>
                  <a:cubicBezTo>
                    <a:pt x="6223" y="17762"/>
                    <a:pt x="3226" y="14764"/>
                    <a:pt x="3002" y="11013"/>
                  </a:cubicBezTo>
                  <a:cubicBezTo>
                    <a:pt x="3512" y="11013"/>
                    <a:pt x="4042" y="11013"/>
                    <a:pt x="4551" y="11013"/>
                  </a:cubicBezTo>
                  <a:cubicBezTo>
                    <a:pt x="5184" y="11013"/>
                    <a:pt x="5184" y="10056"/>
                    <a:pt x="4551" y="10056"/>
                  </a:cubicBezTo>
                  <a:cubicBezTo>
                    <a:pt x="4042" y="10056"/>
                    <a:pt x="3512" y="10056"/>
                    <a:pt x="3002" y="10056"/>
                  </a:cubicBezTo>
                  <a:cubicBezTo>
                    <a:pt x="3226" y="6305"/>
                    <a:pt x="6223" y="3308"/>
                    <a:pt x="9975" y="3084"/>
                  </a:cubicBezTo>
                  <a:cubicBezTo>
                    <a:pt x="9975" y="3573"/>
                    <a:pt x="9975" y="4082"/>
                    <a:pt x="9975" y="4572"/>
                  </a:cubicBezTo>
                  <a:cubicBezTo>
                    <a:pt x="9975" y="5204"/>
                    <a:pt x="10932" y="5204"/>
                    <a:pt x="10932" y="4572"/>
                  </a:cubicBezTo>
                  <a:cubicBezTo>
                    <a:pt x="10932" y="4082"/>
                    <a:pt x="10932" y="3573"/>
                    <a:pt x="10932" y="3084"/>
                  </a:cubicBezTo>
                  <a:cubicBezTo>
                    <a:pt x="14683" y="3308"/>
                    <a:pt x="17659" y="6305"/>
                    <a:pt x="17904" y="10056"/>
                  </a:cubicBezTo>
                  <a:cubicBezTo>
                    <a:pt x="17394" y="10056"/>
                    <a:pt x="16864" y="10056"/>
                    <a:pt x="16334" y="10056"/>
                  </a:cubicBezTo>
                  <a:cubicBezTo>
                    <a:pt x="15722" y="10056"/>
                    <a:pt x="15722" y="11013"/>
                    <a:pt x="16334" y="11013"/>
                  </a:cubicBezTo>
                  <a:cubicBezTo>
                    <a:pt x="16864" y="11013"/>
                    <a:pt x="17394" y="11013"/>
                    <a:pt x="17904" y="11013"/>
                  </a:cubicBezTo>
                  <a:cubicBezTo>
                    <a:pt x="17679" y="14764"/>
                    <a:pt x="14683" y="17762"/>
                    <a:pt x="10932" y="17986"/>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38" name="Freeform 37">
              <a:extLst>
                <a:ext uri="{FF2B5EF4-FFF2-40B4-BE49-F238E27FC236}">
                  <a16:creationId xmlns:a16="http://schemas.microsoft.com/office/drawing/2014/main" id="{F591AE9A-2EB4-86EC-D2A0-FB8BC4E3649D}"/>
                </a:ext>
              </a:extLst>
            </p:cNvPr>
            <p:cNvSpPr/>
            <p:nvPr/>
          </p:nvSpPr>
          <p:spPr>
            <a:xfrm>
              <a:off x="4153679" y="2898000"/>
              <a:ext cx="1819800" cy="1819800"/>
            </a:xfrm>
            <a:custGeom>
              <a:avLst/>
              <a:gdLst/>
              <a:ahLst/>
              <a:cxnLst>
                <a:cxn ang="3cd4">
                  <a:pos x="hc" y="t"/>
                </a:cxn>
                <a:cxn ang="cd2">
                  <a:pos x="l" y="vc"/>
                </a:cxn>
                <a:cxn ang="cd4">
                  <a:pos x="hc" y="b"/>
                </a:cxn>
                <a:cxn ang="0">
                  <a:pos x="r" y="vc"/>
                </a:cxn>
              </a:cxnLst>
              <a:rect l="l" t="t" r="r" b="b"/>
              <a:pathLst>
                <a:path w="5056" h="5056">
                  <a:moveTo>
                    <a:pt x="4597" y="1947"/>
                  </a:moveTo>
                  <a:cubicBezTo>
                    <a:pt x="4046" y="1947"/>
                    <a:pt x="3537" y="1947"/>
                    <a:pt x="3007" y="1947"/>
                  </a:cubicBezTo>
                  <a:cubicBezTo>
                    <a:pt x="3007" y="1438"/>
                    <a:pt x="3007" y="948"/>
                    <a:pt x="3007" y="459"/>
                  </a:cubicBezTo>
                  <a:cubicBezTo>
                    <a:pt x="3007" y="-153"/>
                    <a:pt x="2049" y="-153"/>
                    <a:pt x="2049" y="459"/>
                  </a:cubicBezTo>
                  <a:cubicBezTo>
                    <a:pt x="2049" y="948"/>
                    <a:pt x="2049" y="1438"/>
                    <a:pt x="2049" y="1947"/>
                  </a:cubicBezTo>
                  <a:cubicBezTo>
                    <a:pt x="1498" y="1947"/>
                    <a:pt x="988" y="1947"/>
                    <a:pt x="458" y="1947"/>
                  </a:cubicBezTo>
                  <a:cubicBezTo>
                    <a:pt x="-153" y="1947"/>
                    <a:pt x="-153" y="2905"/>
                    <a:pt x="458" y="2905"/>
                  </a:cubicBezTo>
                  <a:cubicBezTo>
                    <a:pt x="988" y="2905"/>
                    <a:pt x="1498" y="2905"/>
                    <a:pt x="2049" y="2905"/>
                  </a:cubicBezTo>
                  <a:cubicBezTo>
                    <a:pt x="2049" y="3456"/>
                    <a:pt x="2049" y="4027"/>
                    <a:pt x="2049" y="4598"/>
                  </a:cubicBezTo>
                  <a:cubicBezTo>
                    <a:pt x="2049" y="5209"/>
                    <a:pt x="3007" y="5209"/>
                    <a:pt x="3007" y="4598"/>
                  </a:cubicBezTo>
                  <a:cubicBezTo>
                    <a:pt x="3007" y="4027"/>
                    <a:pt x="3007" y="3456"/>
                    <a:pt x="3007" y="2905"/>
                  </a:cubicBezTo>
                  <a:cubicBezTo>
                    <a:pt x="3537" y="2905"/>
                    <a:pt x="4046" y="2905"/>
                    <a:pt x="4597" y="2905"/>
                  </a:cubicBezTo>
                  <a:cubicBezTo>
                    <a:pt x="5209" y="2905"/>
                    <a:pt x="5209" y="1947"/>
                    <a:pt x="4597" y="1947"/>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pic>
        <p:nvPicPr>
          <p:cNvPr id="42" name="Graphic 41">
            <a:extLst>
              <a:ext uri="{FF2B5EF4-FFF2-40B4-BE49-F238E27FC236}">
                <a16:creationId xmlns:a16="http://schemas.microsoft.com/office/drawing/2014/main" id="{521261BD-92FC-A3D5-F5B9-B6C532D55A29}"/>
              </a:ext>
            </a:extLst>
          </p:cNvPr>
          <p:cNvPicPr>
            <a:picLocks noChangeAspect="1"/>
          </p:cNvPicPr>
          <p:nvPr/>
        </p:nvPicPr>
        <p:blipFill>
          <a:blip r:embed="rId3"/>
          <a:stretch>
            <a:fillRect/>
          </a:stretch>
        </p:blipFill>
        <p:spPr>
          <a:xfrm>
            <a:off x="3378200" y="3852863"/>
            <a:ext cx="223838" cy="217487"/>
          </a:xfrm>
          <a:prstGeom prst="rect">
            <a:avLst/>
          </a:prstGeom>
        </p:spPr>
      </p:pic>
      <p:pic>
        <p:nvPicPr>
          <p:cNvPr id="43" name="Graphic 42">
            <a:extLst>
              <a:ext uri="{FF2B5EF4-FFF2-40B4-BE49-F238E27FC236}">
                <a16:creationId xmlns:a16="http://schemas.microsoft.com/office/drawing/2014/main" id="{2E18C8ED-47DB-6AAF-64E5-727A6D251E7E}"/>
              </a:ext>
            </a:extLst>
          </p:cNvPr>
          <p:cNvPicPr>
            <a:picLocks noChangeAspect="1"/>
          </p:cNvPicPr>
          <p:nvPr/>
        </p:nvPicPr>
        <p:blipFill>
          <a:blip r:embed="rId4"/>
          <a:stretch>
            <a:fillRect/>
          </a:stretch>
        </p:blipFill>
        <p:spPr>
          <a:xfrm>
            <a:off x="500063" y="1803400"/>
            <a:ext cx="274637" cy="250825"/>
          </a:xfrm>
          <a:prstGeom prst="rect">
            <a:avLst/>
          </a:prstGeom>
        </p:spPr>
      </p:pic>
      <p:pic>
        <p:nvPicPr>
          <p:cNvPr id="44" name="Graphic 43">
            <a:extLst>
              <a:ext uri="{FF2B5EF4-FFF2-40B4-BE49-F238E27FC236}">
                <a16:creationId xmlns:a16="http://schemas.microsoft.com/office/drawing/2014/main" id="{A131F986-D00B-53A0-B9EE-18332E41E9BB}"/>
              </a:ext>
            </a:extLst>
          </p:cNvPr>
          <p:cNvPicPr>
            <a:picLocks noChangeAspect="1"/>
          </p:cNvPicPr>
          <p:nvPr/>
        </p:nvPicPr>
        <p:blipFill>
          <a:blip r:embed="rId5"/>
          <a:stretch>
            <a:fillRect/>
          </a:stretch>
        </p:blipFill>
        <p:spPr>
          <a:xfrm>
            <a:off x="6223000" y="1803400"/>
            <a:ext cx="258763" cy="250825"/>
          </a:xfrm>
          <a:prstGeom prst="rect">
            <a:avLst/>
          </a:prstGeom>
        </p:spPr>
      </p:pic>
      <p:grpSp>
        <p:nvGrpSpPr>
          <p:cNvPr id="45" name="Group 536">
            <a:extLst>
              <a:ext uri="{FF2B5EF4-FFF2-40B4-BE49-F238E27FC236}">
                <a16:creationId xmlns:a16="http://schemas.microsoft.com/office/drawing/2014/main" id="{FC8BF754-1A4F-15CE-9391-4EA48B31C184}"/>
              </a:ext>
            </a:extLst>
          </p:cNvPr>
          <p:cNvGrpSpPr>
            <a:grpSpLocks noChangeAspect="1"/>
          </p:cNvGrpSpPr>
          <p:nvPr/>
        </p:nvGrpSpPr>
        <p:grpSpPr bwMode="auto">
          <a:xfrm>
            <a:off x="6215254" y="3828990"/>
            <a:ext cx="221641" cy="244681"/>
            <a:chOff x="3025" y="3208"/>
            <a:chExt cx="279" cy="308"/>
          </a:xfrm>
          <a:solidFill>
            <a:schemeClr val="bg1"/>
          </a:solidFill>
        </p:grpSpPr>
        <p:sp>
          <p:nvSpPr>
            <p:cNvPr id="46" name="Freeform 537">
              <a:extLst>
                <a:ext uri="{FF2B5EF4-FFF2-40B4-BE49-F238E27FC236}">
                  <a16:creationId xmlns:a16="http://schemas.microsoft.com/office/drawing/2014/main" id="{F738B408-281D-37A8-BC1A-56B55D39810C}"/>
                </a:ext>
              </a:extLst>
            </p:cNvPr>
            <p:cNvSpPr>
              <a:spLocks/>
            </p:cNvSpPr>
            <p:nvPr/>
          </p:nvSpPr>
          <p:spPr bwMode="auto">
            <a:xfrm>
              <a:off x="3025" y="3266"/>
              <a:ext cx="194" cy="184"/>
            </a:xfrm>
            <a:custGeom>
              <a:avLst/>
              <a:gdLst>
                <a:gd name="T0" fmla="*/ 794 w 888"/>
                <a:gd name="T1" fmla="*/ 89 h 844"/>
                <a:gd name="T2" fmla="*/ 744 w 888"/>
                <a:gd name="T3" fmla="*/ 171 h 844"/>
                <a:gd name="T4" fmla="*/ 681 w 888"/>
                <a:gd name="T5" fmla="*/ 251 h 844"/>
                <a:gd name="T6" fmla="*/ 600 w 888"/>
                <a:gd name="T7" fmla="*/ 334 h 844"/>
                <a:gd name="T8" fmla="*/ 491 w 888"/>
                <a:gd name="T9" fmla="*/ 380 h 844"/>
                <a:gd name="T10" fmla="*/ 369 w 888"/>
                <a:gd name="T11" fmla="*/ 375 h 844"/>
                <a:gd name="T12" fmla="*/ 293 w 888"/>
                <a:gd name="T13" fmla="*/ 335 h 844"/>
                <a:gd name="T14" fmla="*/ 272 w 888"/>
                <a:gd name="T15" fmla="*/ 314 h 844"/>
                <a:gd name="T16" fmla="*/ 110 w 888"/>
                <a:gd name="T17" fmla="*/ 108 h 844"/>
                <a:gd name="T18" fmla="*/ 100 w 888"/>
                <a:gd name="T19" fmla="*/ 93 h 844"/>
                <a:gd name="T20" fmla="*/ 86 w 888"/>
                <a:gd name="T21" fmla="*/ 191 h 844"/>
                <a:gd name="T22" fmla="*/ 228 w 888"/>
                <a:gd name="T23" fmla="*/ 379 h 844"/>
                <a:gd name="T24" fmla="*/ 307 w 888"/>
                <a:gd name="T25" fmla="*/ 472 h 844"/>
                <a:gd name="T26" fmla="*/ 324 w 888"/>
                <a:gd name="T27" fmla="*/ 519 h 844"/>
                <a:gd name="T28" fmla="*/ 324 w 888"/>
                <a:gd name="T29" fmla="*/ 564 h 844"/>
                <a:gd name="T30" fmla="*/ 292 w 888"/>
                <a:gd name="T31" fmla="*/ 596 h 844"/>
                <a:gd name="T32" fmla="*/ 263 w 888"/>
                <a:gd name="T33" fmla="*/ 566 h 844"/>
                <a:gd name="T34" fmla="*/ 220 w 888"/>
                <a:gd name="T35" fmla="*/ 468 h 844"/>
                <a:gd name="T36" fmla="*/ 96 w 888"/>
                <a:gd name="T37" fmla="*/ 321 h 844"/>
                <a:gd name="T38" fmla="*/ 20 w 888"/>
                <a:gd name="T39" fmla="*/ 187 h 844"/>
                <a:gd name="T40" fmla="*/ 71 w 888"/>
                <a:gd name="T41" fmla="*/ 28 h 844"/>
                <a:gd name="T42" fmla="*/ 144 w 888"/>
                <a:gd name="T43" fmla="*/ 40 h 844"/>
                <a:gd name="T44" fmla="*/ 161 w 888"/>
                <a:gd name="T45" fmla="*/ 69 h 844"/>
                <a:gd name="T46" fmla="*/ 342 w 888"/>
                <a:gd name="T47" fmla="*/ 293 h 844"/>
                <a:gd name="T48" fmla="*/ 395 w 888"/>
                <a:gd name="T49" fmla="*/ 316 h 844"/>
                <a:gd name="T50" fmla="*/ 507 w 888"/>
                <a:gd name="T51" fmla="*/ 314 h 844"/>
                <a:gd name="T52" fmla="*/ 554 w 888"/>
                <a:gd name="T53" fmla="*/ 288 h 844"/>
                <a:gd name="T54" fmla="*/ 618 w 888"/>
                <a:gd name="T55" fmla="*/ 227 h 844"/>
                <a:gd name="T56" fmla="*/ 734 w 888"/>
                <a:gd name="T57" fmla="*/ 66 h 844"/>
                <a:gd name="T58" fmla="*/ 743 w 888"/>
                <a:gd name="T59" fmla="*/ 50 h 844"/>
                <a:gd name="T60" fmla="*/ 834 w 888"/>
                <a:gd name="T61" fmla="*/ 39 h 844"/>
                <a:gd name="T62" fmla="*/ 859 w 888"/>
                <a:gd name="T63" fmla="*/ 228 h 844"/>
                <a:gd name="T64" fmla="*/ 683 w 888"/>
                <a:gd name="T65" fmla="*/ 453 h 844"/>
                <a:gd name="T66" fmla="*/ 631 w 888"/>
                <a:gd name="T67" fmla="*/ 593 h 844"/>
                <a:gd name="T68" fmla="*/ 632 w 888"/>
                <a:gd name="T69" fmla="*/ 795 h 844"/>
                <a:gd name="T70" fmla="*/ 632 w 888"/>
                <a:gd name="T71" fmla="*/ 811 h 844"/>
                <a:gd name="T72" fmla="*/ 601 w 888"/>
                <a:gd name="T73" fmla="*/ 843 h 844"/>
                <a:gd name="T74" fmla="*/ 569 w 888"/>
                <a:gd name="T75" fmla="*/ 813 h 844"/>
                <a:gd name="T76" fmla="*/ 568 w 888"/>
                <a:gd name="T77" fmla="*/ 789 h 844"/>
                <a:gd name="T78" fmla="*/ 567 w 888"/>
                <a:gd name="T79" fmla="*/ 525 h 844"/>
                <a:gd name="T80" fmla="*/ 588 w 888"/>
                <a:gd name="T81" fmla="*/ 469 h 844"/>
                <a:gd name="T82" fmla="*/ 747 w 888"/>
                <a:gd name="T83" fmla="*/ 282 h 844"/>
                <a:gd name="T84" fmla="*/ 810 w 888"/>
                <a:gd name="T85" fmla="*/ 180 h 844"/>
                <a:gd name="T86" fmla="*/ 794 w 888"/>
                <a:gd name="T87" fmla="*/ 8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8" h="844">
                  <a:moveTo>
                    <a:pt x="794" y="89"/>
                  </a:moveTo>
                  <a:cubicBezTo>
                    <a:pt x="776" y="120"/>
                    <a:pt x="761" y="146"/>
                    <a:pt x="744" y="171"/>
                  </a:cubicBezTo>
                  <a:cubicBezTo>
                    <a:pt x="724" y="199"/>
                    <a:pt x="704" y="226"/>
                    <a:pt x="681" y="251"/>
                  </a:cubicBezTo>
                  <a:cubicBezTo>
                    <a:pt x="656" y="280"/>
                    <a:pt x="627" y="306"/>
                    <a:pt x="600" y="334"/>
                  </a:cubicBezTo>
                  <a:cubicBezTo>
                    <a:pt x="570" y="364"/>
                    <a:pt x="533" y="380"/>
                    <a:pt x="491" y="380"/>
                  </a:cubicBezTo>
                  <a:cubicBezTo>
                    <a:pt x="450" y="380"/>
                    <a:pt x="410" y="380"/>
                    <a:pt x="369" y="375"/>
                  </a:cubicBezTo>
                  <a:cubicBezTo>
                    <a:pt x="340" y="372"/>
                    <a:pt x="314" y="357"/>
                    <a:pt x="293" y="335"/>
                  </a:cubicBezTo>
                  <a:cubicBezTo>
                    <a:pt x="287" y="327"/>
                    <a:pt x="280" y="320"/>
                    <a:pt x="272" y="314"/>
                  </a:cubicBezTo>
                  <a:cubicBezTo>
                    <a:pt x="206" y="254"/>
                    <a:pt x="150" y="188"/>
                    <a:pt x="110" y="108"/>
                  </a:cubicBezTo>
                  <a:cubicBezTo>
                    <a:pt x="107" y="103"/>
                    <a:pt x="103" y="98"/>
                    <a:pt x="100" y="93"/>
                  </a:cubicBezTo>
                  <a:cubicBezTo>
                    <a:pt x="75" y="115"/>
                    <a:pt x="70" y="160"/>
                    <a:pt x="86" y="191"/>
                  </a:cubicBezTo>
                  <a:cubicBezTo>
                    <a:pt x="123" y="262"/>
                    <a:pt x="177" y="319"/>
                    <a:pt x="228" y="379"/>
                  </a:cubicBezTo>
                  <a:cubicBezTo>
                    <a:pt x="254" y="410"/>
                    <a:pt x="280" y="441"/>
                    <a:pt x="307" y="472"/>
                  </a:cubicBezTo>
                  <a:cubicBezTo>
                    <a:pt x="319" y="485"/>
                    <a:pt x="326" y="500"/>
                    <a:pt x="324" y="519"/>
                  </a:cubicBezTo>
                  <a:cubicBezTo>
                    <a:pt x="323" y="534"/>
                    <a:pt x="325" y="549"/>
                    <a:pt x="324" y="564"/>
                  </a:cubicBezTo>
                  <a:cubicBezTo>
                    <a:pt x="323" y="584"/>
                    <a:pt x="310" y="596"/>
                    <a:pt x="292" y="596"/>
                  </a:cubicBezTo>
                  <a:cubicBezTo>
                    <a:pt x="275" y="596"/>
                    <a:pt x="260" y="584"/>
                    <a:pt x="263" y="566"/>
                  </a:cubicBezTo>
                  <a:cubicBezTo>
                    <a:pt x="269" y="523"/>
                    <a:pt x="246" y="496"/>
                    <a:pt x="220" y="468"/>
                  </a:cubicBezTo>
                  <a:cubicBezTo>
                    <a:pt x="178" y="420"/>
                    <a:pt x="134" y="373"/>
                    <a:pt x="96" y="321"/>
                  </a:cubicBezTo>
                  <a:cubicBezTo>
                    <a:pt x="66" y="280"/>
                    <a:pt x="35" y="235"/>
                    <a:pt x="20" y="187"/>
                  </a:cubicBezTo>
                  <a:cubicBezTo>
                    <a:pt x="0" y="127"/>
                    <a:pt x="22" y="70"/>
                    <a:pt x="71" y="28"/>
                  </a:cubicBezTo>
                  <a:cubicBezTo>
                    <a:pt x="102" y="1"/>
                    <a:pt x="123" y="5"/>
                    <a:pt x="144" y="40"/>
                  </a:cubicBezTo>
                  <a:cubicBezTo>
                    <a:pt x="150" y="50"/>
                    <a:pt x="156" y="59"/>
                    <a:pt x="161" y="69"/>
                  </a:cubicBezTo>
                  <a:cubicBezTo>
                    <a:pt x="203" y="159"/>
                    <a:pt x="270" y="228"/>
                    <a:pt x="342" y="293"/>
                  </a:cubicBezTo>
                  <a:cubicBezTo>
                    <a:pt x="356" y="305"/>
                    <a:pt x="377" y="315"/>
                    <a:pt x="395" y="316"/>
                  </a:cubicBezTo>
                  <a:cubicBezTo>
                    <a:pt x="432" y="319"/>
                    <a:pt x="470" y="318"/>
                    <a:pt x="507" y="314"/>
                  </a:cubicBezTo>
                  <a:cubicBezTo>
                    <a:pt x="524" y="312"/>
                    <a:pt x="541" y="299"/>
                    <a:pt x="554" y="288"/>
                  </a:cubicBezTo>
                  <a:cubicBezTo>
                    <a:pt x="577" y="269"/>
                    <a:pt x="595" y="246"/>
                    <a:pt x="618" y="227"/>
                  </a:cubicBezTo>
                  <a:cubicBezTo>
                    <a:pt x="670" y="183"/>
                    <a:pt x="699" y="122"/>
                    <a:pt x="734" y="66"/>
                  </a:cubicBezTo>
                  <a:cubicBezTo>
                    <a:pt x="737" y="60"/>
                    <a:pt x="740" y="55"/>
                    <a:pt x="743" y="50"/>
                  </a:cubicBezTo>
                  <a:cubicBezTo>
                    <a:pt x="767" y="0"/>
                    <a:pt x="793" y="0"/>
                    <a:pt x="834" y="39"/>
                  </a:cubicBezTo>
                  <a:cubicBezTo>
                    <a:pt x="880" y="84"/>
                    <a:pt x="888" y="176"/>
                    <a:pt x="859" y="228"/>
                  </a:cubicBezTo>
                  <a:cubicBezTo>
                    <a:pt x="811" y="313"/>
                    <a:pt x="747" y="383"/>
                    <a:pt x="683" y="453"/>
                  </a:cubicBezTo>
                  <a:cubicBezTo>
                    <a:pt x="646" y="495"/>
                    <a:pt x="626" y="536"/>
                    <a:pt x="631" y="593"/>
                  </a:cubicBezTo>
                  <a:cubicBezTo>
                    <a:pt x="636" y="660"/>
                    <a:pt x="632" y="728"/>
                    <a:pt x="632" y="795"/>
                  </a:cubicBezTo>
                  <a:cubicBezTo>
                    <a:pt x="632" y="801"/>
                    <a:pt x="632" y="806"/>
                    <a:pt x="632" y="811"/>
                  </a:cubicBezTo>
                  <a:cubicBezTo>
                    <a:pt x="629" y="829"/>
                    <a:pt x="616" y="843"/>
                    <a:pt x="601" y="843"/>
                  </a:cubicBezTo>
                  <a:cubicBezTo>
                    <a:pt x="585" y="844"/>
                    <a:pt x="573" y="832"/>
                    <a:pt x="569" y="813"/>
                  </a:cubicBezTo>
                  <a:cubicBezTo>
                    <a:pt x="568" y="805"/>
                    <a:pt x="568" y="797"/>
                    <a:pt x="568" y="789"/>
                  </a:cubicBezTo>
                  <a:cubicBezTo>
                    <a:pt x="567" y="701"/>
                    <a:pt x="568" y="613"/>
                    <a:pt x="567" y="525"/>
                  </a:cubicBezTo>
                  <a:cubicBezTo>
                    <a:pt x="567" y="504"/>
                    <a:pt x="573" y="486"/>
                    <a:pt x="588" y="469"/>
                  </a:cubicBezTo>
                  <a:cubicBezTo>
                    <a:pt x="642" y="408"/>
                    <a:pt x="696" y="346"/>
                    <a:pt x="747" y="282"/>
                  </a:cubicBezTo>
                  <a:cubicBezTo>
                    <a:pt x="772" y="251"/>
                    <a:pt x="793" y="216"/>
                    <a:pt x="810" y="180"/>
                  </a:cubicBezTo>
                  <a:cubicBezTo>
                    <a:pt x="824" y="151"/>
                    <a:pt x="813" y="121"/>
                    <a:pt x="794" y="89"/>
                  </a:cubicBezTo>
                  <a:close/>
                </a:path>
              </a:pathLst>
            </a:custGeom>
            <a:grpFill/>
            <a:ln>
              <a:noFill/>
            </a:ln>
          </p:spPr>
          <p:txBody>
            <a:bodyPr lIns="57150" tIns="28575" rIns="57150" bIns="28575"/>
            <a:lstStyle/>
            <a:p>
              <a:pPr eaLnBrk="1" hangingPunct="1">
                <a:defRPr/>
              </a:pPr>
              <a:endParaRPr lang="uk-UA"/>
            </a:p>
          </p:txBody>
        </p:sp>
        <p:sp>
          <p:nvSpPr>
            <p:cNvPr id="47" name="Freeform 538">
              <a:extLst>
                <a:ext uri="{FF2B5EF4-FFF2-40B4-BE49-F238E27FC236}">
                  <a16:creationId xmlns:a16="http://schemas.microsoft.com/office/drawing/2014/main" id="{847ECA05-D7F3-EC86-7CB5-39FD3A7D8ECB}"/>
                </a:ext>
              </a:extLst>
            </p:cNvPr>
            <p:cNvSpPr>
              <a:spLocks/>
            </p:cNvSpPr>
            <p:nvPr/>
          </p:nvSpPr>
          <p:spPr bwMode="auto">
            <a:xfrm>
              <a:off x="3163" y="3373"/>
              <a:ext cx="141" cy="143"/>
            </a:xfrm>
            <a:custGeom>
              <a:avLst/>
              <a:gdLst>
                <a:gd name="T0" fmla="*/ 564 w 651"/>
                <a:gd name="T1" fmla="*/ 97 h 656"/>
                <a:gd name="T2" fmla="*/ 553 w 651"/>
                <a:gd name="T3" fmla="*/ 122 h 656"/>
                <a:gd name="T4" fmla="*/ 493 w 651"/>
                <a:gd name="T5" fmla="*/ 259 h 656"/>
                <a:gd name="T6" fmla="*/ 473 w 651"/>
                <a:gd name="T7" fmla="*/ 285 h 656"/>
                <a:gd name="T8" fmla="*/ 295 w 651"/>
                <a:gd name="T9" fmla="*/ 370 h 656"/>
                <a:gd name="T10" fmla="*/ 234 w 651"/>
                <a:gd name="T11" fmla="*/ 380 h 656"/>
                <a:gd name="T12" fmla="*/ 136 w 651"/>
                <a:gd name="T13" fmla="*/ 392 h 656"/>
                <a:gd name="T14" fmla="*/ 62 w 651"/>
                <a:gd name="T15" fmla="*/ 486 h 656"/>
                <a:gd name="T16" fmla="*/ 62 w 651"/>
                <a:gd name="T17" fmla="*/ 618 h 656"/>
                <a:gd name="T18" fmla="*/ 32 w 651"/>
                <a:gd name="T19" fmla="*/ 656 h 656"/>
                <a:gd name="T20" fmla="*/ 0 w 651"/>
                <a:gd name="T21" fmla="*/ 616 h 656"/>
                <a:gd name="T22" fmla="*/ 0 w 651"/>
                <a:gd name="T23" fmla="*/ 484 h 656"/>
                <a:gd name="T24" fmla="*/ 120 w 651"/>
                <a:gd name="T25" fmla="*/ 330 h 656"/>
                <a:gd name="T26" fmla="*/ 230 w 651"/>
                <a:gd name="T27" fmla="*/ 317 h 656"/>
                <a:gd name="T28" fmla="*/ 280 w 651"/>
                <a:gd name="T29" fmla="*/ 308 h 656"/>
                <a:gd name="T30" fmla="*/ 426 w 651"/>
                <a:gd name="T31" fmla="*/ 238 h 656"/>
                <a:gd name="T32" fmla="*/ 443 w 651"/>
                <a:gd name="T33" fmla="*/ 217 h 656"/>
                <a:gd name="T34" fmla="*/ 517 w 651"/>
                <a:gd name="T35" fmla="*/ 43 h 656"/>
                <a:gd name="T36" fmla="*/ 587 w 651"/>
                <a:gd name="T37" fmla="*/ 25 h 656"/>
                <a:gd name="T38" fmla="*/ 637 w 651"/>
                <a:gd name="T39" fmla="*/ 112 h 656"/>
                <a:gd name="T40" fmla="*/ 625 w 651"/>
                <a:gd name="T41" fmla="*/ 268 h 656"/>
                <a:gd name="T42" fmla="*/ 490 w 651"/>
                <a:gd name="T43" fmla="*/ 443 h 656"/>
                <a:gd name="T44" fmla="*/ 414 w 651"/>
                <a:gd name="T45" fmla="*/ 507 h 656"/>
                <a:gd name="T46" fmla="*/ 402 w 651"/>
                <a:gd name="T47" fmla="*/ 534 h 656"/>
                <a:gd name="T48" fmla="*/ 401 w 651"/>
                <a:gd name="T49" fmla="*/ 618 h 656"/>
                <a:gd name="T50" fmla="*/ 369 w 651"/>
                <a:gd name="T51" fmla="*/ 656 h 656"/>
                <a:gd name="T52" fmla="*/ 339 w 651"/>
                <a:gd name="T53" fmla="*/ 619 h 656"/>
                <a:gd name="T54" fmla="*/ 338 w 651"/>
                <a:gd name="T55" fmla="*/ 509 h 656"/>
                <a:gd name="T56" fmla="*/ 357 w 651"/>
                <a:gd name="T57" fmla="*/ 472 h 656"/>
                <a:gd name="T58" fmla="*/ 511 w 651"/>
                <a:gd name="T59" fmla="*/ 341 h 656"/>
                <a:gd name="T60" fmla="*/ 534 w 651"/>
                <a:gd name="T61" fmla="*/ 312 h 656"/>
                <a:gd name="T62" fmla="*/ 575 w 651"/>
                <a:gd name="T63" fmla="*/ 221 h 656"/>
                <a:gd name="T64" fmla="*/ 564 w 651"/>
                <a:gd name="T65" fmla="*/ 97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56">
                  <a:moveTo>
                    <a:pt x="564" y="97"/>
                  </a:moveTo>
                  <a:cubicBezTo>
                    <a:pt x="559" y="109"/>
                    <a:pt x="556" y="115"/>
                    <a:pt x="553" y="122"/>
                  </a:cubicBezTo>
                  <a:cubicBezTo>
                    <a:pt x="533" y="168"/>
                    <a:pt x="514" y="214"/>
                    <a:pt x="493" y="259"/>
                  </a:cubicBezTo>
                  <a:cubicBezTo>
                    <a:pt x="489" y="269"/>
                    <a:pt x="482" y="280"/>
                    <a:pt x="473" y="285"/>
                  </a:cubicBezTo>
                  <a:cubicBezTo>
                    <a:pt x="414" y="314"/>
                    <a:pt x="355" y="343"/>
                    <a:pt x="295" y="370"/>
                  </a:cubicBezTo>
                  <a:cubicBezTo>
                    <a:pt x="277" y="378"/>
                    <a:pt x="255" y="377"/>
                    <a:pt x="234" y="380"/>
                  </a:cubicBezTo>
                  <a:cubicBezTo>
                    <a:pt x="201" y="384"/>
                    <a:pt x="168" y="384"/>
                    <a:pt x="136" y="392"/>
                  </a:cubicBezTo>
                  <a:cubicBezTo>
                    <a:pt x="82" y="404"/>
                    <a:pt x="63" y="431"/>
                    <a:pt x="62" y="486"/>
                  </a:cubicBezTo>
                  <a:cubicBezTo>
                    <a:pt x="62" y="530"/>
                    <a:pt x="63" y="574"/>
                    <a:pt x="62" y="618"/>
                  </a:cubicBezTo>
                  <a:cubicBezTo>
                    <a:pt x="62" y="644"/>
                    <a:pt x="52" y="656"/>
                    <a:pt x="32" y="656"/>
                  </a:cubicBezTo>
                  <a:cubicBezTo>
                    <a:pt x="11" y="656"/>
                    <a:pt x="0" y="642"/>
                    <a:pt x="0" y="616"/>
                  </a:cubicBezTo>
                  <a:cubicBezTo>
                    <a:pt x="0" y="572"/>
                    <a:pt x="0" y="528"/>
                    <a:pt x="0" y="484"/>
                  </a:cubicBezTo>
                  <a:cubicBezTo>
                    <a:pt x="0" y="402"/>
                    <a:pt x="39" y="349"/>
                    <a:pt x="120" y="330"/>
                  </a:cubicBezTo>
                  <a:cubicBezTo>
                    <a:pt x="156" y="322"/>
                    <a:pt x="193" y="322"/>
                    <a:pt x="230" y="317"/>
                  </a:cubicBezTo>
                  <a:cubicBezTo>
                    <a:pt x="247" y="315"/>
                    <a:pt x="265" y="315"/>
                    <a:pt x="280" y="308"/>
                  </a:cubicBezTo>
                  <a:cubicBezTo>
                    <a:pt x="330" y="286"/>
                    <a:pt x="378" y="262"/>
                    <a:pt x="426" y="238"/>
                  </a:cubicBezTo>
                  <a:cubicBezTo>
                    <a:pt x="433" y="234"/>
                    <a:pt x="439" y="225"/>
                    <a:pt x="443" y="217"/>
                  </a:cubicBezTo>
                  <a:cubicBezTo>
                    <a:pt x="468" y="159"/>
                    <a:pt x="493" y="101"/>
                    <a:pt x="517" y="43"/>
                  </a:cubicBezTo>
                  <a:cubicBezTo>
                    <a:pt x="533" y="5"/>
                    <a:pt x="556" y="0"/>
                    <a:pt x="587" y="25"/>
                  </a:cubicBezTo>
                  <a:cubicBezTo>
                    <a:pt x="615" y="48"/>
                    <a:pt x="628" y="79"/>
                    <a:pt x="637" y="112"/>
                  </a:cubicBezTo>
                  <a:cubicBezTo>
                    <a:pt x="651" y="165"/>
                    <a:pt x="646" y="215"/>
                    <a:pt x="625" y="268"/>
                  </a:cubicBezTo>
                  <a:cubicBezTo>
                    <a:pt x="596" y="340"/>
                    <a:pt x="553" y="398"/>
                    <a:pt x="490" y="443"/>
                  </a:cubicBezTo>
                  <a:cubicBezTo>
                    <a:pt x="463" y="462"/>
                    <a:pt x="438" y="485"/>
                    <a:pt x="414" y="507"/>
                  </a:cubicBezTo>
                  <a:cubicBezTo>
                    <a:pt x="407" y="514"/>
                    <a:pt x="402" y="525"/>
                    <a:pt x="402" y="534"/>
                  </a:cubicBezTo>
                  <a:cubicBezTo>
                    <a:pt x="400" y="562"/>
                    <a:pt x="401" y="590"/>
                    <a:pt x="401" y="618"/>
                  </a:cubicBezTo>
                  <a:cubicBezTo>
                    <a:pt x="401" y="643"/>
                    <a:pt x="390" y="656"/>
                    <a:pt x="369" y="656"/>
                  </a:cubicBezTo>
                  <a:cubicBezTo>
                    <a:pt x="350" y="655"/>
                    <a:pt x="339" y="644"/>
                    <a:pt x="339" y="619"/>
                  </a:cubicBezTo>
                  <a:cubicBezTo>
                    <a:pt x="338" y="583"/>
                    <a:pt x="339" y="546"/>
                    <a:pt x="338" y="509"/>
                  </a:cubicBezTo>
                  <a:cubicBezTo>
                    <a:pt x="338" y="493"/>
                    <a:pt x="345" y="482"/>
                    <a:pt x="357" y="472"/>
                  </a:cubicBezTo>
                  <a:cubicBezTo>
                    <a:pt x="409" y="429"/>
                    <a:pt x="460" y="385"/>
                    <a:pt x="511" y="341"/>
                  </a:cubicBezTo>
                  <a:cubicBezTo>
                    <a:pt x="520" y="334"/>
                    <a:pt x="528" y="323"/>
                    <a:pt x="534" y="312"/>
                  </a:cubicBezTo>
                  <a:cubicBezTo>
                    <a:pt x="548" y="282"/>
                    <a:pt x="562" y="252"/>
                    <a:pt x="575" y="221"/>
                  </a:cubicBezTo>
                  <a:cubicBezTo>
                    <a:pt x="593" y="180"/>
                    <a:pt x="581" y="141"/>
                    <a:pt x="564" y="97"/>
                  </a:cubicBezTo>
                  <a:close/>
                </a:path>
              </a:pathLst>
            </a:custGeom>
            <a:grpFill/>
            <a:ln>
              <a:noFill/>
            </a:ln>
          </p:spPr>
          <p:txBody>
            <a:bodyPr lIns="57150" tIns="28575" rIns="57150" bIns="28575"/>
            <a:lstStyle/>
            <a:p>
              <a:pPr eaLnBrk="1" hangingPunct="1">
                <a:defRPr/>
              </a:pPr>
              <a:endParaRPr lang="uk-UA"/>
            </a:p>
          </p:txBody>
        </p:sp>
        <p:sp>
          <p:nvSpPr>
            <p:cNvPr id="48" name="Freeform 539">
              <a:extLst>
                <a:ext uri="{FF2B5EF4-FFF2-40B4-BE49-F238E27FC236}">
                  <a16:creationId xmlns:a16="http://schemas.microsoft.com/office/drawing/2014/main" id="{23E0E76F-1BD4-A3A2-AF3D-AF6EA01467AA}"/>
                </a:ext>
              </a:extLst>
            </p:cNvPr>
            <p:cNvSpPr>
              <a:spLocks/>
            </p:cNvSpPr>
            <p:nvPr/>
          </p:nvSpPr>
          <p:spPr bwMode="auto">
            <a:xfrm>
              <a:off x="3055" y="3460"/>
              <a:ext cx="95" cy="56"/>
            </a:xfrm>
            <a:custGeom>
              <a:avLst/>
              <a:gdLst>
                <a:gd name="T0" fmla="*/ 432 w 438"/>
                <a:gd name="T1" fmla="*/ 190 h 255"/>
                <a:gd name="T2" fmla="*/ 432 w 438"/>
                <a:gd name="T3" fmla="*/ 223 h 255"/>
                <a:gd name="T4" fmla="*/ 401 w 438"/>
                <a:gd name="T5" fmla="*/ 255 h 255"/>
                <a:gd name="T6" fmla="*/ 370 w 438"/>
                <a:gd name="T7" fmla="*/ 222 h 255"/>
                <a:gd name="T8" fmla="*/ 370 w 438"/>
                <a:gd name="T9" fmla="*/ 166 h 255"/>
                <a:gd name="T10" fmla="*/ 328 w 438"/>
                <a:gd name="T11" fmla="*/ 95 h 255"/>
                <a:gd name="T12" fmla="*/ 106 w 438"/>
                <a:gd name="T13" fmla="*/ 95 h 255"/>
                <a:gd name="T14" fmla="*/ 64 w 438"/>
                <a:gd name="T15" fmla="*/ 166 h 255"/>
                <a:gd name="T16" fmla="*/ 63 w 438"/>
                <a:gd name="T17" fmla="*/ 220 h 255"/>
                <a:gd name="T18" fmla="*/ 33 w 438"/>
                <a:gd name="T19" fmla="*/ 255 h 255"/>
                <a:gd name="T20" fmla="*/ 2 w 438"/>
                <a:gd name="T21" fmla="*/ 222 h 255"/>
                <a:gd name="T22" fmla="*/ 3 w 438"/>
                <a:gd name="T23" fmla="*/ 138 h 255"/>
                <a:gd name="T24" fmla="*/ 91 w 438"/>
                <a:gd name="T25" fmla="*/ 32 h 255"/>
                <a:gd name="T26" fmla="*/ 319 w 438"/>
                <a:gd name="T27" fmla="*/ 23 h 255"/>
                <a:gd name="T28" fmla="*/ 432 w 438"/>
                <a:gd name="T29" fmla="*/ 19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8" h="255">
                  <a:moveTo>
                    <a:pt x="432" y="190"/>
                  </a:moveTo>
                  <a:cubicBezTo>
                    <a:pt x="432" y="197"/>
                    <a:pt x="433" y="210"/>
                    <a:pt x="432" y="223"/>
                  </a:cubicBezTo>
                  <a:cubicBezTo>
                    <a:pt x="431" y="244"/>
                    <a:pt x="419" y="255"/>
                    <a:pt x="401" y="255"/>
                  </a:cubicBezTo>
                  <a:cubicBezTo>
                    <a:pt x="383" y="254"/>
                    <a:pt x="371" y="242"/>
                    <a:pt x="370" y="222"/>
                  </a:cubicBezTo>
                  <a:cubicBezTo>
                    <a:pt x="369" y="204"/>
                    <a:pt x="369" y="185"/>
                    <a:pt x="370" y="166"/>
                  </a:cubicBezTo>
                  <a:cubicBezTo>
                    <a:pt x="371" y="134"/>
                    <a:pt x="358" y="108"/>
                    <a:pt x="328" y="95"/>
                  </a:cubicBezTo>
                  <a:cubicBezTo>
                    <a:pt x="255" y="63"/>
                    <a:pt x="180" y="62"/>
                    <a:pt x="106" y="95"/>
                  </a:cubicBezTo>
                  <a:cubicBezTo>
                    <a:pt x="76" y="108"/>
                    <a:pt x="64" y="135"/>
                    <a:pt x="64" y="166"/>
                  </a:cubicBezTo>
                  <a:cubicBezTo>
                    <a:pt x="63" y="184"/>
                    <a:pt x="64" y="202"/>
                    <a:pt x="63" y="220"/>
                  </a:cubicBezTo>
                  <a:cubicBezTo>
                    <a:pt x="63" y="242"/>
                    <a:pt x="52" y="254"/>
                    <a:pt x="33" y="255"/>
                  </a:cubicBezTo>
                  <a:cubicBezTo>
                    <a:pt x="14" y="255"/>
                    <a:pt x="2" y="243"/>
                    <a:pt x="2" y="222"/>
                  </a:cubicBezTo>
                  <a:cubicBezTo>
                    <a:pt x="1" y="194"/>
                    <a:pt x="0" y="165"/>
                    <a:pt x="3" y="138"/>
                  </a:cubicBezTo>
                  <a:cubicBezTo>
                    <a:pt x="11" y="86"/>
                    <a:pt x="43" y="52"/>
                    <a:pt x="91" y="32"/>
                  </a:cubicBezTo>
                  <a:cubicBezTo>
                    <a:pt x="165" y="1"/>
                    <a:pt x="243" y="0"/>
                    <a:pt x="319" y="23"/>
                  </a:cubicBezTo>
                  <a:cubicBezTo>
                    <a:pt x="390" y="45"/>
                    <a:pt x="438" y="88"/>
                    <a:pt x="432" y="190"/>
                  </a:cubicBezTo>
                  <a:close/>
                </a:path>
              </a:pathLst>
            </a:custGeom>
            <a:grpFill/>
            <a:ln>
              <a:noFill/>
            </a:ln>
          </p:spPr>
          <p:txBody>
            <a:bodyPr lIns="57150" tIns="28575" rIns="57150" bIns="28575"/>
            <a:lstStyle/>
            <a:p>
              <a:pPr eaLnBrk="1" hangingPunct="1">
                <a:defRPr/>
              </a:pPr>
              <a:endParaRPr lang="uk-UA"/>
            </a:p>
          </p:txBody>
        </p:sp>
        <p:sp>
          <p:nvSpPr>
            <p:cNvPr id="49" name="Freeform 540">
              <a:extLst>
                <a:ext uri="{FF2B5EF4-FFF2-40B4-BE49-F238E27FC236}">
                  <a16:creationId xmlns:a16="http://schemas.microsoft.com/office/drawing/2014/main" id="{8C6307A3-96E8-720C-F6E9-51EDDECB9E23}"/>
                </a:ext>
              </a:extLst>
            </p:cNvPr>
            <p:cNvSpPr>
              <a:spLocks noEditPoints="1"/>
            </p:cNvSpPr>
            <p:nvPr/>
          </p:nvSpPr>
          <p:spPr bwMode="auto">
            <a:xfrm>
              <a:off x="3182" y="3373"/>
              <a:ext cx="55" cy="69"/>
            </a:xfrm>
            <a:custGeom>
              <a:avLst/>
              <a:gdLst>
                <a:gd name="T0" fmla="*/ 247 w 250"/>
                <a:gd name="T1" fmla="*/ 150 h 314"/>
                <a:gd name="T2" fmla="*/ 176 w 250"/>
                <a:gd name="T3" fmla="*/ 277 h 314"/>
                <a:gd name="T4" fmla="*/ 1 w 250"/>
                <a:gd name="T5" fmla="*/ 167 h 314"/>
                <a:gd name="T6" fmla="*/ 26 w 250"/>
                <a:gd name="T7" fmla="*/ 59 h 314"/>
                <a:gd name="T8" fmla="*/ 161 w 250"/>
                <a:gd name="T9" fmla="*/ 16 h 314"/>
                <a:gd name="T10" fmla="*/ 247 w 250"/>
                <a:gd name="T11" fmla="*/ 129 h 314"/>
                <a:gd name="T12" fmla="*/ 247 w 250"/>
                <a:gd name="T13" fmla="*/ 150 h 314"/>
                <a:gd name="T14" fmla="*/ 185 w 250"/>
                <a:gd name="T15" fmla="*/ 151 h 314"/>
                <a:gd name="T16" fmla="*/ 185 w 250"/>
                <a:gd name="T17" fmla="*/ 137 h 314"/>
                <a:gd name="T18" fmla="*/ 132 w 250"/>
                <a:gd name="T19" fmla="*/ 75 h 314"/>
                <a:gd name="T20" fmla="*/ 65 w 250"/>
                <a:gd name="T21" fmla="*/ 126 h 314"/>
                <a:gd name="T22" fmla="*/ 66 w 250"/>
                <a:gd name="T23" fmla="*/ 177 h 314"/>
                <a:gd name="T24" fmla="*/ 141 w 250"/>
                <a:gd name="T25" fmla="*/ 223 h 314"/>
                <a:gd name="T26" fmla="*/ 185 w 250"/>
                <a:gd name="T27" fmla="*/ 15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4">
                  <a:moveTo>
                    <a:pt x="247" y="150"/>
                  </a:moveTo>
                  <a:cubicBezTo>
                    <a:pt x="250" y="209"/>
                    <a:pt x="230" y="255"/>
                    <a:pt x="176" y="277"/>
                  </a:cubicBezTo>
                  <a:cubicBezTo>
                    <a:pt x="90" y="314"/>
                    <a:pt x="3" y="257"/>
                    <a:pt x="1" y="167"/>
                  </a:cubicBezTo>
                  <a:cubicBezTo>
                    <a:pt x="0" y="129"/>
                    <a:pt x="1" y="92"/>
                    <a:pt x="26" y="59"/>
                  </a:cubicBezTo>
                  <a:cubicBezTo>
                    <a:pt x="60" y="17"/>
                    <a:pt x="110" y="0"/>
                    <a:pt x="161" y="16"/>
                  </a:cubicBezTo>
                  <a:cubicBezTo>
                    <a:pt x="211" y="32"/>
                    <a:pt x="245" y="77"/>
                    <a:pt x="247" y="129"/>
                  </a:cubicBezTo>
                  <a:cubicBezTo>
                    <a:pt x="247" y="137"/>
                    <a:pt x="247" y="144"/>
                    <a:pt x="247" y="150"/>
                  </a:cubicBezTo>
                  <a:close/>
                  <a:moveTo>
                    <a:pt x="185" y="151"/>
                  </a:moveTo>
                  <a:cubicBezTo>
                    <a:pt x="185" y="146"/>
                    <a:pt x="185" y="141"/>
                    <a:pt x="185" y="137"/>
                  </a:cubicBezTo>
                  <a:cubicBezTo>
                    <a:pt x="184" y="103"/>
                    <a:pt x="162" y="77"/>
                    <a:pt x="132" y="75"/>
                  </a:cubicBezTo>
                  <a:cubicBezTo>
                    <a:pt x="97" y="72"/>
                    <a:pt x="71" y="90"/>
                    <a:pt x="65" y="126"/>
                  </a:cubicBezTo>
                  <a:cubicBezTo>
                    <a:pt x="63" y="143"/>
                    <a:pt x="63" y="160"/>
                    <a:pt x="66" y="177"/>
                  </a:cubicBezTo>
                  <a:cubicBezTo>
                    <a:pt x="72" y="213"/>
                    <a:pt x="106" y="233"/>
                    <a:pt x="141" y="223"/>
                  </a:cubicBezTo>
                  <a:cubicBezTo>
                    <a:pt x="173" y="214"/>
                    <a:pt x="185" y="194"/>
                    <a:pt x="185" y="151"/>
                  </a:cubicBezTo>
                  <a:close/>
                </a:path>
              </a:pathLst>
            </a:custGeom>
            <a:grpFill/>
            <a:ln>
              <a:noFill/>
            </a:ln>
          </p:spPr>
          <p:txBody>
            <a:bodyPr lIns="57150" tIns="28575" rIns="57150" bIns="28575"/>
            <a:lstStyle/>
            <a:p>
              <a:pPr eaLnBrk="1" hangingPunct="1">
                <a:defRPr/>
              </a:pPr>
              <a:endParaRPr lang="uk-UA"/>
            </a:p>
          </p:txBody>
        </p:sp>
        <p:sp>
          <p:nvSpPr>
            <p:cNvPr id="50" name="Freeform 541">
              <a:extLst>
                <a:ext uri="{FF2B5EF4-FFF2-40B4-BE49-F238E27FC236}">
                  <a16:creationId xmlns:a16="http://schemas.microsoft.com/office/drawing/2014/main" id="{1065982B-5791-2E8B-213C-480C474D0C82}"/>
                </a:ext>
              </a:extLst>
            </p:cNvPr>
            <p:cNvSpPr>
              <a:spLocks noEditPoints="1"/>
            </p:cNvSpPr>
            <p:nvPr/>
          </p:nvSpPr>
          <p:spPr bwMode="auto">
            <a:xfrm>
              <a:off x="3075" y="3393"/>
              <a:ext cx="55" cy="69"/>
            </a:xfrm>
            <a:custGeom>
              <a:avLst/>
              <a:gdLst>
                <a:gd name="T0" fmla="*/ 247 w 250"/>
                <a:gd name="T1" fmla="*/ 148 h 315"/>
                <a:gd name="T2" fmla="*/ 180 w 250"/>
                <a:gd name="T3" fmla="*/ 275 h 315"/>
                <a:gd name="T4" fmla="*/ 0 w 250"/>
                <a:gd name="T5" fmla="*/ 166 h 315"/>
                <a:gd name="T6" fmla="*/ 27 w 250"/>
                <a:gd name="T7" fmla="*/ 58 h 315"/>
                <a:gd name="T8" fmla="*/ 160 w 250"/>
                <a:gd name="T9" fmla="*/ 15 h 315"/>
                <a:gd name="T10" fmla="*/ 247 w 250"/>
                <a:gd name="T11" fmla="*/ 128 h 315"/>
                <a:gd name="T12" fmla="*/ 247 w 250"/>
                <a:gd name="T13" fmla="*/ 148 h 315"/>
                <a:gd name="T14" fmla="*/ 185 w 250"/>
                <a:gd name="T15" fmla="*/ 150 h 315"/>
                <a:gd name="T16" fmla="*/ 185 w 250"/>
                <a:gd name="T17" fmla="*/ 134 h 315"/>
                <a:gd name="T18" fmla="*/ 132 w 250"/>
                <a:gd name="T19" fmla="*/ 74 h 315"/>
                <a:gd name="T20" fmla="*/ 66 w 250"/>
                <a:gd name="T21" fmla="*/ 123 h 315"/>
                <a:gd name="T22" fmla="*/ 67 w 250"/>
                <a:gd name="T23" fmla="*/ 180 h 315"/>
                <a:gd name="T24" fmla="*/ 120 w 250"/>
                <a:gd name="T25" fmla="*/ 225 h 315"/>
                <a:gd name="T26" fmla="*/ 185 w 250"/>
                <a:gd name="T27" fmla="*/ 15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5">
                  <a:moveTo>
                    <a:pt x="247" y="148"/>
                  </a:moveTo>
                  <a:cubicBezTo>
                    <a:pt x="250" y="206"/>
                    <a:pt x="231" y="251"/>
                    <a:pt x="180" y="275"/>
                  </a:cubicBezTo>
                  <a:cubicBezTo>
                    <a:pt x="94" y="315"/>
                    <a:pt x="1" y="258"/>
                    <a:pt x="0" y="166"/>
                  </a:cubicBezTo>
                  <a:cubicBezTo>
                    <a:pt x="0" y="127"/>
                    <a:pt x="1" y="90"/>
                    <a:pt x="27" y="58"/>
                  </a:cubicBezTo>
                  <a:cubicBezTo>
                    <a:pt x="60" y="17"/>
                    <a:pt x="110" y="0"/>
                    <a:pt x="160" y="15"/>
                  </a:cubicBezTo>
                  <a:cubicBezTo>
                    <a:pt x="209" y="30"/>
                    <a:pt x="244" y="75"/>
                    <a:pt x="247" y="128"/>
                  </a:cubicBezTo>
                  <a:cubicBezTo>
                    <a:pt x="247" y="136"/>
                    <a:pt x="247" y="144"/>
                    <a:pt x="247" y="148"/>
                  </a:cubicBezTo>
                  <a:close/>
                  <a:moveTo>
                    <a:pt x="185" y="150"/>
                  </a:moveTo>
                  <a:cubicBezTo>
                    <a:pt x="185" y="145"/>
                    <a:pt x="185" y="140"/>
                    <a:pt x="185" y="134"/>
                  </a:cubicBezTo>
                  <a:cubicBezTo>
                    <a:pt x="184" y="102"/>
                    <a:pt x="161" y="77"/>
                    <a:pt x="132" y="74"/>
                  </a:cubicBezTo>
                  <a:cubicBezTo>
                    <a:pt x="98" y="71"/>
                    <a:pt x="71" y="89"/>
                    <a:pt x="66" y="123"/>
                  </a:cubicBezTo>
                  <a:cubicBezTo>
                    <a:pt x="63" y="141"/>
                    <a:pt x="64" y="161"/>
                    <a:pt x="67" y="180"/>
                  </a:cubicBezTo>
                  <a:cubicBezTo>
                    <a:pt x="71" y="207"/>
                    <a:pt x="93" y="223"/>
                    <a:pt x="120" y="225"/>
                  </a:cubicBezTo>
                  <a:cubicBezTo>
                    <a:pt x="161" y="227"/>
                    <a:pt x="185" y="200"/>
                    <a:pt x="185" y="150"/>
                  </a:cubicBezTo>
                  <a:close/>
                </a:path>
              </a:pathLst>
            </a:custGeom>
            <a:grpFill/>
            <a:ln>
              <a:noFill/>
            </a:ln>
          </p:spPr>
          <p:txBody>
            <a:bodyPr lIns="57150" tIns="28575" rIns="57150" bIns="28575"/>
            <a:lstStyle/>
            <a:p>
              <a:pPr eaLnBrk="1" hangingPunct="1">
                <a:defRPr/>
              </a:pPr>
              <a:endParaRPr lang="uk-UA"/>
            </a:p>
          </p:txBody>
        </p:sp>
        <p:sp>
          <p:nvSpPr>
            <p:cNvPr id="51" name="Freeform 542">
              <a:extLst>
                <a:ext uri="{FF2B5EF4-FFF2-40B4-BE49-F238E27FC236}">
                  <a16:creationId xmlns:a16="http://schemas.microsoft.com/office/drawing/2014/main" id="{5E300606-39A8-4C8D-B7C2-887BEF073109}"/>
                </a:ext>
              </a:extLst>
            </p:cNvPr>
            <p:cNvSpPr>
              <a:spLocks noEditPoints="1"/>
            </p:cNvSpPr>
            <p:nvPr/>
          </p:nvSpPr>
          <p:spPr bwMode="auto">
            <a:xfrm>
              <a:off x="3095" y="3266"/>
              <a:ext cx="54" cy="66"/>
            </a:xfrm>
            <a:custGeom>
              <a:avLst/>
              <a:gdLst>
                <a:gd name="T0" fmla="*/ 248 w 248"/>
                <a:gd name="T1" fmla="*/ 150 h 305"/>
                <a:gd name="T2" fmla="*/ 156 w 248"/>
                <a:gd name="T3" fmla="*/ 284 h 305"/>
                <a:gd name="T4" fmla="*/ 2 w 248"/>
                <a:gd name="T5" fmla="*/ 169 h 305"/>
                <a:gd name="T6" fmla="*/ 26 w 248"/>
                <a:gd name="T7" fmla="*/ 59 h 305"/>
                <a:gd name="T8" fmla="*/ 166 w 248"/>
                <a:gd name="T9" fmla="*/ 17 h 305"/>
                <a:gd name="T10" fmla="*/ 248 w 248"/>
                <a:gd name="T11" fmla="*/ 130 h 305"/>
                <a:gd name="T12" fmla="*/ 248 w 248"/>
                <a:gd name="T13" fmla="*/ 150 h 305"/>
                <a:gd name="T14" fmla="*/ 190 w 248"/>
                <a:gd name="T15" fmla="*/ 150 h 305"/>
                <a:gd name="T16" fmla="*/ 186 w 248"/>
                <a:gd name="T17" fmla="*/ 149 h 305"/>
                <a:gd name="T18" fmla="*/ 185 w 248"/>
                <a:gd name="T19" fmla="*/ 127 h 305"/>
                <a:gd name="T20" fmla="*/ 136 w 248"/>
                <a:gd name="T21" fmla="*/ 75 h 305"/>
                <a:gd name="T22" fmla="*/ 69 w 248"/>
                <a:gd name="T23" fmla="*/ 113 h 305"/>
                <a:gd name="T24" fmla="*/ 69 w 248"/>
                <a:gd name="T25" fmla="*/ 182 h 305"/>
                <a:gd name="T26" fmla="*/ 118 w 248"/>
                <a:gd name="T27" fmla="*/ 225 h 305"/>
                <a:gd name="T28" fmla="*/ 174 w 248"/>
                <a:gd name="T29" fmla="*/ 198 h 305"/>
                <a:gd name="T30" fmla="*/ 190 w 248"/>
                <a:gd name="T31" fmla="*/ 15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305">
                  <a:moveTo>
                    <a:pt x="248" y="150"/>
                  </a:moveTo>
                  <a:cubicBezTo>
                    <a:pt x="248" y="221"/>
                    <a:pt x="216" y="268"/>
                    <a:pt x="156" y="284"/>
                  </a:cubicBezTo>
                  <a:cubicBezTo>
                    <a:pt x="82" y="305"/>
                    <a:pt x="4" y="246"/>
                    <a:pt x="2" y="169"/>
                  </a:cubicBezTo>
                  <a:cubicBezTo>
                    <a:pt x="1" y="130"/>
                    <a:pt x="0" y="91"/>
                    <a:pt x="26" y="59"/>
                  </a:cubicBezTo>
                  <a:cubicBezTo>
                    <a:pt x="60" y="15"/>
                    <a:pt x="112" y="0"/>
                    <a:pt x="166" y="17"/>
                  </a:cubicBezTo>
                  <a:cubicBezTo>
                    <a:pt x="215" y="32"/>
                    <a:pt x="245" y="75"/>
                    <a:pt x="248" y="130"/>
                  </a:cubicBezTo>
                  <a:cubicBezTo>
                    <a:pt x="248" y="137"/>
                    <a:pt x="248" y="143"/>
                    <a:pt x="248" y="150"/>
                  </a:cubicBezTo>
                  <a:close/>
                  <a:moveTo>
                    <a:pt x="190" y="150"/>
                  </a:moveTo>
                  <a:cubicBezTo>
                    <a:pt x="188" y="150"/>
                    <a:pt x="187" y="149"/>
                    <a:pt x="186" y="149"/>
                  </a:cubicBezTo>
                  <a:cubicBezTo>
                    <a:pt x="186" y="142"/>
                    <a:pt x="186" y="134"/>
                    <a:pt x="185" y="127"/>
                  </a:cubicBezTo>
                  <a:cubicBezTo>
                    <a:pt x="183" y="100"/>
                    <a:pt x="162" y="77"/>
                    <a:pt x="136" y="75"/>
                  </a:cubicBezTo>
                  <a:cubicBezTo>
                    <a:pt x="102" y="72"/>
                    <a:pt x="74" y="85"/>
                    <a:pt x="69" y="113"/>
                  </a:cubicBezTo>
                  <a:cubicBezTo>
                    <a:pt x="65" y="136"/>
                    <a:pt x="64" y="160"/>
                    <a:pt x="69" y="182"/>
                  </a:cubicBezTo>
                  <a:cubicBezTo>
                    <a:pt x="73" y="207"/>
                    <a:pt x="93" y="222"/>
                    <a:pt x="118" y="225"/>
                  </a:cubicBezTo>
                  <a:cubicBezTo>
                    <a:pt x="142" y="228"/>
                    <a:pt x="163" y="219"/>
                    <a:pt x="174" y="198"/>
                  </a:cubicBezTo>
                  <a:cubicBezTo>
                    <a:pt x="182" y="184"/>
                    <a:pt x="185" y="166"/>
                    <a:pt x="190" y="150"/>
                  </a:cubicBezTo>
                  <a:close/>
                </a:path>
              </a:pathLst>
            </a:custGeom>
            <a:grpFill/>
            <a:ln>
              <a:noFill/>
            </a:ln>
          </p:spPr>
          <p:txBody>
            <a:bodyPr lIns="57150" tIns="28575" rIns="57150" bIns="28575"/>
            <a:lstStyle/>
            <a:p>
              <a:pPr eaLnBrk="1" hangingPunct="1">
                <a:defRPr/>
              </a:pPr>
              <a:endParaRPr lang="uk-UA"/>
            </a:p>
          </p:txBody>
        </p:sp>
        <p:sp>
          <p:nvSpPr>
            <p:cNvPr id="52" name="Freeform 543">
              <a:extLst>
                <a:ext uri="{FF2B5EF4-FFF2-40B4-BE49-F238E27FC236}">
                  <a16:creationId xmlns:a16="http://schemas.microsoft.com/office/drawing/2014/main" id="{655E2798-5032-083D-E0DA-906D53ED09A5}"/>
                </a:ext>
              </a:extLst>
            </p:cNvPr>
            <p:cNvSpPr>
              <a:spLocks/>
            </p:cNvSpPr>
            <p:nvPr/>
          </p:nvSpPr>
          <p:spPr bwMode="auto">
            <a:xfrm>
              <a:off x="3115" y="3208"/>
              <a:ext cx="14" cy="47"/>
            </a:xfrm>
            <a:custGeom>
              <a:avLst/>
              <a:gdLst>
                <a:gd name="T0" fmla="*/ 1 w 64"/>
                <a:gd name="T1" fmla="*/ 108 h 217"/>
                <a:gd name="T2" fmla="*/ 1 w 64"/>
                <a:gd name="T3" fmla="*/ 37 h 217"/>
                <a:gd name="T4" fmla="*/ 32 w 64"/>
                <a:gd name="T5" fmla="*/ 0 h 217"/>
                <a:gd name="T6" fmla="*/ 63 w 64"/>
                <a:gd name="T7" fmla="*/ 36 h 217"/>
                <a:gd name="T8" fmla="*/ 63 w 64"/>
                <a:gd name="T9" fmla="*/ 182 h 217"/>
                <a:gd name="T10" fmla="*/ 32 w 64"/>
                <a:gd name="T11" fmla="*/ 217 h 217"/>
                <a:gd name="T12" fmla="*/ 1 w 64"/>
                <a:gd name="T13" fmla="*/ 180 h 217"/>
                <a:gd name="T14" fmla="*/ 1 w 64"/>
                <a:gd name="T15" fmla="*/ 108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7">
                  <a:moveTo>
                    <a:pt x="1" y="108"/>
                  </a:moveTo>
                  <a:cubicBezTo>
                    <a:pt x="1" y="85"/>
                    <a:pt x="0" y="61"/>
                    <a:pt x="1" y="37"/>
                  </a:cubicBezTo>
                  <a:cubicBezTo>
                    <a:pt x="1" y="15"/>
                    <a:pt x="14" y="0"/>
                    <a:pt x="32" y="0"/>
                  </a:cubicBezTo>
                  <a:cubicBezTo>
                    <a:pt x="50" y="0"/>
                    <a:pt x="63" y="14"/>
                    <a:pt x="63" y="36"/>
                  </a:cubicBezTo>
                  <a:cubicBezTo>
                    <a:pt x="64" y="85"/>
                    <a:pt x="64" y="133"/>
                    <a:pt x="63" y="182"/>
                  </a:cubicBezTo>
                  <a:cubicBezTo>
                    <a:pt x="63" y="203"/>
                    <a:pt x="50" y="216"/>
                    <a:pt x="32" y="217"/>
                  </a:cubicBezTo>
                  <a:cubicBezTo>
                    <a:pt x="15" y="217"/>
                    <a:pt x="1" y="202"/>
                    <a:pt x="1" y="180"/>
                  </a:cubicBezTo>
                  <a:cubicBezTo>
                    <a:pt x="0" y="156"/>
                    <a:pt x="1" y="132"/>
                    <a:pt x="1" y="108"/>
                  </a:cubicBezTo>
                  <a:close/>
                </a:path>
              </a:pathLst>
            </a:custGeom>
            <a:grpFill/>
            <a:ln>
              <a:noFill/>
            </a:ln>
          </p:spPr>
          <p:txBody>
            <a:bodyPr lIns="57150" tIns="28575" rIns="57150" bIns="28575"/>
            <a:lstStyle/>
            <a:p>
              <a:pPr eaLnBrk="1" hangingPunct="1">
                <a:defRPr/>
              </a:pPr>
              <a:endParaRPr lang="uk-UA"/>
            </a:p>
          </p:txBody>
        </p:sp>
        <p:sp>
          <p:nvSpPr>
            <p:cNvPr id="53" name="Freeform 544">
              <a:extLst>
                <a:ext uri="{FF2B5EF4-FFF2-40B4-BE49-F238E27FC236}">
                  <a16:creationId xmlns:a16="http://schemas.microsoft.com/office/drawing/2014/main" id="{BB1C31C2-6A3E-9E51-4776-A3D138779660}"/>
                </a:ext>
              </a:extLst>
            </p:cNvPr>
            <p:cNvSpPr>
              <a:spLocks/>
            </p:cNvSpPr>
            <p:nvPr/>
          </p:nvSpPr>
          <p:spPr bwMode="auto">
            <a:xfrm>
              <a:off x="3141" y="3227"/>
              <a:ext cx="36" cy="34"/>
            </a:xfrm>
            <a:custGeom>
              <a:avLst/>
              <a:gdLst>
                <a:gd name="T0" fmla="*/ 46 w 166"/>
                <a:gd name="T1" fmla="*/ 159 h 159"/>
                <a:gd name="T2" fmla="*/ 13 w 166"/>
                <a:gd name="T3" fmla="*/ 113 h 159"/>
                <a:gd name="T4" fmla="*/ 24 w 166"/>
                <a:gd name="T5" fmla="*/ 99 h 159"/>
                <a:gd name="T6" fmla="*/ 104 w 166"/>
                <a:gd name="T7" fmla="*/ 19 h 159"/>
                <a:gd name="T8" fmla="*/ 153 w 166"/>
                <a:gd name="T9" fmla="*/ 14 h 159"/>
                <a:gd name="T10" fmla="*/ 149 w 166"/>
                <a:gd name="T11" fmla="*/ 63 h 159"/>
                <a:gd name="T12" fmla="*/ 66 w 166"/>
                <a:gd name="T13" fmla="*/ 146 h 159"/>
                <a:gd name="T14" fmla="*/ 46 w 166"/>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9">
                  <a:moveTo>
                    <a:pt x="46" y="159"/>
                  </a:moveTo>
                  <a:cubicBezTo>
                    <a:pt x="15" y="159"/>
                    <a:pt x="0" y="135"/>
                    <a:pt x="13" y="113"/>
                  </a:cubicBezTo>
                  <a:cubicBezTo>
                    <a:pt x="15" y="108"/>
                    <a:pt x="19" y="103"/>
                    <a:pt x="24" y="99"/>
                  </a:cubicBezTo>
                  <a:cubicBezTo>
                    <a:pt x="50" y="72"/>
                    <a:pt x="77" y="45"/>
                    <a:pt x="104" y="19"/>
                  </a:cubicBezTo>
                  <a:cubicBezTo>
                    <a:pt x="122" y="2"/>
                    <a:pt x="139" y="0"/>
                    <a:pt x="153" y="14"/>
                  </a:cubicBezTo>
                  <a:cubicBezTo>
                    <a:pt x="166" y="27"/>
                    <a:pt x="165" y="47"/>
                    <a:pt x="149" y="63"/>
                  </a:cubicBezTo>
                  <a:cubicBezTo>
                    <a:pt x="122" y="91"/>
                    <a:pt x="94" y="119"/>
                    <a:pt x="66" y="146"/>
                  </a:cubicBezTo>
                  <a:cubicBezTo>
                    <a:pt x="59" y="153"/>
                    <a:pt x="50" y="156"/>
                    <a:pt x="46" y="159"/>
                  </a:cubicBezTo>
                  <a:close/>
                </a:path>
              </a:pathLst>
            </a:custGeom>
            <a:grpFill/>
            <a:ln>
              <a:noFill/>
            </a:ln>
          </p:spPr>
          <p:txBody>
            <a:bodyPr lIns="57150" tIns="28575" rIns="57150" bIns="28575"/>
            <a:lstStyle/>
            <a:p>
              <a:pPr eaLnBrk="1" hangingPunct="1">
                <a:defRPr/>
              </a:pPr>
              <a:endParaRPr lang="uk-UA"/>
            </a:p>
          </p:txBody>
        </p:sp>
        <p:sp>
          <p:nvSpPr>
            <p:cNvPr id="54" name="Freeform 545">
              <a:extLst>
                <a:ext uri="{FF2B5EF4-FFF2-40B4-BE49-F238E27FC236}">
                  <a16:creationId xmlns:a16="http://schemas.microsoft.com/office/drawing/2014/main" id="{2C6818DF-7F39-4A82-3BAF-00AD59D92DE8}"/>
                </a:ext>
              </a:extLst>
            </p:cNvPr>
            <p:cNvSpPr>
              <a:spLocks/>
            </p:cNvSpPr>
            <p:nvPr/>
          </p:nvSpPr>
          <p:spPr bwMode="auto">
            <a:xfrm>
              <a:off x="3068" y="3227"/>
              <a:ext cx="36" cy="35"/>
            </a:xfrm>
            <a:custGeom>
              <a:avLst/>
              <a:gdLst>
                <a:gd name="T0" fmla="*/ 129 w 163"/>
                <a:gd name="T1" fmla="*/ 162 h 162"/>
                <a:gd name="T2" fmla="*/ 101 w 163"/>
                <a:gd name="T3" fmla="*/ 146 h 162"/>
                <a:gd name="T4" fmla="*/ 16 w 163"/>
                <a:gd name="T5" fmla="*/ 62 h 162"/>
                <a:gd name="T6" fmla="*/ 12 w 163"/>
                <a:gd name="T7" fmla="*/ 14 h 162"/>
                <a:gd name="T8" fmla="*/ 60 w 163"/>
                <a:gd name="T9" fmla="*/ 17 h 162"/>
                <a:gd name="T10" fmla="*/ 146 w 163"/>
                <a:gd name="T11" fmla="*/ 103 h 162"/>
                <a:gd name="T12" fmla="*/ 155 w 163"/>
                <a:gd name="T13" fmla="*/ 139 h 162"/>
                <a:gd name="T14" fmla="*/ 129 w 163"/>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162">
                  <a:moveTo>
                    <a:pt x="129" y="162"/>
                  </a:moveTo>
                  <a:cubicBezTo>
                    <a:pt x="117" y="156"/>
                    <a:pt x="108" y="153"/>
                    <a:pt x="101" y="146"/>
                  </a:cubicBezTo>
                  <a:cubicBezTo>
                    <a:pt x="72" y="119"/>
                    <a:pt x="44" y="90"/>
                    <a:pt x="16" y="62"/>
                  </a:cubicBezTo>
                  <a:cubicBezTo>
                    <a:pt x="1" y="46"/>
                    <a:pt x="0" y="26"/>
                    <a:pt x="12" y="14"/>
                  </a:cubicBezTo>
                  <a:cubicBezTo>
                    <a:pt x="26" y="0"/>
                    <a:pt x="43" y="0"/>
                    <a:pt x="60" y="17"/>
                  </a:cubicBezTo>
                  <a:cubicBezTo>
                    <a:pt x="89" y="45"/>
                    <a:pt x="118" y="74"/>
                    <a:pt x="146" y="103"/>
                  </a:cubicBezTo>
                  <a:cubicBezTo>
                    <a:pt x="156" y="113"/>
                    <a:pt x="163" y="125"/>
                    <a:pt x="155" y="139"/>
                  </a:cubicBezTo>
                  <a:cubicBezTo>
                    <a:pt x="149" y="148"/>
                    <a:pt x="139" y="154"/>
                    <a:pt x="129" y="162"/>
                  </a:cubicBezTo>
                  <a:close/>
                </a:path>
              </a:pathLst>
            </a:custGeom>
            <a:grpFill/>
            <a:ln>
              <a:noFill/>
            </a:ln>
          </p:spPr>
          <p:txBody>
            <a:bodyPr lIns="57150" tIns="28575" rIns="57150" bIns="28575"/>
            <a:lstStyle/>
            <a:p>
              <a:pPr eaLnBrk="1" hangingPunct="1">
                <a:defRPr/>
              </a:pPr>
              <a:endParaRPr lang="uk-UA"/>
            </a:p>
          </p:txBody>
        </p:sp>
      </p:grpSp>
      <p:grpSp>
        <p:nvGrpSpPr>
          <p:cNvPr id="55" name="Group 1437">
            <a:extLst>
              <a:ext uri="{FF2B5EF4-FFF2-40B4-BE49-F238E27FC236}">
                <a16:creationId xmlns:a16="http://schemas.microsoft.com/office/drawing/2014/main" id="{86942DA0-4069-C53E-FAC1-7E28D4DE2572}"/>
              </a:ext>
            </a:extLst>
          </p:cNvPr>
          <p:cNvGrpSpPr>
            <a:grpSpLocks noChangeAspect="1"/>
          </p:cNvGrpSpPr>
          <p:nvPr/>
        </p:nvGrpSpPr>
        <p:grpSpPr bwMode="auto">
          <a:xfrm>
            <a:off x="502560" y="3843429"/>
            <a:ext cx="249414" cy="256914"/>
            <a:chOff x="3085" y="3406"/>
            <a:chExt cx="266" cy="274"/>
          </a:xfrm>
          <a:solidFill>
            <a:schemeClr val="bg1"/>
          </a:solidFill>
        </p:grpSpPr>
        <p:sp>
          <p:nvSpPr>
            <p:cNvPr id="56" name="Freeform 1438">
              <a:extLst>
                <a:ext uri="{FF2B5EF4-FFF2-40B4-BE49-F238E27FC236}">
                  <a16:creationId xmlns:a16="http://schemas.microsoft.com/office/drawing/2014/main" id="{3BAB9446-0451-0A6A-C04D-30A7C596D5AE}"/>
                </a:ext>
              </a:extLst>
            </p:cNvPr>
            <p:cNvSpPr>
              <a:spLocks noEditPoints="1"/>
            </p:cNvSpPr>
            <p:nvPr/>
          </p:nvSpPr>
          <p:spPr bwMode="auto">
            <a:xfrm>
              <a:off x="3085" y="3406"/>
              <a:ext cx="266" cy="274"/>
            </a:xfrm>
            <a:custGeom>
              <a:avLst/>
              <a:gdLst>
                <a:gd name="T0" fmla="*/ 1272 w 1346"/>
                <a:gd name="T1" fmla="*/ 377 h 1383"/>
                <a:gd name="T2" fmla="*/ 1069 w 1346"/>
                <a:gd name="T3" fmla="*/ 367 h 1383"/>
                <a:gd name="T4" fmla="*/ 1012 w 1346"/>
                <a:gd name="T5" fmla="*/ 433 h 1383"/>
                <a:gd name="T6" fmla="*/ 873 w 1346"/>
                <a:gd name="T7" fmla="*/ 574 h 1383"/>
                <a:gd name="T8" fmla="*/ 809 w 1346"/>
                <a:gd name="T9" fmla="*/ 630 h 1383"/>
                <a:gd name="T10" fmla="*/ 655 w 1346"/>
                <a:gd name="T11" fmla="*/ 556 h 1383"/>
                <a:gd name="T12" fmla="*/ 497 w 1346"/>
                <a:gd name="T13" fmla="*/ 503 h 1383"/>
                <a:gd name="T14" fmla="*/ 482 w 1346"/>
                <a:gd name="T15" fmla="*/ 414 h 1383"/>
                <a:gd name="T16" fmla="*/ 409 w 1346"/>
                <a:gd name="T17" fmla="*/ 351 h 1383"/>
                <a:gd name="T18" fmla="*/ 233 w 1346"/>
                <a:gd name="T19" fmla="*/ 493 h 1383"/>
                <a:gd name="T20" fmla="*/ 356 w 1346"/>
                <a:gd name="T21" fmla="*/ 791 h 1383"/>
                <a:gd name="T22" fmla="*/ 440 w 1346"/>
                <a:gd name="T23" fmla="*/ 749 h 1383"/>
                <a:gd name="T24" fmla="*/ 704 w 1346"/>
                <a:gd name="T25" fmla="*/ 709 h 1383"/>
                <a:gd name="T26" fmla="*/ 883 w 1346"/>
                <a:gd name="T27" fmla="*/ 803 h 1383"/>
                <a:gd name="T28" fmla="*/ 1032 w 1346"/>
                <a:gd name="T29" fmla="*/ 618 h 1383"/>
                <a:gd name="T30" fmla="*/ 1177 w 1346"/>
                <a:gd name="T31" fmla="*/ 969 h 1383"/>
                <a:gd name="T32" fmla="*/ 863 w 1346"/>
                <a:gd name="T33" fmla="*/ 879 h 1383"/>
                <a:gd name="T34" fmla="*/ 715 w 1346"/>
                <a:gd name="T35" fmla="*/ 969 h 1383"/>
                <a:gd name="T36" fmla="*/ 391 w 1346"/>
                <a:gd name="T37" fmla="*/ 877 h 1383"/>
                <a:gd name="T38" fmla="*/ 162 w 1346"/>
                <a:gd name="T39" fmla="*/ 1011 h 1383"/>
                <a:gd name="T40" fmla="*/ 147 w 1346"/>
                <a:gd name="T41" fmla="*/ 682 h 1383"/>
                <a:gd name="T42" fmla="*/ 142 w 1346"/>
                <a:gd name="T43" fmla="*/ 465 h 1383"/>
                <a:gd name="T44" fmla="*/ 348 w 1346"/>
                <a:gd name="T45" fmla="*/ 259 h 1383"/>
                <a:gd name="T46" fmla="*/ 440 w 1346"/>
                <a:gd name="T47" fmla="*/ 246 h 1383"/>
                <a:gd name="T48" fmla="*/ 490 w 1346"/>
                <a:gd name="T49" fmla="*/ 191 h 1383"/>
                <a:gd name="T50" fmla="*/ 630 w 1346"/>
                <a:gd name="T51" fmla="*/ 51 h 1383"/>
                <a:gd name="T52" fmla="*/ 693 w 1346"/>
                <a:gd name="T53" fmla="*/ 0 h 1383"/>
                <a:gd name="T54" fmla="*/ 853 w 1346"/>
                <a:gd name="T55" fmla="*/ 74 h 1383"/>
                <a:gd name="T56" fmla="*/ 1015 w 1346"/>
                <a:gd name="T57" fmla="*/ 131 h 1383"/>
                <a:gd name="T58" fmla="*/ 1052 w 1346"/>
                <a:gd name="T59" fmla="*/ 225 h 1383"/>
                <a:gd name="T60" fmla="*/ 1092 w 1346"/>
                <a:gd name="T61" fmla="*/ 276 h 1383"/>
                <a:gd name="T62" fmla="*/ 1346 w 1346"/>
                <a:gd name="T63" fmla="*/ 1199 h 1383"/>
                <a:gd name="T64" fmla="*/ 747 w 1346"/>
                <a:gd name="T65" fmla="*/ 1271 h 1383"/>
                <a:gd name="T66" fmla="*/ 568 w 1346"/>
                <a:gd name="T67" fmla="*/ 1053 h 1383"/>
                <a:gd name="T68" fmla="*/ 1262 w 1346"/>
                <a:gd name="T69" fmla="*/ 1172 h 1383"/>
                <a:gd name="T70" fmla="*/ 930 w 1346"/>
                <a:gd name="T71" fmla="*/ 456 h 1383"/>
                <a:gd name="T72" fmla="*/ 971 w 1346"/>
                <a:gd name="T73" fmla="*/ 340 h 1383"/>
                <a:gd name="T74" fmla="*/ 922 w 1346"/>
                <a:gd name="T75" fmla="*/ 255 h 1383"/>
                <a:gd name="T76" fmla="*/ 938 w 1346"/>
                <a:gd name="T77" fmla="*/ 163 h 1383"/>
                <a:gd name="T78" fmla="*/ 834 w 1346"/>
                <a:gd name="T79" fmla="*/ 155 h 1383"/>
                <a:gd name="T80" fmla="*/ 751 w 1346"/>
                <a:gd name="T81" fmla="*/ 73 h 1383"/>
                <a:gd name="T82" fmla="*/ 668 w 1346"/>
                <a:gd name="T83" fmla="*/ 157 h 1383"/>
                <a:gd name="T84" fmla="*/ 568 w 1346"/>
                <a:gd name="T85" fmla="*/ 159 h 1383"/>
                <a:gd name="T86" fmla="*/ 591 w 1346"/>
                <a:gd name="T87" fmla="*/ 241 h 1383"/>
                <a:gd name="T88" fmla="*/ 516 w 1346"/>
                <a:gd name="T89" fmla="*/ 294 h 1383"/>
                <a:gd name="T90" fmla="*/ 585 w 1346"/>
                <a:gd name="T91" fmla="*/ 373 h 1383"/>
                <a:gd name="T92" fmla="*/ 568 w 1346"/>
                <a:gd name="T93" fmla="*/ 467 h 1383"/>
                <a:gd name="T94" fmla="*/ 682 w 1346"/>
                <a:gd name="T95" fmla="*/ 478 h 1383"/>
                <a:gd name="T96" fmla="*/ 752 w 1346"/>
                <a:gd name="T97" fmla="*/ 556 h 1383"/>
                <a:gd name="T98" fmla="*/ 899 w 1346"/>
                <a:gd name="T99" fmla="*/ 495 h 1383"/>
                <a:gd name="T100" fmla="*/ 197 w 1346"/>
                <a:gd name="T101" fmla="*/ 400 h 1383"/>
                <a:gd name="T102" fmla="*/ 111 w 1346"/>
                <a:gd name="T103" fmla="*/ 314 h 1383"/>
                <a:gd name="T104" fmla="*/ 513 w 1346"/>
                <a:gd name="T105" fmla="*/ 1209 h 1383"/>
                <a:gd name="T106" fmla="*/ 601 w 1346"/>
                <a:gd name="T107" fmla="*/ 1125 h 1383"/>
                <a:gd name="T108" fmla="*/ 291 w 1346"/>
                <a:gd name="T109" fmla="*/ 832 h 1383"/>
                <a:gd name="T110" fmla="*/ 96 w 1346"/>
                <a:gd name="T111" fmla="*/ 836 h 1383"/>
                <a:gd name="T112" fmla="*/ 514 w 1346"/>
                <a:gd name="T113" fmla="*/ 883 h 1383"/>
                <a:gd name="T114" fmla="*/ 686 w 1346"/>
                <a:gd name="T115" fmla="*/ 881 h 1383"/>
                <a:gd name="T116" fmla="*/ 513 w 1346"/>
                <a:gd name="T117" fmla="*/ 785 h 1383"/>
                <a:gd name="T118" fmla="*/ 941 w 1346"/>
                <a:gd name="T119" fmla="*/ 894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6" h="1383">
                  <a:moveTo>
                    <a:pt x="1272" y="1171"/>
                  </a:moveTo>
                  <a:cubicBezTo>
                    <a:pt x="1272" y="1162"/>
                    <a:pt x="1272" y="1154"/>
                    <a:pt x="1272" y="1147"/>
                  </a:cubicBezTo>
                  <a:cubicBezTo>
                    <a:pt x="1272" y="890"/>
                    <a:pt x="1272" y="634"/>
                    <a:pt x="1272" y="377"/>
                  </a:cubicBezTo>
                  <a:cubicBezTo>
                    <a:pt x="1272" y="351"/>
                    <a:pt x="1272" y="351"/>
                    <a:pt x="1245" y="351"/>
                  </a:cubicBezTo>
                  <a:cubicBezTo>
                    <a:pt x="1193" y="351"/>
                    <a:pt x="1142" y="351"/>
                    <a:pt x="1090" y="351"/>
                  </a:cubicBezTo>
                  <a:cubicBezTo>
                    <a:pt x="1078" y="351"/>
                    <a:pt x="1069" y="351"/>
                    <a:pt x="1069" y="367"/>
                  </a:cubicBezTo>
                  <a:cubicBezTo>
                    <a:pt x="1068" y="401"/>
                    <a:pt x="1054" y="413"/>
                    <a:pt x="1021" y="413"/>
                  </a:cubicBezTo>
                  <a:cubicBezTo>
                    <a:pt x="1014" y="414"/>
                    <a:pt x="1007" y="414"/>
                    <a:pt x="995" y="414"/>
                  </a:cubicBezTo>
                  <a:cubicBezTo>
                    <a:pt x="1003" y="422"/>
                    <a:pt x="1007" y="428"/>
                    <a:pt x="1012" y="433"/>
                  </a:cubicBezTo>
                  <a:cubicBezTo>
                    <a:pt x="1037" y="459"/>
                    <a:pt x="1037" y="476"/>
                    <a:pt x="1011" y="503"/>
                  </a:cubicBezTo>
                  <a:cubicBezTo>
                    <a:pt x="988" y="526"/>
                    <a:pt x="964" y="550"/>
                    <a:pt x="940" y="573"/>
                  </a:cubicBezTo>
                  <a:cubicBezTo>
                    <a:pt x="916" y="597"/>
                    <a:pt x="897" y="597"/>
                    <a:pt x="873" y="574"/>
                  </a:cubicBezTo>
                  <a:cubicBezTo>
                    <a:pt x="868" y="569"/>
                    <a:pt x="863" y="565"/>
                    <a:pt x="853" y="556"/>
                  </a:cubicBezTo>
                  <a:cubicBezTo>
                    <a:pt x="853" y="570"/>
                    <a:pt x="853" y="577"/>
                    <a:pt x="853" y="585"/>
                  </a:cubicBezTo>
                  <a:cubicBezTo>
                    <a:pt x="853" y="614"/>
                    <a:pt x="838" y="629"/>
                    <a:pt x="809" y="630"/>
                  </a:cubicBezTo>
                  <a:cubicBezTo>
                    <a:pt x="772" y="630"/>
                    <a:pt x="736" y="630"/>
                    <a:pt x="699" y="630"/>
                  </a:cubicBezTo>
                  <a:cubicBezTo>
                    <a:pt x="670" y="629"/>
                    <a:pt x="656" y="615"/>
                    <a:pt x="656" y="585"/>
                  </a:cubicBezTo>
                  <a:cubicBezTo>
                    <a:pt x="655" y="578"/>
                    <a:pt x="655" y="570"/>
                    <a:pt x="655" y="556"/>
                  </a:cubicBezTo>
                  <a:cubicBezTo>
                    <a:pt x="645" y="564"/>
                    <a:pt x="640" y="569"/>
                    <a:pt x="635" y="573"/>
                  </a:cubicBezTo>
                  <a:cubicBezTo>
                    <a:pt x="610" y="597"/>
                    <a:pt x="592" y="597"/>
                    <a:pt x="568" y="574"/>
                  </a:cubicBezTo>
                  <a:cubicBezTo>
                    <a:pt x="544" y="550"/>
                    <a:pt x="521" y="527"/>
                    <a:pt x="497" y="503"/>
                  </a:cubicBezTo>
                  <a:cubicBezTo>
                    <a:pt x="470" y="476"/>
                    <a:pt x="470" y="460"/>
                    <a:pt x="497" y="432"/>
                  </a:cubicBezTo>
                  <a:cubicBezTo>
                    <a:pt x="501" y="428"/>
                    <a:pt x="505" y="423"/>
                    <a:pt x="512" y="415"/>
                  </a:cubicBezTo>
                  <a:cubicBezTo>
                    <a:pt x="500" y="414"/>
                    <a:pt x="491" y="414"/>
                    <a:pt x="482" y="414"/>
                  </a:cubicBezTo>
                  <a:cubicBezTo>
                    <a:pt x="455" y="413"/>
                    <a:pt x="439" y="400"/>
                    <a:pt x="440" y="372"/>
                  </a:cubicBezTo>
                  <a:cubicBezTo>
                    <a:pt x="440" y="355"/>
                    <a:pt x="433" y="349"/>
                    <a:pt x="417" y="351"/>
                  </a:cubicBezTo>
                  <a:cubicBezTo>
                    <a:pt x="415" y="351"/>
                    <a:pt x="412" y="351"/>
                    <a:pt x="409" y="351"/>
                  </a:cubicBezTo>
                  <a:cubicBezTo>
                    <a:pt x="374" y="345"/>
                    <a:pt x="350" y="354"/>
                    <a:pt x="336" y="393"/>
                  </a:cubicBezTo>
                  <a:cubicBezTo>
                    <a:pt x="322" y="429"/>
                    <a:pt x="289" y="452"/>
                    <a:pt x="252" y="465"/>
                  </a:cubicBezTo>
                  <a:cubicBezTo>
                    <a:pt x="237" y="470"/>
                    <a:pt x="233" y="478"/>
                    <a:pt x="233" y="493"/>
                  </a:cubicBezTo>
                  <a:cubicBezTo>
                    <a:pt x="234" y="545"/>
                    <a:pt x="233" y="598"/>
                    <a:pt x="234" y="651"/>
                  </a:cubicBezTo>
                  <a:cubicBezTo>
                    <a:pt x="234" y="661"/>
                    <a:pt x="239" y="673"/>
                    <a:pt x="246" y="681"/>
                  </a:cubicBezTo>
                  <a:cubicBezTo>
                    <a:pt x="282" y="718"/>
                    <a:pt x="319" y="755"/>
                    <a:pt x="356" y="791"/>
                  </a:cubicBezTo>
                  <a:cubicBezTo>
                    <a:pt x="366" y="802"/>
                    <a:pt x="422" y="809"/>
                    <a:pt x="433" y="801"/>
                  </a:cubicBezTo>
                  <a:cubicBezTo>
                    <a:pt x="437" y="798"/>
                    <a:pt x="439" y="792"/>
                    <a:pt x="439" y="787"/>
                  </a:cubicBezTo>
                  <a:cubicBezTo>
                    <a:pt x="440" y="774"/>
                    <a:pt x="439" y="762"/>
                    <a:pt x="440" y="749"/>
                  </a:cubicBezTo>
                  <a:cubicBezTo>
                    <a:pt x="440" y="727"/>
                    <a:pt x="451" y="715"/>
                    <a:pt x="473" y="711"/>
                  </a:cubicBezTo>
                  <a:cubicBezTo>
                    <a:pt x="480" y="710"/>
                    <a:pt x="487" y="709"/>
                    <a:pt x="494" y="709"/>
                  </a:cubicBezTo>
                  <a:cubicBezTo>
                    <a:pt x="564" y="709"/>
                    <a:pt x="634" y="709"/>
                    <a:pt x="704" y="709"/>
                  </a:cubicBezTo>
                  <a:cubicBezTo>
                    <a:pt x="747" y="709"/>
                    <a:pt x="760" y="722"/>
                    <a:pt x="761" y="765"/>
                  </a:cubicBezTo>
                  <a:cubicBezTo>
                    <a:pt x="761" y="805"/>
                    <a:pt x="752" y="803"/>
                    <a:pt x="799" y="803"/>
                  </a:cubicBezTo>
                  <a:cubicBezTo>
                    <a:pt x="827" y="803"/>
                    <a:pt x="855" y="802"/>
                    <a:pt x="883" y="803"/>
                  </a:cubicBezTo>
                  <a:cubicBezTo>
                    <a:pt x="900" y="804"/>
                    <a:pt x="910" y="799"/>
                    <a:pt x="918" y="783"/>
                  </a:cubicBezTo>
                  <a:cubicBezTo>
                    <a:pt x="943" y="737"/>
                    <a:pt x="969" y="691"/>
                    <a:pt x="994" y="645"/>
                  </a:cubicBezTo>
                  <a:cubicBezTo>
                    <a:pt x="1003" y="629"/>
                    <a:pt x="1014" y="617"/>
                    <a:pt x="1032" y="618"/>
                  </a:cubicBezTo>
                  <a:cubicBezTo>
                    <a:pt x="1050" y="618"/>
                    <a:pt x="1061" y="630"/>
                    <a:pt x="1069" y="645"/>
                  </a:cubicBezTo>
                  <a:cubicBezTo>
                    <a:pt x="1117" y="732"/>
                    <a:pt x="1166" y="819"/>
                    <a:pt x="1214" y="907"/>
                  </a:cubicBezTo>
                  <a:cubicBezTo>
                    <a:pt x="1234" y="942"/>
                    <a:pt x="1217" y="969"/>
                    <a:pt x="1177" y="969"/>
                  </a:cubicBezTo>
                  <a:cubicBezTo>
                    <a:pt x="1080" y="970"/>
                    <a:pt x="984" y="970"/>
                    <a:pt x="887" y="969"/>
                  </a:cubicBezTo>
                  <a:cubicBezTo>
                    <a:pt x="845" y="969"/>
                    <a:pt x="830" y="943"/>
                    <a:pt x="850" y="906"/>
                  </a:cubicBezTo>
                  <a:cubicBezTo>
                    <a:pt x="854" y="898"/>
                    <a:pt x="858" y="890"/>
                    <a:pt x="863" y="879"/>
                  </a:cubicBezTo>
                  <a:cubicBezTo>
                    <a:pt x="828" y="879"/>
                    <a:pt x="795" y="879"/>
                    <a:pt x="760" y="879"/>
                  </a:cubicBezTo>
                  <a:cubicBezTo>
                    <a:pt x="760" y="895"/>
                    <a:pt x="761" y="910"/>
                    <a:pt x="760" y="925"/>
                  </a:cubicBezTo>
                  <a:cubicBezTo>
                    <a:pt x="759" y="955"/>
                    <a:pt x="745" y="969"/>
                    <a:pt x="715" y="969"/>
                  </a:cubicBezTo>
                  <a:cubicBezTo>
                    <a:pt x="638" y="970"/>
                    <a:pt x="561" y="970"/>
                    <a:pt x="483" y="969"/>
                  </a:cubicBezTo>
                  <a:cubicBezTo>
                    <a:pt x="454" y="969"/>
                    <a:pt x="440" y="955"/>
                    <a:pt x="439" y="925"/>
                  </a:cubicBezTo>
                  <a:cubicBezTo>
                    <a:pt x="439" y="877"/>
                    <a:pt x="439" y="878"/>
                    <a:pt x="391" y="877"/>
                  </a:cubicBezTo>
                  <a:cubicBezTo>
                    <a:pt x="374" y="877"/>
                    <a:pt x="361" y="882"/>
                    <a:pt x="349" y="894"/>
                  </a:cubicBezTo>
                  <a:cubicBezTo>
                    <a:pt x="311" y="934"/>
                    <a:pt x="272" y="972"/>
                    <a:pt x="233" y="1010"/>
                  </a:cubicBezTo>
                  <a:cubicBezTo>
                    <a:pt x="206" y="1038"/>
                    <a:pt x="190" y="1038"/>
                    <a:pt x="162" y="1011"/>
                  </a:cubicBezTo>
                  <a:cubicBezTo>
                    <a:pt x="117" y="966"/>
                    <a:pt x="71" y="920"/>
                    <a:pt x="25" y="874"/>
                  </a:cubicBezTo>
                  <a:cubicBezTo>
                    <a:pt x="0" y="849"/>
                    <a:pt x="0" y="831"/>
                    <a:pt x="25" y="806"/>
                  </a:cubicBezTo>
                  <a:cubicBezTo>
                    <a:pt x="66" y="764"/>
                    <a:pt x="107" y="724"/>
                    <a:pt x="147" y="682"/>
                  </a:cubicBezTo>
                  <a:cubicBezTo>
                    <a:pt x="154" y="675"/>
                    <a:pt x="159" y="663"/>
                    <a:pt x="159" y="653"/>
                  </a:cubicBezTo>
                  <a:cubicBezTo>
                    <a:pt x="161" y="599"/>
                    <a:pt x="159" y="545"/>
                    <a:pt x="160" y="491"/>
                  </a:cubicBezTo>
                  <a:cubicBezTo>
                    <a:pt x="161" y="476"/>
                    <a:pt x="155" y="470"/>
                    <a:pt x="142" y="465"/>
                  </a:cubicBezTo>
                  <a:cubicBezTo>
                    <a:pt x="71" y="438"/>
                    <a:pt x="34" y="373"/>
                    <a:pt x="37" y="309"/>
                  </a:cubicBezTo>
                  <a:cubicBezTo>
                    <a:pt x="40" y="235"/>
                    <a:pt x="90" y="176"/>
                    <a:pt x="159" y="159"/>
                  </a:cubicBezTo>
                  <a:cubicBezTo>
                    <a:pt x="237" y="139"/>
                    <a:pt x="317" y="181"/>
                    <a:pt x="348" y="259"/>
                  </a:cubicBezTo>
                  <a:cubicBezTo>
                    <a:pt x="353" y="273"/>
                    <a:pt x="360" y="278"/>
                    <a:pt x="374" y="277"/>
                  </a:cubicBezTo>
                  <a:cubicBezTo>
                    <a:pt x="384" y="276"/>
                    <a:pt x="394" y="276"/>
                    <a:pt x="404" y="276"/>
                  </a:cubicBezTo>
                  <a:cubicBezTo>
                    <a:pt x="435" y="276"/>
                    <a:pt x="434" y="276"/>
                    <a:pt x="440" y="246"/>
                  </a:cubicBezTo>
                  <a:cubicBezTo>
                    <a:pt x="444" y="228"/>
                    <a:pt x="457" y="218"/>
                    <a:pt x="475" y="216"/>
                  </a:cubicBezTo>
                  <a:cubicBezTo>
                    <a:pt x="486" y="216"/>
                    <a:pt x="496" y="216"/>
                    <a:pt x="513" y="216"/>
                  </a:cubicBezTo>
                  <a:cubicBezTo>
                    <a:pt x="503" y="205"/>
                    <a:pt x="497" y="198"/>
                    <a:pt x="490" y="191"/>
                  </a:cubicBezTo>
                  <a:cubicBezTo>
                    <a:pt x="473" y="171"/>
                    <a:pt x="472" y="153"/>
                    <a:pt x="490" y="134"/>
                  </a:cubicBezTo>
                  <a:cubicBezTo>
                    <a:pt x="517" y="105"/>
                    <a:pt x="545" y="78"/>
                    <a:pt x="573" y="51"/>
                  </a:cubicBezTo>
                  <a:cubicBezTo>
                    <a:pt x="591" y="33"/>
                    <a:pt x="611" y="34"/>
                    <a:pt x="630" y="51"/>
                  </a:cubicBezTo>
                  <a:cubicBezTo>
                    <a:pt x="637" y="57"/>
                    <a:pt x="643" y="63"/>
                    <a:pt x="654" y="74"/>
                  </a:cubicBezTo>
                  <a:cubicBezTo>
                    <a:pt x="655" y="58"/>
                    <a:pt x="655" y="48"/>
                    <a:pt x="656" y="38"/>
                  </a:cubicBezTo>
                  <a:cubicBezTo>
                    <a:pt x="657" y="15"/>
                    <a:pt x="671" y="0"/>
                    <a:pt x="693" y="0"/>
                  </a:cubicBezTo>
                  <a:cubicBezTo>
                    <a:pt x="732" y="0"/>
                    <a:pt x="771" y="0"/>
                    <a:pt x="809" y="0"/>
                  </a:cubicBezTo>
                  <a:cubicBezTo>
                    <a:pt x="838" y="0"/>
                    <a:pt x="852" y="15"/>
                    <a:pt x="853" y="43"/>
                  </a:cubicBezTo>
                  <a:cubicBezTo>
                    <a:pt x="853" y="51"/>
                    <a:pt x="853" y="60"/>
                    <a:pt x="853" y="74"/>
                  </a:cubicBezTo>
                  <a:cubicBezTo>
                    <a:pt x="863" y="64"/>
                    <a:pt x="869" y="59"/>
                    <a:pt x="875" y="54"/>
                  </a:cubicBezTo>
                  <a:cubicBezTo>
                    <a:pt x="897" y="33"/>
                    <a:pt x="916" y="32"/>
                    <a:pt x="937" y="53"/>
                  </a:cubicBezTo>
                  <a:cubicBezTo>
                    <a:pt x="964" y="79"/>
                    <a:pt x="990" y="105"/>
                    <a:pt x="1015" y="131"/>
                  </a:cubicBezTo>
                  <a:cubicBezTo>
                    <a:pt x="1036" y="152"/>
                    <a:pt x="1035" y="171"/>
                    <a:pt x="1016" y="192"/>
                  </a:cubicBezTo>
                  <a:cubicBezTo>
                    <a:pt x="1010" y="198"/>
                    <a:pt x="1004" y="205"/>
                    <a:pt x="997" y="212"/>
                  </a:cubicBezTo>
                  <a:cubicBezTo>
                    <a:pt x="1018" y="216"/>
                    <a:pt x="1039" y="215"/>
                    <a:pt x="1052" y="225"/>
                  </a:cubicBezTo>
                  <a:cubicBezTo>
                    <a:pt x="1064" y="234"/>
                    <a:pt x="1068" y="255"/>
                    <a:pt x="1075" y="271"/>
                  </a:cubicBezTo>
                  <a:cubicBezTo>
                    <a:pt x="1074" y="273"/>
                    <a:pt x="1072" y="274"/>
                    <a:pt x="1071" y="276"/>
                  </a:cubicBezTo>
                  <a:cubicBezTo>
                    <a:pt x="1078" y="276"/>
                    <a:pt x="1085" y="276"/>
                    <a:pt x="1092" y="276"/>
                  </a:cubicBezTo>
                  <a:cubicBezTo>
                    <a:pt x="1159" y="277"/>
                    <a:pt x="1227" y="276"/>
                    <a:pt x="1294" y="277"/>
                  </a:cubicBezTo>
                  <a:cubicBezTo>
                    <a:pt x="1333" y="277"/>
                    <a:pt x="1346" y="289"/>
                    <a:pt x="1346" y="327"/>
                  </a:cubicBezTo>
                  <a:cubicBezTo>
                    <a:pt x="1346" y="618"/>
                    <a:pt x="1346" y="908"/>
                    <a:pt x="1346" y="1199"/>
                  </a:cubicBezTo>
                  <a:cubicBezTo>
                    <a:pt x="1346" y="1236"/>
                    <a:pt x="1335" y="1247"/>
                    <a:pt x="1298" y="1247"/>
                  </a:cubicBezTo>
                  <a:cubicBezTo>
                    <a:pt x="1127" y="1247"/>
                    <a:pt x="956" y="1247"/>
                    <a:pt x="785" y="1247"/>
                  </a:cubicBezTo>
                  <a:cubicBezTo>
                    <a:pt x="765" y="1247"/>
                    <a:pt x="755" y="1250"/>
                    <a:pt x="747" y="1271"/>
                  </a:cubicBezTo>
                  <a:cubicBezTo>
                    <a:pt x="722" y="1340"/>
                    <a:pt x="642" y="1383"/>
                    <a:pt x="571" y="1369"/>
                  </a:cubicBezTo>
                  <a:cubicBezTo>
                    <a:pt x="496" y="1355"/>
                    <a:pt x="441" y="1290"/>
                    <a:pt x="440" y="1216"/>
                  </a:cubicBezTo>
                  <a:cubicBezTo>
                    <a:pt x="438" y="1136"/>
                    <a:pt x="493" y="1067"/>
                    <a:pt x="568" y="1053"/>
                  </a:cubicBezTo>
                  <a:cubicBezTo>
                    <a:pt x="648" y="1038"/>
                    <a:pt x="722" y="1081"/>
                    <a:pt x="751" y="1158"/>
                  </a:cubicBezTo>
                  <a:cubicBezTo>
                    <a:pt x="753" y="1164"/>
                    <a:pt x="762" y="1172"/>
                    <a:pt x="768" y="1172"/>
                  </a:cubicBezTo>
                  <a:cubicBezTo>
                    <a:pt x="933" y="1173"/>
                    <a:pt x="1097" y="1172"/>
                    <a:pt x="1262" y="1172"/>
                  </a:cubicBezTo>
                  <a:cubicBezTo>
                    <a:pt x="1265" y="1172"/>
                    <a:pt x="1267" y="1171"/>
                    <a:pt x="1272" y="1171"/>
                  </a:cubicBezTo>
                  <a:close/>
                  <a:moveTo>
                    <a:pt x="941" y="468"/>
                  </a:moveTo>
                  <a:cubicBezTo>
                    <a:pt x="936" y="462"/>
                    <a:pt x="933" y="458"/>
                    <a:pt x="930" y="456"/>
                  </a:cubicBezTo>
                  <a:cubicBezTo>
                    <a:pt x="906" y="436"/>
                    <a:pt x="901" y="413"/>
                    <a:pt x="917" y="387"/>
                  </a:cubicBezTo>
                  <a:cubicBezTo>
                    <a:pt x="919" y="383"/>
                    <a:pt x="920" y="379"/>
                    <a:pt x="922" y="376"/>
                  </a:cubicBezTo>
                  <a:cubicBezTo>
                    <a:pt x="933" y="346"/>
                    <a:pt x="940" y="339"/>
                    <a:pt x="971" y="340"/>
                  </a:cubicBezTo>
                  <a:cubicBezTo>
                    <a:pt x="991" y="341"/>
                    <a:pt x="996" y="334"/>
                    <a:pt x="996" y="315"/>
                  </a:cubicBezTo>
                  <a:cubicBezTo>
                    <a:pt x="996" y="297"/>
                    <a:pt x="993" y="288"/>
                    <a:pt x="972" y="289"/>
                  </a:cubicBezTo>
                  <a:cubicBezTo>
                    <a:pt x="941" y="291"/>
                    <a:pt x="933" y="283"/>
                    <a:pt x="922" y="255"/>
                  </a:cubicBezTo>
                  <a:cubicBezTo>
                    <a:pt x="919" y="246"/>
                    <a:pt x="916" y="239"/>
                    <a:pt x="912" y="231"/>
                  </a:cubicBezTo>
                  <a:cubicBezTo>
                    <a:pt x="904" y="213"/>
                    <a:pt x="907" y="197"/>
                    <a:pt x="920" y="183"/>
                  </a:cubicBezTo>
                  <a:cubicBezTo>
                    <a:pt x="927" y="176"/>
                    <a:pt x="933" y="169"/>
                    <a:pt x="938" y="163"/>
                  </a:cubicBezTo>
                  <a:cubicBezTo>
                    <a:pt x="927" y="151"/>
                    <a:pt x="917" y="140"/>
                    <a:pt x="906" y="128"/>
                  </a:cubicBezTo>
                  <a:cubicBezTo>
                    <a:pt x="899" y="135"/>
                    <a:pt x="894" y="140"/>
                    <a:pt x="888" y="145"/>
                  </a:cubicBezTo>
                  <a:cubicBezTo>
                    <a:pt x="869" y="164"/>
                    <a:pt x="858" y="165"/>
                    <a:pt x="834" y="155"/>
                  </a:cubicBezTo>
                  <a:cubicBezTo>
                    <a:pt x="828" y="152"/>
                    <a:pt x="822" y="149"/>
                    <a:pt x="816" y="147"/>
                  </a:cubicBezTo>
                  <a:cubicBezTo>
                    <a:pt x="783" y="134"/>
                    <a:pt x="779" y="130"/>
                    <a:pt x="780" y="94"/>
                  </a:cubicBezTo>
                  <a:cubicBezTo>
                    <a:pt x="780" y="70"/>
                    <a:pt x="765" y="74"/>
                    <a:pt x="751" y="73"/>
                  </a:cubicBezTo>
                  <a:cubicBezTo>
                    <a:pt x="735" y="72"/>
                    <a:pt x="728" y="77"/>
                    <a:pt x="729" y="94"/>
                  </a:cubicBezTo>
                  <a:cubicBezTo>
                    <a:pt x="730" y="128"/>
                    <a:pt x="724" y="134"/>
                    <a:pt x="692" y="147"/>
                  </a:cubicBezTo>
                  <a:cubicBezTo>
                    <a:pt x="683" y="150"/>
                    <a:pt x="676" y="153"/>
                    <a:pt x="668" y="157"/>
                  </a:cubicBezTo>
                  <a:cubicBezTo>
                    <a:pt x="651" y="165"/>
                    <a:pt x="637" y="161"/>
                    <a:pt x="624" y="149"/>
                  </a:cubicBezTo>
                  <a:cubicBezTo>
                    <a:pt x="616" y="142"/>
                    <a:pt x="609" y="135"/>
                    <a:pt x="602" y="129"/>
                  </a:cubicBezTo>
                  <a:cubicBezTo>
                    <a:pt x="589" y="141"/>
                    <a:pt x="578" y="150"/>
                    <a:pt x="568" y="159"/>
                  </a:cubicBezTo>
                  <a:cubicBezTo>
                    <a:pt x="570" y="163"/>
                    <a:pt x="570" y="164"/>
                    <a:pt x="571" y="165"/>
                  </a:cubicBezTo>
                  <a:cubicBezTo>
                    <a:pt x="573" y="168"/>
                    <a:pt x="576" y="172"/>
                    <a:pt x="579" y="174"/>
                  </a:cubicBezTo>
                  <a:cubicBezTo>
                    <a:pt x="601" y="193"/>
                    <a:pt x="607" y="215"/>
                    <a:pt x="591" y="241"/>
                  </a:cubicBezTo>
                  <a:cubicBezTo>
                    <a:pt x="589" y="245"/>
                    <a:pt x="587" y="249"/>
                    <a:pt x="586" y="254"/>
                  </a:cubicBezTo>
                  <a:cubicBezTo>
                    <a:pt x="573" y="285"/>
                    <a:pt x="567" y="289"/>
                    <a:pt x="534" y="290"/>
                  </a:cubicBezTo>
                  <a:cubicBezTo>
                    <a:pt x="528" y="290"/>
                    <a:pt x="516" y="291"/>
                    <a:pt x="516" y="294"/>
                  </a:cubicBezTo>
                  <a:cubicBezTo>
                    <a:pt x="514" y="306"/>
                    <a:pt x="513" y="320"/>
                    <a:pt x="515" y="333"/>
                  </a:cubicBezTo>
                  <a:cubicBezTo>
                    <a:pt x="516" y="336"/>
                    <a:pt x="529" y="339"/>
                    <a:pt x="537" y="340"/>
                  </a:cubicBezTo>
                  <a:cubicBezTo>
                    <a:pt x="566" y="341"/>
                    <a:pt x="574" y="346"/>
                    <a:pt x="585" y="373"/>
                  </a:cubicBezTo>
                  <a:cubicBezTo>
                    <a:pt x="587" y="379"/>
                    <a:pt x="590" y="386"/>
                    <a:pt x="593" y="393"/>
                  </a:cubicBezTo>
                  <a:cubicBezTo>
                    <a:pt x="605" y="420"/>
                    <a:pt x="604" y="429"/>
                    <a:pt x="584" y="450"/>
                  </a:cubicBezTo>
                  <a:cubicBezTo>
                    <a:pt x="578" y="456"/>
                    <a:pt x="573" y="461"/>
                    <a:pt x="568" y="467"/>
                  </a:cubicBezTo>
                  <a:cubicBezTo>
                    <a:pt x="579" y="479"/>
                    <a:pt x="589" y="490"/>
                    <a:pt x="599" y="502"/>
                  </a:cubicBezTo>
                  <a:cubicBezTo>
                    <a:pt x="605" y="497"/>
                    <a:pt x="610" y="494"/>
                    <a:pt x="613" y="490"/>
                  </a:cubicBezTo>
                  <a:cubicBezTo>
                    <a:pt x="633" y="466"/>
                    <a:pt x="655" y="462"/>
                    <a:pt x="682" y="478"/>
                  </a:cubicBezTo>
                  <a:cubicBezTo>
                    <a:pt x="685" y="480"/>
                    <a:pt x="689" y="481"/>
                    <a:pt x="693" y="483"/>
                  </a:cubicBezTo>
                  <a:cubicBezTo>
                    <a:pt x="724" y="495"/>
                    <a:pt x="730" y="501"/>
                    <a:pt x="729" y="534"/>
                  </a:cubicBezTo>
                  <a:cubicBezTo>
                    <a:pt x="728" y="552"/>
                    <a:pt x="735" y="557"/>
                    <a:pt x="752" y="556"/>
                  </a:cubicBezTo>
                  <a:cubicBezTo>
                    <a:pt x="768" y="556"/>
                    <a:pt x="780" y="557"/>
                    <a:pt x="780" y="534"/>
                  </a:cubicBezTo>
                  <a:cubicBezTo>
                    <a:pt x="780" y="521"/>
                    <a:pt x="784" y="503"/>
                    <a:pt x="793" y="495"/>
                  </a:cubicBezTo>
                  <a:cubicBezTo>
                    <a:pt x="826" y="463"/>
                    <a:pt x="865" y="464"/>
                    <a:pt x="899" y="495"/>
                  </a:cubicBezTo>
                  <a:cubicBezTo>
                    <a:pt x="901" y="497"/>
                    <a:pt x="904" y="498"/>
                    <a:pt x="907" y="500"/>
                  </a:cubicBezTo>
                  <a:cubicBezTo>
                    <a:pt x="918" y="489"/>
                    <a:pt x="929" y="479"/>
                    <a:pt x="941" y="468"/>
                  </a:cubicBezTo>
                  <a:close/>
                  <a:moveTo>
                    <a:pt x="197" y="400"/>
                  </a:moveTo>
                  <a:cubicBezTo>
                    <a:pt x="245" y="400"/>
                    <a:pt x="284" y="362"/>
                    <a:pt x="284" y="315"/>
                  </a:cubicBezTo>
                  <a:cubicBezTo>
                    <a:pt x="284" y="268"/>
                    <a:pt x="246" y="230"/>
                    <a:pt x="199" y="229"/>
                  </a:cubicBezTo>
                  <a:cubicBezTo>
                    <a:pt x="150" y="229"/>
                    <a:pt x="112" y="265"/>
                    <a:pt x="111" y="314"/>
                  </a:cubicBezTo>
                  <a:cubicBezTo>
                    <a:pt x="110" y="361"/>
                    <a:pt x="149" y="400"/>
                    <a:pt x="197" y="400"/>
                  </a:cubicBezTo>
                  <a:close/>
                  <a:moveTo>
                    <a:pt x="601" y="1125"/>
                  </a:moveTo>
                  <a:cubicBezTo>
                    <a:pt x="552" y="1125"/>
                    <a:pt x="514" y="1161"/>
                    <a:pt x="513" y="1209"/>
                  </a:cubicBezTo>
                  <a:cubicBezTo>
                    <a:pt x="512" y="1257"/>
                    <a:pt x="550" y="1296"/>
                    <a:pt x="598" y="1296"/>
                  </a:cubicBezTo>
                  <a:cubicBezTo>
                    <a:pt x="646" y="1297"/>
                    <a:pt x="684" y="1260"/>
                    <a:pt x="685" y="1212"/>
                  </a:cubicBezTo>
                  <a:cubicBezTo>
                    <a:pt x="686" y="1164"/>
                    <a:pt x="649" y="1126"/>
                    <a:pt x="601" y="1125"/>
                  </a:cubicBezTo>
                  <a:close/>
                  <a:moveTo>
                    <a:pt x="201" y="942"/>
                  </a:moveTo>
                  <a:cubicBezTo>
                    <a:pt x="232" y="911"/>
                    <a:pt x="262" y="879"/>
                    <a:pt x="292" y="846"/>
                  </a:cubicBezTo>
                  <a:cubicBezTo>
                    <a:pt x="295" y="844"/>
                    <a:pt x="294" y="834"/>
                    <a:pt x="291" y="832"/>
                  </a:cubicBezTo>
                  <a:cubicBezTo>
                    <a:pt x="263" y="803"/>
                    <a:pt x="235" y="775"/>
                    <a:pt x="206" y="747"/>
                  </a:cubicBezTo>
                  <a:cubicBezTo>
                    <a:pt x="203" y="744"/>
                    <a:pt x="194" y="742"/>
                    <a:pt x="192" y="745"/>
                  </a:cubicBezTo>
                  <a:cubicBezTo>
                    <a:pt x="159" y="775"/>
                    <a:pt x="127" y="806"/>
                    <a:pt x="96" y="836"/>
                  </a:cubicBezTo>
                  <a:cubicBezTo>
                    <a:pt x="132" y="872"/>
                    <a:pt x="165" y="905"/>
                    <a:pt x="201" y="942"/>
                  </a:cubicBezTo>
                  <a:close/>
                  <a:moveTo>
                    <a:pt x="513" y="785"/>
                  </a:moveTo>
                  <a:cubicBezTo>
                    <a:pt x="513" y="820"/>
                    <a:pt x="513" y="852"/>
                    <a:pt x="514" y="883"/>
                  </a:cubicBezTo>
                  <a:cubicBezTo>
                    <a:pt x="514" y="888"/>
                    <a:pt x="523" y="895"/>
                    <a:pt x="529" y="895"/>
                  </a:cubicBezTo>
                  <a:cubicBezTo>
                    <a:pt x="576" y="896"/>
                    <a:pt x="623" y="896"/>
                    <a:pt x="670" y="896"/>
                  </a:cubicBezTo>
                  <a:cubicBezTo>
                    <a:pt x="681" y="896"/>
                    <a:pt x="686" y="891"/>
                    <a:pt x="686" y="881"/>
                  </a:cubicBezTo>
                  <a:cubicBezTo>
                    <a:pt x="686" y="853"/>
                    <a:pt x="687" y="826"/>
                    <a:pt x="686" y="799"/>
                  </a:cubicBezTo>
                  <a:cubicBezTo>
                    <a:pt x="686" y="794"/>
                    <a:pt x="678" y="786"/>
                    <a:pt x="674" y="786"/>
                  </a:cubicBezTo>
                  <a:cubicBezTo>
                    <a:pt x="621" y="785"/>
                    <a:pt x="569" y="785"/>
                    <a:pt x="513" y="785"/>
                  </a:cubicBezTo>
                  <a:close/>
                  <a:moveTo>
                    <a:pt x="1123" y="894"/>
                  </a:moveTo>
                  <a:cubicBezTo>
                    <a:pt x="1092" y="839"/>
                    <a:pt x="1063" y="787"/>
                    <a:pt x="1032" y="731"/>
                  </a:cubicBezTo>
                  <a:cubicBezTo>
                    <a:pt x="1000" y="788"/>
                    <a:pt x="972" y="839"/>
                    <a:pt x="941" y="894"/>
                  </a:cubicBezTo>
                  <a:cubicBezTo>
                    <a:pt x="1003" y="894"/>
                    <a:pt x="1060" y="894"/>
                    <a:pt x="1123" y="894"/>
                  </a:cubicBezTo>
                  <a:close/>
                </a:path>
              </a:pathLst>
            </a:custGeom>
            <a:grpFill/>
            <a:ln>
              <a:noFill/>
            </a:ln>
          </p:spPr>
          <p:txBody>
            <a:bodyPr lIns="57150" tIns="28575" rIns="57150" bIns="28575"/>
            <a:lstStyle/>
            <a:p>
              <a:pPr eaLnBrk="1" hangingPunct="1">
                <a:defRPr/>
              </a:pPr>
              <a:endParaRPr lang="uk-UA"/>
            </a:p>
          </p:txBody>
        </p:sp>
        <p:sp>
          <p:nvSpPr>
            <p:cNvPr id="57" name="Freeform 1439">
              <a:extLst>
                <a:ext uri="{FF2B5EF4-FFF2-40B4-BE49-F238E27FC236}">
                  <a16:creationId xmlns:a16="http://schemas.microsoft.com/office/drawing/2014/main" id="{F7E0EC9D-2E74-BC46-4845-FBD9607686C0}"/>
                </a:ext>
              </a:extLst>
            </p:cNvPr>
            <p:cNvSpPr>
              <a:spLocks noEditPoints="1"/>
            </p:cNvSpPr>
            <p:nvPr/>
          </p:nvSpPr>
          <p:spPr bwMode="auto">
            <a:xfrm>
              <a:off x="3208" y="3442"/>
              <a:ext cx="51" cy="52"/>
            </a:xfrm>
            <a:custGeom>
              <a:avLst/>
              <a:gdLst>
                <a:gd name="T0" fmla="*/ 260 w 261"/>
                <a:gd name="T1" fmla="*/ 132 h 260"/>
                <a:gd name="T2" fmla="*/ 132 w 261"/>
                <a:gd name="T3" fmla="*/ 260 h 260"/>
                <a:gd name="T4" fmla="*/ 2 w 261"/>
                <a:gd name="T5" fmla="*/ 130 h 260"/>
                <a:gd name="T6" fmla="*/ 132 w 261"/>
                <a:gd name="T7" fmla="*/ 1 h 260"/>
                <a:gd name="T8" fmla="*/ 260 w 261"/>
                <a:gd name="T9" fmla="*/ 132 h 260"/>
                <a:gd name="T10" fmla="*/ 132 w 261"/>
                <a:gd name="T11" fmla="*/ 185 h 260"/>
                <a:gd name="T12" fmla="*/ 186 w 261"/>
                <a:gd name="T13" fmla="*/ 131 h 260"/>
                <a:gd name="T14" fmla="*/ 131 w 261"/>
                <a:gd name="T15" fmla="*/ 75 h 260"/>
                <a:gd name="T16" fmla="*/ 76 w 261"/>
                <a:gd name="T17" fmla="*/ 130 h 260"/>
                <a:gd name="T18" fmla="*/ 132 w 261"/>
                <a:gd name="T19" fmla="*/ 18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60" y="132"/>
                  </a:moveTo>
                  <a:cubicBezTo>
                    <a:pt x="260" y="203"/>
                    <a:pt x="203" y="260"/>
                    <a:pt x="132" y="260"/>
                  </a:cubicBezTo>
                  <a:cubicBezTo>
                    <a:pt x="61" y="260"/>
                    <a:pt x="0" y="201"/>
                    <a:pt x="2" y="130"/>
                  </a:cubicBezTo>
                  <a:cubicBezTo>
                    <a:pt x="4" y="55"/>
                    <a:pt x="58" y="3"/>
                    <a:pt x="132" y="1"/>
                  </a:cubicBezTo>
                  <a:cubicBezTo>
                    <a:pt x="204" y="0"/>
                    <a:pt x="261" y="59"/>
                    <a:pt x="260" y="132"/>
                  </a:cubicBezTo>
                  <a:close/>
                  <a:moveTo>
                    <a:pt x="132" y="185"/>
                  </a:moveTo>
                  <a:cubicBezTo>
                    <a:pt x="164" y="185"/>
                    <a:pt x="186" y="162"/>
                    <a:pt x="186" y="131"/>
                  </a:cubicBezTo>
                  <a:cubicBezTo>
                    <a:pt x="186" y="99"/>
                    <a:pt x="161" y="74"/>
                    <a:pt x="131" y="75"/>
                  </a:cubicBezTo>
                  <a:cubicBezTo>
                    <a:pt x="102" y="76"/>
                    <a:pt x="76" y="101"/>
                    <a:pt x="76" y="130"/>
                  </a:cubicBezTo>
                  <a:cubicBezTo>
                    <a:pt x="75" y="161"/>
                    <a:pt x="101" y="185"/>
                    <a:pt x="132" y="185"/>
                  </a:cubicBezTo>
                  <a:close/>
                </a:path>
              </a:pathLst>
            </a:custGeom>
            <a:grpFill/>
            <a:ln>
              <a:noFill/>
            </a:ln>
          </p:spPr>
          <p:txBody>
            <a:bodyPr lIns="57150" tIns="28575" rIns="57150" bIns="28575"/>
            <a:lstStyle/>
            <a:p>
              <a:pPr eaLnBrk="1" hangingPunct="1">
                <a:defRPr/>
              </a:pPr>
              <a:endParaRPr lang="uk-UA"/>
            </a:p>
          </p:txBody>
        </p:sp>
      </p:gr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9982C1-F8D1-931F-4FA9-E07C8676458C}"/>
              </a:ext>
            </a:extLst>
          </p:cNvPr>
          <p:cNvSpPr/>
          <p:nvPr/>
        </p:nvSpPr>
        <p:spPr>
          <a:xfrm>
            <a:off x="428625" y="1720850"/>
            <a:ext cx="4667250" cy="1262063"/>
          </a:xfrm>
          <a:prstGeom prst="rect">
            <a:avLst/>
          </a:prstGeom>
          <a:solidFill>
            <a:schemeClr val="accent1">
              <a:lumMod val="20000"/>
              <a:lumOff val="80000"/>
              <a:alpha val="53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88067" name="Picture 2">
            <a:extLst>
              <a:ext uri="{FF2B5EF4-FFF2-40B4-BE49-F238E27FC236}">
                <a16:creationId xmlns:a16="http://schemas.microsoft.com/office/drawing/2014/main" id="{6A57502B-812F-E049-0A4F-1FCD6DE06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62" t="12363" r="5490" b="12364"/>
          <a:stretch>
            <a:fillRect/>
          </a:stretch>
        </p:blipFill>
        <p:spPr bwMode="auto">
          <a:xfrm>
            <a:off x="5392738" y="1716088"/>
            <a:ext cx="3322637"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E29DD0E8-1325-8783-DFEA-210F9475363A}"/>
              </a:ext>
            </a:extLst>
          </p:cNvPr>
          <p:cNvSpPr>
            <a:spLocks noGrp="1"/>
          </p:cNvSpPr>
          <p:nvPr>
            <p:ph type="title"/>
          </p:nvPr>
        </p:nvSpPr>
        <p:spPr>
          <a:xfrm>
            <a:off x="428625" y="1257300"/>
            <a:ext cx="4659313" cy="893763"/>
          </a:xfrm>
        </p:spPr>
        <p:txBody>
          <a:bodyPr>
            <a:normAutofit fontScale="90000"/>
          </a:bodyPr>
          <a:lstStyle/>
          <a:p>
            <a:pPr>
              <a:defRPr/>
            </a:pPr>
            <a:r>
              <a:rPr lang="en-GB" dirty="0"/>
              <a:t>Cloud Adoption Framework (CAF)</a:t>
            </a:r>
          </a:p>
        </p:txBody>
      </p:sp>
      <p:sp>
        <p:nvSpPr>
          <p:cNvPr id="5" name="Rectangle 4">
            <a:extLst>
              <a:ext uri="{FF2B5EF4-FFF2-40B4-BE49-F238E27FC236}">
                <a16:creationId xmlns:a16="http://schemas.microsoft.com/office/drawing/2014/main" id="{666C47B3-0832-F57D-982B-E678349DB7A4}"/>
              </a:ext>
            </a:extLst>
          </p:cNvPr>
          <p:cNvSpPr/>
          <p:nvPr/>
        </p:nvSpPr>
        <p:spPr>
          <a:xfrm>
            <a:off x="573088" y="2133600"/>
            <a:ext cx="4360862" cy="841375"/>
          </a:xfrm>
          <a:prstGeom prst="rect">
            <a:avLst/>
          </a:prstGeom>
        </p:spPr>
        <p:txBody>
          <a:bodyPr lIns="0" tIns="0" rIns="0" bIns="0"/>
          <a:lstStyle/>
          <a:p>
            <a:pPr algn="just" defTabSz="761969" eaLnBrk="1" hangingPunct="1">
              <a:lnSpc>
                <a:spcPct val="120000"/>
              </a:lnSpc>
              <a:spcAft>
                <a:spcPts val="375"/>
              </a:spcAft>
              <a:defRPr/>
            </a:pPr>
            <a:r>
              <a:rPr lang="en-US" sz="1000" b="1" dirty="0">
                <a:ea typeface="+mn-lt"/>
                <a:cs typeface="+mn-lt"/>
              </a:rPr>
              <a:t>The Cloud Adoption Framework brings together cloud adoption best practices. It provides a set of tools, guidance, and narratives that would help shape technology, infrastructure, and people strategies for driving your desired business outcomes during your cloud adoption effort.</a:t>
            </a:r>
            <a:endParaRPr lang="en-US" b="1" dirty="0"/>
          </a:p>
        </p:txBody>
      </p:sp>
      <p:sp>
        <p:nvSpPr>
          <p:cNvPr id="6" name="Rectangle 5">
            <a:extLst>
              <a:ext uri="{FF2B5EF4-FFF2-40B4-BE49-F238E27FC236}">
                <a16:creationId xmlns:a16="http://schemas.microsoft.com/office/drawing/2014/main" id="{CE007F8D-5214-E2D8-0ECD-4F7AC20325F0}"/>
              </a:ext>
            </a:extLst>
          </p:cNvPr>
          <p:cNvSpPr/>
          <p:nvPr/>
        </p:nvSpPr>
        <p:spPr>
          <a:xfrm>
            <a:off x="428625" y="3130550"/>
            <a:ext cx="4659313" cy="2233613"/>
          </a:xfrm>
          <a:prstGeom prst="rect">
            <a:avLst/>
          </a:prstGeom>
        </p:spPr>
        <p:txBody>
          <a:bodyPr lIns="0" tIns="0" rIns="0" bIns="0"/>
          <a:lstStyle/>
          <a:p>
            <a:pPr defTabSz="761969" eaLnBrk="1" hangingPunct="1">
              <a:lnSpc>
                <a:spcPct val="120000"/>
              </a:lnSpc>
              <a:spcAft>
                <a:spcPts val="750"/>
              </a:spcAft>
              <a:defRPr/>
            </a:pPr>
            <a:r>
              <a:rPr lang="en-US" sz="1250" b="1" dirty="0">
                <a:solidFill>
                  <a:schemeClr val="accent1"/>
                </a:solidFill>
              </a:rPr>
              <a:t>The cloud adoption framework objectives includes:</a:t>
            </a:r>
            <a:endParaRPr lang="en-US" sz="1250" b="1" dirty="0">
              <a:solidFill>
                <a:schemeClr val="accent1"/>
              </a:solidFill>
              <a:cs typeface="Arial"/>
            </a:endParaRPr>
          </a:p>
          <a:p>
            <a:pPr marL="247500" defTabSz="761969" eaLnBrk="1" hangingPunct="1">
              <a:spcAft>
                <a:spcPts val="625"/>
              </a:spcAft>
              <a:buClr>
                <a:schemeClr val="tx1"/>
              </a:buClr>
              <a:defRPr/>
            </a:pPr>
            <a:r>
              <a:rPr lang="en-US" sz="813" dirty="0">
                <a:ea typeface="+mn-lt"/>
                <a:cs typeface="+mn-lt"/>
              </a:rPr>
              <a:t>The </a:t>
            </a:r>
            <a:r>
              <a:rPr lang="en-US" sz="813" b="1" dirty="0">
                <a:ea typeface="+mn-lt"/>
                <a:cs typeface="+mn-lt"/>
              </a:rPr>
              <a:t>Cloud Adoption Framework</a:t>
            </a:r>
            <a:r>
              <a:rPr lang="en-US" sz="813" dirty="0">
                <a:ea typeface="+mn-lt"/>
                <a:cs typeface="+mn-lt"/>
              </a:rPr>
              <a:t> provides tools and guidance for implementing </a:t>
            </a:r>
            <a:r>
              <a:rPr lang="en-US" sz="813" b="1" dirty="0">
                <a:ea typeface="+mn-lt"/>
                <a:cs typeface="+mn-lt"/>
              </a:rPr>
              <a:t>cloud</a:t>
            </a:r>
            <a:r>
              <a:rPr lang="en-US" sz="813" dirty="0">
                <a:ea typeface="+mn-lt"/>
                <a:cs typeface="+mn-lt"/>
              </a:rPr>
              <a:t> technologies to In-corporate business, people and process changes, </a:t>
            </a:r>
          </a:p>
          <a:p>
            <a:pPr marL="247500" defTabSz="761969" eaLnBrk="1" hangingPunct="1">
              <a:spcAft>
                <a:spcPts val="625"/>
              </a:spcAft>
              <a:buClr>
                <a:schemeClr val="tx1"/>
              </a:buClr>
              <a:defRPr/>
            </a:pPr>
            <a:r>
              <a:rPr lang="en-US" sz="813" b="1" dirty="0">
                <a:ea typeface="+mn-lt"/>
                <a:cs typeface="+mn-lt"/>
              </a:rPr>
              <a:t>Cloud Adoption framework</a:t>
            </a:r>
            <a:r>
              <a:rPr lang="en-US" sz="813" dirty="0">
                <a:ea typeface="+mn-lt"/>
                <a:cs typeface="+mn-lt"/>
              </a:rPr>
              <a:t>" is used to describe collections of  development tools </a:t>
            </a:r>
            <a:br>
              <a:rPr lang="en-US" sz="813" dirty="0">
                <a:ea typeface="+mn-lt"/>
                <a:cs typeface="+mn-lt"/>
              </a:rPr>
            </a:br>
            <a:r>
              <a:rPr lang="en-US" sz="813" dirty="0">
                <a:ea typeface="+mn-lt"/>
                <a:cs typeface="+mn-lt"/>
              </a:rPr>
              <a:t>to middleware to database services that ease the creation, deployment and management of </a:t>
            </a:r>
            <a:r>
              <a:rPr lang="en-US" sz="813" b="1" dirty="0">
                <a:ea typeface="+mn-lt"/>
                <a:cs typeface="+mn-lt"/>
              </a:rPr>
              <a:t>cloud</a:t>
            </a:r>
            <a:r>
              <a:rPr lang="en-US" sz="813" dirty="0">
                <a:ea typeface="+mn-lt"/>
                <a:cs typeface="+mn-lt"/>
              </a:rPr>
              <a:t> applications</a:t>
            </a:r>
            <a:endParaRPr lang="en-US" sz="813" dirty="0">
              <a:cs typeface="Arial"/>
            </a:endParaRPr>
          </a:p>
          <a:p>
            <a:pPr marL="247500" defTabSz="761969" eaLnBrk="1" hangingPunct="1">
              <a:spcAft>
                <a:spcPts val="625"/>
              </a:spcAft>
              <a:defRPr/>
            </a:pPr>
            <a:r>
              <a:rPr lang="en-US" sz="813" dirty="0">
                <a:ea typeface="+mn-lt"/>
                <a:cs typeface="+mn-lt"/>
              </a:rPr>
              <a:t>Aligns cloud adoption with business objectives across the cloud adoption stages.   </a:t>
            </a:r>
          </a:p>
          <a:p>
            <a:pPr marL="247500" defTabSz="761969" eaLnBrk="1" hangingPunct="1">
              <a:spcAft>
                <a:spcPts val="625"/>
              </a:spcAft>
              <a:defRPr/>
            </a:pPr>
            <a:r>
              <a:rPr lang="en-US" sz="813" dirty="0">
                <a:ea typeface="+mn-lt"/>
                <a:cs typeface="+mn-lt"/>
              </a:rPr>
              <a:t>CAF Standardize technology adoption to reduce technology debt and streamlines cloud services management. </a:t>
            </a:r>
            <a:endParaRPr lang="en-US" sz="813" dirty="0">
              <a:cs typeface="Arial"/>
            </a:endParaRPr>
          </a:p>
          <a:p>
            <a:pPr marL="247500" defTabSz="761969" eaLnBrk="1" hangingPunct="1">
              <a:spcAft>
                <a:spcPts val="625"/>
              </a:spcAft>
              <a:defRPr/>
            </a:pPr>
            <a:r>
              <a:rPr lang="en-US" sz="813" dirty="0">
                <a:ea typeface="+mn-lt"/>
                <a:cs typeface="+mn-lt"/>
              </a:rPr>
              <a:t>CAF ensures security of infrastructure, applications, and data, while ensuring data sovereignty.  </a:t>
            </a:r>
            <a:endParaRPr lang="en-US" sz="813" dirty="0">
              <a:cs typeface="Arial"/>
            </a:endParaRPr>
          </a:p>
          <a:p>
            <a:pPr marL="247500" defTabSz="761969" eaLnBrk="1" hangingPunct="1">
              <a:spcAft>
                <a:spcPts val="625"/>
              </a:spcAft>
              <a:defRPr/>
            </a:pPr>
            <a:r>
              <a:rPr lang="en-US" sz="813" dirty="0">
                <a:ea typeface="+mn-lt"/>
                <a:cs typeface="+mn-lt"/>
              </a:rPr>
              <a:t>CAF drives audit readiness for infrastructure applications. </a:t>
            </a:r>
            <a:endParaRPr lang="en-US" sz="813" dirty="0">
              <a:cs typeface="Arial"/>
            </a:endParaRPr>
          </a:p>
          <a:p>
            <a:pPr marL="247500" defTabSz="761969" eaLnBrk="1" hangingPunct="1">
              <a:spcAft>
                <a:spcPts val="625"/>
              </a:spcAft>
              <a:defRPr/>
            </a:pPr>
            <a:r>
              <a:rPr lang="en-US" sz="813" dirty="0">
                <a:ea typeface="+mn-lt"/>
                <a:cs typeface="+mn-lt"/>
              </a:rPr>
              <a:t>CAF allows periodical review of the reference architecture, approved list of services, security controls and cost optimization techniques.</a:t>
            </a:r>
          </a:p>
        </p:txBody>
      </p:sp>
      <p:cxnSp>
        <p:nvCxnSpPr>
          <p:cNvPr id="7" name="Straight Connector 6">
            <a:extLst>
              <a:ext uri="{FF2B5EF4-FFF2-40B4-BE49-F238E27FC236}">
                <a16:creationId xmlns:a16="http://schemas.microsoft.com/office/drawing/2014/main" id="{C386E667-1524-17B0-3D8D-1CBFCD3DAA90}"/>
              </a:ext>
            </a:extLst>
          </p:cNvPr>
          <p:cNvCxnSpPr>
            <a:cxnSpLocks/>
          </p:cNvCxnSpPr>
          <p:nvPr/>
        </p:nvCxnSpPr>
        <p:spPr>
          <a:xfrm>
            <a:off x="498475" y="3473450"/>
            <a:ext cx="0" cy="1800225"/>
          </a:xfrm>
          <a:prstGeom prst="line">
            <a:avLst/>
          </a:prstGeom>
          <a:ln w="25400" cap="sq">
            <a:solidFill>
              <a:schemeClr val="accent1">
                <a:lumMod val="20000"/>
                <a:lumOff val="80000"/>
              </a:schemeClr>
            </a:solidFill>
          </a:ln>
        </p:spPr>
        <p:style>
          <a:lnRef idx="1">
            <a:schemeClr val="accent1"/>
          </a:lnRef>
          <a:fillRef idx="0">
            <a:schemeClr val="accent1"/>
          </a:fillRef>
          <a:effectRef idx="0">
            <a:schemeClr val="accent1"/>
          </a:effectRef>
          <a:fontRef idx="minor">
            <a:schemeClr val="lt1"/>
          </a:fontRef>
        </p:style>
      </p:cxnSp>
      <p:pic>
        <p:nvPicPr>
          <p:cNvPr id="11" name="Graphic 10">
            <a:extLst>
              <a:ext uri="{FF2B5EF4-FFF2-40B4-BE49-F238E27FC236}">
                <a16:creationId xmlns:a16="http://schemas.microsoft.com/office/drawing/2014/main" id="{75D77892-3A09-16ED-7155-89C726BDDF56}"/>
              </a:ext>
            </a:extLst>
          </p:cNvPr>
          <p:cNvPicPr>
            <a:picLocks noChangeAspect="1"/>
          </p:cNvPicPr>
          <p:nvPr/>
        </p:nvPicPr>
        <p:blipFill>
          <a:blip r:embed="rId4"/>
          <a:stretch>
            <a:fillRect/>
          </a:stretch>
        </p:blipFill>
        <p:spPr>
          <a:xfrm>
            <a:off x="573088" y="1838325"/>
            <a:ext cx="285750" cy="238125"/>
          </a:xfrm>
          <a:prstGeom prst="rect">
            <a:avLst/>
          </a:prstGeom>
        </p:spPr>
      </p:pic>
      <p:sp>
        <p:nvSpPr>
          <p:cNvPr id="13" name="Oval 12">
            <a:extLst>
              <a:ext uri="{FF2B5EF4-FFF2-40B4-BE49-F238E27FC236}">
                <a16:creationId xmlns:a16="http://schemas.microsoft.com/office/drawing/2014/main" id="{A1001047-19F0-91E5-E2B8-3FFD4550B3E3}"/>
              </a:ext>
            </a:extLst>
          </p:cNvPr>
          <p:cNvSpPr/>
          <p:nvPr/>
        </p:nvSpPr>
        <p:spPr>
          <a:xfrm>
            <a:off x="442913" y="346392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Oval 14">
            <a:extLst>
              <a:ext uri="{FF2B5EF4-FFF2-40B4-BE49-F238E27FC236}">
                <a16:creationId xmlns:a16="http://schemas.microsoft.com/office/drawing/2014/main" id="{9007B112-096C-42B2-5729-9ECC72D7ABCF}"/>
              </a:ext>
            </a:extLst>
          </p:cNvPr>
          <p:cNvSpPr/>
          <p:nvPr/>
        </p:nvSpPr>
        <p:spPr>
          <a:xfrm>
            <a:off x="442913" y="3784600"/>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Oval 15">
            <a:extLst>
              <a:ext uri="{FF2B5EF4-FFF2-40B4-BE49-F238E27FC236}">
                <a16:creationId xmlns:a16="http://schemas.microsoft.com/office/drawing/2014/main" id="{D250E0FB-71A1-0BB6-28B3-694EAFD529B9}"/>
              </a:ext>
            </a:extLst>
          </p:cNvPr>
          <p:cNvSpPr/>
          <p:nvPr/>
        </p:nvSpPr>
        <p:spPr>
          <a:xfrm>
            <a:off x="442913" y="4243388"/>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Oval 16">
            <a:extLst>
              <a:ext uri="{FF2B5EF4-FFF2-40B4-BE49-F238E27FC236}">
                <a16:creationId xmlns:a16="http://schemas.microsoft.com/office/drawing/2014/main" id="{FA809931-C5CF-EEC8-23EE-48E78201AEAF}"/>
              </a:ext>
            </a:extLst>
          </p:cNvPr>
          <p:cNvSpPr/>
          <p:nvPr/>
        </p:nvSpPr>
        <p:spPr>
          <a:xfrm>
            <a:off x="442913" y="44354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Oval 17">
            <a:extLst>
              <a:ext uri="{FF2B5EF4-FFF2-40B4-BE49-F238E27FC236}">
                <a16:creationId xmlns:a16="http://schemas.microsoft.com/office/drawing/2014/main" id="{3339B78A-7985-21ED-1C17-EC234E6E949E}"/>
              </a:ext>
            </a:extLst>
          </p:cNvPr>
          <p:cNvSpPr/>
          <p:nvPr/>
        </p:nvSpPr>
        <p:spPr>
          <a:xfrm>
            <a:off x="442913" y="47672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 name="Oval 18">
            <a:extLst>
              <a:ext uri="{FF2B5EF4-FFF2-40B4-BE49-F238E27FC236}">
                <a16:creationId xmlns:a16="http://schemas.microsoft.com/office/drawing/2014/main" id="{A79C6B6E-6720-6DF0-DD06-921890D210E8}"/>
              </a:ext>
            </a:extLst>
          </p:cNvPr>
          <p:cNvSpPr/>
          <p:nvPr/>
        </p:nvSpPr>
        <p:spPr>
          <a:xfrm>
            <a:off x="442913" y="49704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Oval 19">
            <a:extLst>
              <a:ext uri="{FF2B5EF4-FFF2-40B4-BE49-F238E27FC236}">
                <a16:creationId xmlns:a16="http://schemas.microsoft.com/office/drawing/2014/main" id="{F5547161-EF26-69D7-C576-5C22CDA07AA1}"/>
              </a:ext>
            </a:extLst>
          </p:cNvPr>
          <p:cNvSpPr/>
          <p:nvPr/>
        </p:nvSpPr>
        <p:spPr>
          <a:xfrm>
            <a:off x="442913" y="51720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2395E8A4-C496-FE98-EBC9-FFE6644C23CF}"/>
              </a:ext>
            </a:extLst>
          </p:cNvPr>
          <p:cNvSpPr>
            <a:spLocks noGrp="1"/>
          </p:cNvSpPr>
          <p:nvPr>
            <p:ph type="title" idx="4294967295"/>
          </p:nvPr>
        </p:nvSpPr>
        <p:spPr>
          <a:xfrm>
            <a:off x="101600" y="1820863"/>
            <a:ext cx="1879600" cy="3216275"/>
          </a:xfrm>
        </p:spPr>
        <p:txBody>
          <a:bodyPr/>
          <a:lstStyle/>
          <a:p>
            <a:pPr algn="r">
              <a:defRPr/>
            </a:pPr>
            <a:r>
              <a:rPr lang="en-GB" altLang="en-US" sz="2700" dirty="0">
                <a:solidFill>
                  <a:schemeClr val="accent1"/>
                </a:solidFill>
              </a:rPr>
              <a:t>Evolution of cloud computing</a:t>
            </a:r>
            <a:r>
              <a:rPr lang="en-GB" altLang="en-US" sz="3563" dirty="0">
                <a:solidFill>
                  <a:schemeClr val="accent1"/>
                </a:solidFill>
              </a:rPr>
              <a:t>?</a:t>
            </a:r>
          </a:p>
        </p:txBody>
      </p:sp>
      <p:sp>
        <p:nvSpPr>
          <p:cNvPr id="5123" name="Content Placeholder 2">
            <a:extLst>
              <a:ext uri="{FF2B5EF4-FFF2-40B4-BE49-F238E27FC236}">
                <a16:creationId xmlns:a16="http://schemas.microsoft.com/office/drawing/2014/main" id="{D0F65758-51CC-C189-A6C7-36BD90A583E3}"/>
              </a:ext>
            </a:extLst>
          </p:cNvPr>
          <p:cNvSpPr>
            <a:spLocks noGrp="1"/>
          </p:cNvSpPr>
          <p:nvPr>
            <p:ph idx="4294967295"/>
          </p:nvPr>
        </p:nvSpPr>
        <p:spPr>
          <a:xfrm>
            <a:off x="2133600" y="762000"/>
            <a:ext cx="6556375" cy="4894263"/>
          </a:xfrm>
        </p:spPr>
        <p:txBody>
          <a:bodyPr anchor="ctr">
            <a:normAutofit fontScale="32500" lnSpcReduction="20000"/>
          </a:bodyPr>
          <a:lstStyle/>
          <a:p>
            <a:pPr>
              <a:defRPr/>
            </a:pPr>
            <a:endParaRPr lang="en-US" dirty="0"/>
          </a:p>
          <a:p>
            <a:pPr>
              <a:defRPr/>
            </a:pPr>
            <a:r>
              <a:rPr lang="en-US" sz="6600" b="1" dirty="0"/>
              <a:t>The evolution of cloud computing can be bifurcated into three basic phases:</a:t>
            </a:r>
            <a:endParaRPr lang="en-US" sz="6600" dirty="0"/>
          </a:p>
          <a:p>
            <a:pPr>
              <a:defRPr/>
            </a:pPr>
            <a:r>
              <a:rPr lang="en-US" sz="6000" b="1" dirty="0"/>
              <a:t>1. The Idea Phase</a:t>
            </a:r>
            <a:r>
              <a:rPr lang="en-US" sz="6000" dirty="0"/>
              <a:t>- This phase incepted in the early 1960s with the emergence of utility and grid computing and lasted till pre-internet bubble era. Joseph Carl </a:t>
            </a:r>
            <a:r>
              <a:rPr lang="en-US" sz="6000" dirty="0" err="1"/>
              <a:t>Robnett</a:t>
            </a:r>
            <a:r>
              <a:rPr lang="en-US" sz="6000" dirty="0"/>
              <a:t> </a:t>
            </a:r>
            <a:r>
              <a:rPr lang="en-US" sz="6000" dirty="0" err="1"/>
              <a:t>Licklider</a:t>
            </a:r>
            <a:r>
              <a:rPr lang="en-US" sz="6000" dirty="0"/>
              <a:t> was the founder of cloud computing.</a:t>
            </a:r>
          </a:p>
          <a:p>
            <a:pPr>
              <a:defRPr/>
            </a:pPr>
            <a:r>
              <a:rPr lang="en-US" sz="6000" b="1" dirty="0"/>
              <a:t>2. The Pre-cloud Phase</a:t>
            </a:r>
            <a:r>
              <a:rPr lang="en-US" sz="6000" dirty="0"/>
              <a:t>- The pre-cloud phase originated in 1999 and extended to 2006. In this phase the internet as the mechanism to provide Application as Service</a:t>
            </a:r>
            <a:r>
              <a:rPr lang="en-US" sz="4613" dirty="0"/>
              <a:t>.</a:t>
            </a:r>
          </a:p>
          <a:p>
            <a:pPr>
              <a:defRPr/>
            </a:pPr>
            <a:r>
              <a:rPr lang="en-US" sz="6000" b="1" dirty="0"/>
              <a:t>3. The Cloud Phase</a:t>
            </a:r>
            <a:r>
              <a:rPr lang="en-US" sz="6000" dirty="0"/>
              <a:t>- The much talked about real cloud phase started in the year 2007 when the classification of IaaS, PaaS, and SaaS got formalized. The history of cloud computing has witnessed some very interesting breakthroughs launched by some of the leading computer/web organizations of the world.</a:t>
            </a:r>
          </a:p>
        </p:txBody>
      </p:sp>
      <p:sp>
        <p:nvSpPr>
          <p:cNvPr id="6148" name="Slide Number Placeholder 7">
            <a:extLst>
              <a:ext uri="{FF2B5EF4-FFF2-40B4-BE49-F238E27FC236}">
                <a16:creationId xmlns:a16="http://schemas.microsoft.com/office/drawing/2014/main" id="{40B23713-C63C-BF86-750E-203819751CB1}"/>
              </a:ext>
            </a:extLst>
          </p:cNvPr>
          <p:cNvSpPr>
            <a:spLocks noGrp="1"/>
          </p:cNvSpPr>
          <p:nvPr>
            <p:ph type="sldNum" sz="quarter" idx="4"/>
          </p:nvPr>
        </p:nvSpPr>
        <p:spPr bwMode="auto">
          <a:xfrm>
            <a:off x="8557022" y="5382220"/>
            <a:ext cx="586978" cy="273844"/>
          </a:xfrm>
        </p:spPr>
        <p:txBody>
          <a:bodyPr>
            <a:normAutofit/>
          </a:bodyPr>
          <a:lstStyle>
            <a:lvl1pPr eaLnBrk="0" hangingPunct="0">
              <a:defRPr sz="1800">
                <a:solidFill>
                  <a:schemeClr val="tx1"/>
                </a:solidFill>
                <a:latin typeface="Comic Sans MS" panose="030F0702030302020204" pitchFamily="66" charset="0"/>
                <a:ea typeface="ＭＳ Ｐゴシック" panose="020B0600070205080204" pitchFamily="34" charset="-128"/>
              </a:defRPr>
            </a:lvl1pPr>
            <a:lvl2pPr marL="557213" indent="-214313" eaLnBrk="0" hangingPunct="0">
              <a:defRPr sz="1800">
                <a:solidFill>
                  <a:schemeClr val="tx1"/>
                </a:solidFill>
                <a:latin typeface="Comic Sans MS" panose="030F0702030302020204" pitchFamily="66" charset="0"/>
                <a:ea typeface="ＭＳ Ｐゴシック" panose="020B0600070205080204" pitchFamily="34" charset="-128"/>
              </a:defRPr>
            </a:lvl2pPr>
            <a:lvl3pPr marL="857250" indent="-171450" eaLnBrk="0" hangingPunct="0">
              <a:defRPr sz="1800">
                <a:solidFill>
                  <a:schemeClr val="tx1"/>
                </a:solidFill>
                <a:latin typeface="Comic Sans MS" panose="030F0702030302020204" pitchFamily="66" charset="0"/>
                <a:ea typeface="ＭＳ Ｐゴシック" panose="020B0600070205080204" pitchFamily="34" charset="-128"/>
              </a:defRPr>
            </a:lvl3pPr>
            <a:lvl4pPr marL="1200150" indent="-171450" eaLnBrk="0" hangingPunct="0">
              <a:defRPr sz="1800">
                <a:solidFill>
                  <a:schemeClr val="tx1"/>
                </a:solidFill>
                <a:latin typeface="Comic Sans MS" panose="030F0702030302020204" pitchFamily="66" charset="0"/>
                <a:ea typeface="ＭＳ Ｐゴシック" panose="020B0600070205080204" pitchFamily="34" charset="-128"/>
              </a:defRPr>
            </a:lvl4pPr>
            <a:lvl5pPr marL="1543050" indent="-171450" eaLnBrk="0" hangingPunct="0">
              <a:defRPr sz="1800">
                <a:solidFill>
                  <a:schemeClr val="tx1"/>
                </a:solidFill>
                <a:latin typeface="Comic Sans MS" panose="030F0702030302020204" pitchFamily="66"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9pPr>
          </a:lstStyle>
          <a:p>
            <a:pPr>
              <a:spcAft>
                <a:spcPts val="225"/>
              </a:spcAft>
              <a:defRPr/>
            </a:pPr>
            <a:fld id="{579E0AFF-5636-4BFD-96D7-00DA6821042F}" type="slidenum">
              <a:rPr lang="en-GB" altLang="en-US" sz="788">
                <a:solidFill>
                  <a:schemeClr val="tx1">
                    <a:alpha val="80000"/>
                  </a:schemeClr>
                </a:solidFill>
              </a:rPr>
              <a:pPr>
                <a:spcAft>
                  <a:spcPts val="225"/>
                </a:spcAft>
                <a:defRPr/>
              </a:pPr>
              <a:t>6</a:t>
            </a:fld>
            <a:endParaRPr lang="en-GB" altLang="en-US" sz="788">
              <a:solidFill>
                <a:schemeClr val="tx1">
                  <a:alpha val="8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21C26A27-3549-CBD9-C510-1AA7CBE155EC}"/>
              </a:ext>
            </a:extLst>
          </p:cNvPr>
          <p:cNvSpPr/>
          <p:nvPr/>
        </p:nvSpPr>
        <p:spPr>
          <a:xfrm>
            <a:off x="877780" y="1737047"/>
            <a:ext cx="7314095" cy="3712653"/>
          </a:xfrm>
          <a:custGeom>
            <a:avLst/>
            <a:gdLst>
              <a:gd name="connsiteX0" fmla="*/ 6155069 w 11702552"/>
              <a:gd name="connsiteY0" fmla="*/ 0 h 5940244"/>
              <a:gd name="connsiteX1" fmla="*/ 7949825 w 11702552"/>
              <a:gd name="connsiteY1" fmla="*/ 1189644 h 5940244"/>
              <a:gd name="connsiteX2" fmla="*/ 8003252 w 11702552"/>
              <a:gd name="connsiteY2" fmla="*/ 1335617 h 5940244"/>
              <a:gd name="connsiteX3" fmla="*/ 8052445 w 11702552"/>
              <a:gd name="connsiteY3" fmla="*/ 1328109 h 5940244"/>
              <a:gd name="connsiteX4" fmla="*/ 8251599 w 11702552"/>
              <a:gd name="connsiteY4" fmla="*/ 1318053 h 5940244"/>
              <a:gd name="connsiteX5" fmla="*/ 10111855 w 11702552"/>
              <a:gd name="connsiteY5" fmla="*/ 2686655 h 5940244"/>
              <a:gd name="connsiteX6" fmla="*/ 10159790 w 11702552"/>
              <a:gd name="connsiteY6" fmla="*/ 2873082 h 5940244"/>
              <a:gd name="connsiteX7" fmla="*/ 10168691 w 11702552"/>
              <a:gd name="connsiteY7" fmla="*/ 2872521 h 5940244"/>
              <a:gd name="connsiteX8" fmla="*/ 11702552 w 11702552"/>
              <a:gd name="connsiteY8" fmla="*/ 4406382 h 5940244"/>
              <a:gd name="connsiteX9" fmla="*/ 10168691 w 11702552"/>
              <a:gd name="connsiteY9" fmla="*/ 5940243 h 5940244"/>
              <a:gd name="connsiteX10" fmla="*/ 10140049 w 11702552"/>
              <a:gd name="connsiteY10" fmla="*/ 5938797 h 5940244"/>
              <a:gd name="connsiteX11" fmla="*/ 10140049 w 11702552"/>
              <a:gd name="connsiteY11" fmla="*/ 5940243 h 5940244"/>
              <a:gd name="connsiteX12" fmla="*/ 1589659 w 11702552"/>
              <a:gd name="connsiteY12" fmla="*/ 5940243 h 5940244"/>
              <a:gd name="connsiteX13" fmla="*/ 1589638 w 11702552"/>
              <a:gd name="connsiteY13" fmla="*/ 5940244 h 5940244"/>
              <a:gd name="connsiteX14" fmla="*/ 1589617 w 11702552"/>
              <a:gd name="connsiteY14" fmla="*/ 5940243 h 5940244"/>
              <a:gd name="connsiteX15" fmla="*/ 1576818 w 11702552"/>
              <a:gd name="connsiteY15" fmla="*/ 5940243 h 5940244"/>
              <a:gd name="connsiteX16" fmla="*/ 1576818 w 11702552"/>
              <a:gd name="connsiteY16" fmla="*/ 5939597 h 5940244"/>
              <a:gd name="connsiteX17" fmla="*/ 1427107 w 11702552"/>
              <a:gd name="connsiteY17" fmla="*/ 5932037 h 5940244"/>
              <a:gd name="connsiteX18" fmla="*/ 0 w 11702552"/>
              <a:gd name="connsiteY18" fmla="*/ 4350606 h 5940244"/>
              <a:gd name="connsiteX19" fmla="*/ 1589638 w 11702552"/>
              <a:gd name="connsiteY19" fmla="*/ 2760968 h 5940244"/>
              <a:gd name="connsiteX20" fmla="*/ 1752170 w 11702552"/>
              <a:gd name="connsiteY20" fmla="*/ 2769175 h 5940244"/>
              <a:gd name="connsiteX21" fmla="*/ 1782466 w 11702552"/>
              <a:gd name="connsiteY21" fmla="*/ 2773799 h 5940244"/>
              <a:gd name="connsiteX22" fmla="*/ 1785153 w 11702552"/>
              <a:gd name="connsiteY22" fmla="*/ 2720596 h 5940244"/>
              <a:gd name="connsiteX23" fmla="*/ 3722922 w 11702552"/>
              <a:gd name="connsiteY23" fmla="*/ 971924 h 5940244"/>
              <a:gd name="connsiteX24" fmla="*/ 4302146 w 11702552"/>
              <a:gd name="connsiteY24" fmla="*/ 1059495 h 5940244"/>
              <a:gd name="connsiteX25" fmla="*/ 4404894 w 11702552"/>
              <a:gd name="connsiteY25" fmla="*/ 1097100 h 5940244"/>
              <a:gd name="connsiteX26" fmla="*/ 4442335 w 11702552"/>
              <a:gd name="connsiteY26" fmla="*/ 1019376 h 5940244"/>
              <a:gd name="connsiteX27" fmla="*/ 6155069 w 11702552"/>
              <a:gd name="connsiteY27" fmla="*/ 0 h 594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702552" h="5940244">
                <a:moveTo>
                  <a:pt x="6155069" y="0"/>
                </a:moveTo>
                <a:cubicBezTo>
                  <a:pt x="6961886" y="0"/>
                  <a:pt x="7654129" y="490540"/>
                  <a:pt x="7949825" y="1189644"/>
                </a:cubicBezTo>
                <a:lnTo>
                  <a:pt x="8003252" y="1335617"/>
                </a:lnTo>
                <a:lnTo>
                  <a:pt x="8052445" y="1328109"/>
                </a:lnTo>
                <a:cubicBezTo>
                  <a:pt x="8117925" y="1321459"/>
                  <a:pt x="8184364" y="1318053"/>
                  <a:pt x="8251599" y="1318053"/>
                </a:cubicBezTo>
                <a:cubicBezTo>
                  <a:pt x="9125650" y="1318053"/>
                  <a:pt x="9865238" y="1893756"/>
                  <a:pt x="10111855" y="2686655"/>
                </a:cubicBezTo>
                <a:lnTo>
                  <a:pt x="10159790" y="2873082"/>
                </a:lnTo>
                <a:lnTo>
                  <a:pt x="10168691" y="2872521"/>
                </a:lnTo>
                <a:cubicBezTo>
                  <a:pt x="11015819" y="2872521"/>
                  <a:pt x="11702552" y="3559254"/>
                  <a:pt x="11702552" y="4406382"/>
                </a:cubicBezTo>
                <a:cubicBezTo>
                  <a:pt x="11702552" y="5253510"/>
                  <a:pt x="11015819" y="5940243"/>
                  <a:pt x="10168691" y="5940243"/>
                </a:cubicBezTo>
                <a:lnTo>
                  <a:pt x="10140049" y="5938797"/>
                </a:lnTo>
                <a:lnTo>
                  <a:pt x="10140049" y="5940243"/>
                </a:lnTo>
                <a:lnTo>
                  <a:pt x="1589659" y="5940243"/>
                </a:lnTo>
                <a:lnTo>
                  <a:pt x="1589638" y="5940244"/>
                </a:lnTo>
                <a:lnTo>
                  <a:pt x="1589617" y="5940243"/>
                </a:lnTo>
                <a:lnTo>
                  <a:pt x="1576818" y="5940243"/>
                </a:lnTo>
                <a:lnTo>
                  <a:pt x="1576818" y="5939597"/>
                </a:lnTo>
                <a:lnTo>
                  <a:pt x="1427107" y="5932037"/>
                </a:lnTo>
                <a:cubicBezTo>
                  <a:pt x="625522" y="5850632"/>
                  <a:pt x="0" y="5173668"/>
                  <a:pt x="0" y="4350606"/>
                </a:cubicBezTo>
                <a:cubicBezTo>
                  <a:pt x="0" y="3472673"/>
                  <a:pt x="711705" y="2760968"/>
                  <a:pt x="1589638" y="2760968"/>
                </a:cubicBezTo>
                <a:cubicBezTo>
                  <a:pt x="1644509" y="2760968"/>
                  <a:pt x="1698731" y="2763748"/>
                  <a:pt x="1752170" y="2769175"/>
                </a:cubicBezTo>
                <a:lnTo>
                  <a:pt x="1782466" y="2773799"/>
                </a:lnTo>
                <a:lnTo>
                  <a:pt x="1785153" y="2720596"/>
                </a:lnTo>
                <a:cubicBezTo>
                  <a:pt x="1884901" y="1738393"/>
                  <a:pt x="2714402" y="971924"/>
                  <a:pt x="3722922" y="971924"/>
                </a:cubicBezTo>
                <a:cubicBezTo>
                  <a:pt x="3924626" y="971924"/>
                  <a:pt x="4119170" y="1002583"/>
                  <a:pt x="4302146" y="1059495"/>
                </a:cubicBezTo>
                <a:lnTo>
                  <a:pt x="4404894" y="1097100"/>
                </a:lnTo>
                <a:lnTo>
                  <a:pt x="4442335" y="1019376"/>
                </a:lnTo>
                <a:cubicBezTo>
                  <a:pt x="4772179" y="412190"/>
                  <a:pt x="5415488" y="0"/>
                  <a:pt x="6155069" y="0"/>
                </a:cubicBezTo>
                <a:close/>
              </a:path>
            </a:pathLst>
          </a:custGeom>
          <a:solidFill>
            <a:schemeClr val="accent1">
              <a:lumMod val="20000"/>
              <a:lumOff val="80000"/>
            </a:schemeClr>
          </a:solidFill>
          <a:ln w="69850">
            <a:gradFill flip="none" rotWithShape="1">
              <a:gsLst>
                <a:gs pos="0">
                  <a:schemeClr val="accent1">
                    <a:lumMod val="5000"/>
                    <a:lumOff val="95000"/>
                  </a:schemeClr>
                </a:gs>
                <a:gs pos="63000">
                  <a:schemeClr val="accent1">
                    <a:lumMod val="45000"/>
                    <a:lumOff val="55000"/>
                  </a:schemeClr>
                </a:gs>
                <a:gs pos="100000">
                  <a:schemeClr val="accent1"/>
                </a:gs>
                <a:gs pos="81000">
                  <a:schemeClr val="accent1">
                    <a:lumMod val="30000"/>
                    <a:lumOff val="70000"/>
                  </a:schemeClr>
                </a:gs>
              </a:gsLst>
              <a:lin ang="5400000" scaled="1"/>
              <a:tileRect/>
            </a:gra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a:extLst>
              <a:ext uri="{FF2B5EF4-FFF2-40B4-BE49-F238E27FC236}">
                <a16:creationId xmlns:a16="http://schemas.microsoft.com/office/drawing/2014/main" id="{1B82C3C4-AA51-E11D-66EF-1C53898FB073}"/>
              </a:ext>
            </a:extLst>
          </p:cNvPr>
          <p:cNvSpPr>
            <a:spLocks noGrp="1"/>
          </p:cNvSpPr>
          <p:nvPr>
            <p:ph type="title"/>
          </p:nvPr>
        </p:nvSpPr>
        <p:spPr/>
        <p:txBody>
          <a:bodyPr>
            <a:normAutofit fontScale="90000"/>
          </a:bodyPr>
          <a:lstStyle/>
          <a:p>
            <a:pPr>
              <a:defRPr/>
            </a:pPr>
            <a:r>
              <a:rPr lang="en-GB"/>
              <a:t>Why do we need a Cloud Adoption Framework</a:t>
            </a:r>
          </a:p>
        </p:txBody>
      </p:sp>
      <p:grpSp>
        <p:nvGrpSpPr>
          <p:cNvPr id="90118" name="Group 72">
            <a:extLst>
              <a:ext uri="{FF2B5EF4-FFF2-40B4-BE49-F238E27FC236}">
                <a16:creationId xmlns:a16="http://schemas.microsoft.com/office/drawing/2014/main" id="{6662259E-A34D-183F-7EC9-714CB41D28E7}"/>
              </a:ext>
            </a:extLst>
          </p:cNvPr>
          <p:cNvGrpSpPr>
            <a:grpSpLocks/>
          </p:cNvGrpSpPr>
          <p:nvPr/>
        </p:nvGrpSpPr>
        <p:grpSpPr bwMode="auto">
          <a:xfrm>
            <a:off x="5916613" y="3006725"/>
            <a:ext cx="1031875" cy="514350"/>
            <a:chOff x="9322800" y="3271115"/>
            <a:chExt cx="1649117" cy="823282"/>
          </a:xfrm>
        </p:grpSpPr>
        <p:sp>
          <p:nvSpPr>
            <p:cNvPr id="68" name="Rounded Rectangle 67">
              <a:extLst>
                <a:ext uri="{FF2B5EF4-FFF2-40B4-BE49-F238E27FC236}">
                  <a16:creationId xmlns:a16="http://schemas.microsoft.com/office/drawing/2014/main" id="{D55DC64D-22C1-9AC4-DB1C-02C8687B0797}"/>
                </a:ext>
              </a:extLst>
            </p:cNvPr>
            <p:cNvSpPr/>
            <p:nvPr/>
          </p:nvSpPr>
          <p:spPr>
            <a:xfrm>
              <a:off x="9518156" y="3271115"/>
              <a:ext cx="1258403"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1" name="Rectangle 40">
              <a:extLst>
                <a:ext uri="{FF2B5EF4-FFF2-40B4-BE49-F238E27FC236}">
                  <a16:creationId xmlns:a16="http://schemas.microsoft.com/office/drawing/2014/main" id="{47281534-FBE6-79D1-B9F0-93340B1F212D}"/>
                </a:ext>
              </a:extLst>
            </p:cNvPr>
            <p:cNvSpPr/>
            <p:nvPr/>
          </p:nvSpPr>
          <p:spPr>
            <a:xfrm>
              <a:off x="9322800" y="3456608"/>
              <a:ext cx="1649117" cy="505657"/>
            </a:xfrm>
            <a:prstGeom prst="rect">
              <a:avLst/>
            </a:prstGeom>
          </p:spPr>
          <p:txBody>
            <a:bodyPr>
              <a:spAutoFit/>
            </a:bodyPr>
            <a:lstStyle/>
            <a:p>
              <a:pPr algn="ctr" defTabSz="361156" eaLnBrk="1" hangingPunct="1">
                <a:lnSpc>
                  <a:spcPct val="110000"/>
                </a:lnSpc>
                <a:defRPr/>
              </a:pPr>
              <a:r>
                <a:rPr lang="en-GB" sz="688" b="1" dirty="0"/>
                <a:t>Accelerate </a:t>
              </a:r>
              <a:br>
                <a:rPr lang="en-GB" sz="688" b="1" dirty="0"/>
              </a:br>
              <a:r>
                <a:rPr lang="en-GB" sz="688" b="1" dirty="0"/>
                <a:t> innovation</a:t>
              </a:r>
            </a:p>
          </p:txBody>
        </p:sp>
      </p:grpSp>
      <p:grpSp>
        <p:nvGrpSpPr>
          <p:cNvPr id="90119" name="Group 73">
            <a:extLst>
              <a:ext uri="{FF2B5EF4-FFF2-40B4-BE49-F238E27FC236}">
                <a16:creationId xmlns:a16="http://schemas.microsoft.com/office/drawing/2014/main" id="{3A596B7E-343E-563A-A539-C065BAA7444C}"/>
              </a:ext>
            </a:extLst>
          </p:cNvPr>
          <p:cNvGrpSpPr>
            <a:grpSpLocks/>
          </p:cNvGrpSpPr>
          <p:nvPr/>
        </p:nvGrpSpPr>
        <p:grpSpPr bwMode="auto">
          <a:xfrm>
            <a:off x="5530850" y="3763963"/>
            <a:ext cx="885825" cy="514350"/>
            <a:chOff x="8580462" y="4375935"/>
            <a:chExt cx="1418036" cy="823282"/>
          </a:xfrm>
        </p:grpSpPr>
        <p:sp>
          <p:nvSpPr>
            <p:cNvPr id="69" name="Rounded Rectangle 68">
              <a:extLst>
                <a:ext uri="{FF2B5EF4-FFF2-40B4-BE49-F238E27FC236}">
                  <a16:creationId xmlns:a16="http://schemas.microsoft.com/office/drawing/2014/main" id="{FF8E5080-B8B8-5336-968D-44039CD4F041}"/>
                </a:ext>
              </a:extLst>
            </p:cNvPr>
            <p:cNvSpPr/>
            <p:nvPr/>
          </p:nvSpPr>
          <p:spPr>
            <a:xfrm>
              <a:off x="8659243" y="4375935"/>
              <a:ext cx="1260476"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7" name="Rectangle 46">
              <a:extLst>
                <a:ext uri="{FF2B5EF4-FFF2-40B4-BE49-F238E27FC236}">
                  <a16:creationId xmlns:a16="http://schemas.microsoft.com/office/drawing/2014/main" id="{E3C9CC7F-DF67-4571-A2C3-BF5C87872E8E}"/>
                </a:ext>
              </a:extLst>
            </p:cNvPr>
            <p:cNvSpPr/>
            <p:nvPr/>
          </p:nvSpPr>
          <p:spPr>
            <a:xfrm>
              <a:off x="8580462" y="4469951"/>
              <a:ext cx="1418036" cy="691150"/>
            </a:xfrm>
            <a:prstGeom prst="rect">
              <a:avLst/>
            </a:prstGeom>
          </p:spPr>
          <p:txBody>
            <a:bodyPr>
              <a:spAutoFit/>
            </a:bodyPr>
            <a:lstStyle/>
            <a:p>
              <a:pPr algn="ctr" defTabSz="361156" eaLnBrk="1" hangingPunct="1">
                <a:lnSpc>
                  <a:spcPct val="110000"/>
                </a:lnSpc>
                <a:defRPr/>
              </a:pPr>
              <a:r>
                <a:rPr lang="en-GB" sz="688" b="1" dirty="0"/>
                <a:t>Enhance Customer Experience</a:t>
              </a:r>
            </a:p>
          </p:txBody>
        </p:sp>
      </p:grpSp>
      <p:grpSp>
        <p:nvGrpSpPr>
          <p:cNvPr id="90120" name="Group 75">
            <a:extLst>
              <a:ext uri="{FF2B5EF4-FFF2-40B4-BE49-F238E27FC236}">
                <a16:creationId xmlns:a16="http://schemas.microsoft.com/office/drawing/2014/main" id="{404DFE28-1D95-0CFB-749F-D510BD0F98CE}"/>
              </a:ext>
            </a:extLst>
          </p:cNvPr>
          <p:cNvGrpSpPr>
            <a:grpSpLocks/>
          </p:cNvGrpSpPr>
          <p:nvPr/>
        </p:nvGrpSpPr>
        <p:grpSpPr bwMode="auto">
          <a:xfrm>
            <a:off x="2303463" y="2986088"/>
            <a:ext cx="1054100" cy="2462212"/>
            <a:chOff x="4165407" y="3075089"/>
            <a:chExt cx="1686863" cy="3939404"/>
          </a:xfrm>
        </p:grpSpPr>
        <p:sp>
          <p:nvSpPr>
            <p:cNvPr id="3" name="Rounded Rectangle 2">
              <a:extLst>
                <a:ext uri="{FF2B5EF4-FFF2-40B4-BE49-F238E27FC236}">
                  <a16:creationId xmlns:a16="http://schemas.microsoft.com/office/drawing/2014/main" id="{98574524-5E53-CFC6-A545-14D5FCFF5C36}"/>
                </a:ext>
              </a:extLst>
            </p:cNvPr>
            <p:cNvSpPr/>
            <p:nvPr/>
          </p:nvSpPr>
          <p:spPr>
            <a:xfrm>
              <a:off x="4165407" y="3075089"/>
              <a:ext cx="1686863" cy="110232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9" name="Rectangle 38">
              <a:extLst>
                <a:ext uri="{FF2B5EF4-FFF2-40B4-BE49-F238E27FC236}">
                  <a16:creationId xmlns:a16="http://schemas.microsoft.com/office/drawing/2014/main" id="{F8F00F91-323C-4F37-B03E-0006305D989D}"/>
                </a:ext>
              </a:extLst>
            </p:cNvPr>
            <p:cNvSpPr/>
            <p:nvPr/>
          </p:nvSpPr>
          <p:spPr>
            <a:xfrm>
              <a:off x="4353401" y="3214783"/>
              <a:ext cx="1397251" cy="1064224"/>
            </a:xfrm>
            <a:prstGeom prst="rect">
              <a:avLst/>
            </a:prstGeom>
          </p:spPr>
          <p:txBody>
            <a:bodyPr>
              <a:spAutoFit/>
            </a:bodyPr>
            <a:lstStyle/>
            <a:p>
              <a:pPr algn="ctr" defTabSz="361156" eaLnBrk="1" hangingPunct="1">
                <a:lnSpc>
                  <a:spcPct val="110000"/>
                </a:lnSpc>
                <a:defRPr/>
              </a:pPr>
              <a:r>
                <a:rPr lang="en-GB" sz="688" b="1" dirty="0"/>
                <a:t>To identify the applications which are suitable for the cloud</a:t>
              </a:r>
            </a:p>
          </p:txBody>
        </p:sp>
        <p:cxnSp>
          <p:nvCxnSpPr>
            <p:cNvPr id="8" name="Straight Connector 7">
              <a:extLst>
                <a:ext uri="{FF2B5EF4-FFF2-40B4-BE49-F238E27FC236}">
                  <a16:creationId xmlns:a16="http://schemas.microsoft.com/office/drawing/2014/main" id="{4E0BA7AA-CD5A-5F80-6862-9731FB8A7445}"/>
                </a:ext>
              </a:extLst>
            </p:cNvPr>
            <p:cNvCxnSpPr>
              <a:cxnSpLocks/>
            </p:cNvCxnSpPr>
            <p:nvPr/>
          </p:nvCxnSpPr>
          <p:spPr>
            <a:xfrm>
              <a:off x="5005582" y="4188960"/>
              <a:ext cx="0" cy="282553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18" name="Oval 17">
              <a:extLst>
                <a:ext uri="{FF2B5EF4-FFF2-40B4-BE49-F238E27FC236}">
                  <a16:creationId xmlns:a16="http://schemas.microsoft.com/office/drawing/2014/main" id="{A1CAEFFC-6117-5117-FA77-849A35D13668}"/>
                </a:ext>
              </a:extLst>
            </p:cNvPr>
            <p:cNvSpPr/>
            <p:nvPr/>
          </p:nvSpPr>
          <p:spPr>
            <a:xfrm>
              <a:off x="4922463" y="4091054"/>
              <a:ext cx="180372" cy="18033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1" name="Group 77">
            <a:extLst>
              <a:ext uri="{FF2B5EF4-FFF2-40B4-BE49-F238E27FC236}">
                <a16:creationId xmlns:a16="http://schemas.microsoft.com/office/drawing/2014/main" id="{A48D48DA-B4CB-51EE-B310-2DBD146180CA}"/>
              </a:ext>
            </a:extLst>
          </p:cNvPr>
          <p:cNvGrpSpPr>
            <a:grpSpLocks/>
          </p:cNvGrpSpPr>
          <p:nvPr/>
        </p:nvGrpSpPr>
        <p:grpSpPr bwMode="auto">
          <a:xfrm>
            <a:off x="4852988" y="4514850"/>
            <a:ext cx="1054100" cy="922338"/>
            <a:chOff x="7370450" y="5850946"/>
            <a:chExt cx="1686863" cy="1478106"/>
          </a:xfrm>
        </p:grpSpPr>
        <p:grpSp>
          <p:nvGrpSpPr>
            <p:cNvPr id="90184" name="Group 13">
              <a:extLst>
                <a:ext uri="{FF2B5EF4-FFF2-40B4-BE49-F238E27FC236}">
                  <a16:creationId xmlns:a16="http://schemas.microsoft.com/office/drawing/2014/main" id="{C1C3A8DC-EFC5-CB2D-77D9-16D094CB4D37}"/>
                </a:ext>
              </a:extLst>
            </p:cNvPr>
            <p:cNvGrpSpPr>
              <a:grpSpLocks/>
            </p:cNvGrpSpPr>
            <p:nvPr/>
          </p:nvGrpSpPr>
          <p:grpSpPr bwMode="auto">
            <a:xfrm>
              <a:off x="7370450" y="5850946"/>
              <a:ext cx="1686863" cy="1102986"/>
              <a:chOff x="7370450" y="5850946"/>
              <a:chExt cx="1686863" cy="1102986"/>
            </a:xfrm>
          </p:grpSpPr>
          <p:sp>
            <p:nvSpPr>
              <p:cNvPr id="55" name="Rounded Rectangle 54">
                <a:extLst>
                  <a:ext uri="{FF2B5EF4-FFF2-40B4-BE49-F238E27FC236}">
                    <a16:creationId xmlns:a16="http://schemas.microsoft.com/office/drawing/2014/main" id="{4E23529D-38ED-26AB-F6B9-6FE1D390E471}"/>
                  </a:ext>
                </a:extLst>
              </p:cNvPr>
              <p:cNvSpPr/>
              <p:nvPr/>
            </p:nvSpPr>
            <p:spPr>
              <a:xfrm>
                <a:off x="7370450" y="5850946"/>
                <a:ext cx="1686863" cy="1104127"/>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8" name="Rectangle 47">
                <a:extLst>
                  <a:ext uri="{FF2B5EF4-FFF2-40B4-BE49-F238E27FC236}">
                    <a16:creationId xmlns:a16="http://schemas.microsoft.com/office/drawing/2014/main" id="{109756F3-562C-243D-A21F-6995A4471E39}"/>
                  </a:ext>
                </a:extLst>
              </p:cNvPr>
              <p:cNvSpPr/>
              <p:nvPr/>
            </p:nvSpPr>
            <p:spPr>
              <a:xfrm>
                <a:off x="7388232" y="5990871"/>
                <a:ext cx="1651297" cy="880249"/>
              </a:xfrm>
              <a:prstGeom prst="rect">
                <a:avLst/>
              </a:prstGeom>
            </p:spPr>
            <p:txBody>
              <a:bodyPr>
                <a:spAutoFit/>
              </a:bodyPr>
              <a:lstStyle/>
              <a:p>
                <a:pPr algn="ctr" defTabSz="361156" eaLnBrk="1" hangingPunct="1">
                  <a:lnSpc>
                    <a:spcPct val="110000"/>
                  </a:lnSpc>
                  <a:defRPr/>
                </a:pPr>
                <a:r>
                  <a:rPr lang="en-GB" sz="688" b="1" dirty="0"/>
                  <a:t>To ensure optimization of Resource usage to control IT spending</a:t>
                </a:r>
              </a:p>
            </p:txBody>
          </p:sp>
        </p:grpSp>
        <p:cxnSp>
          <p:nvCxnSpPr>
            <p:cNvPr id="62" name="Straight Connector 61">
              <a:extLst>
                <a:ext uri="{FF2B5EF4-FFF2-40B4-BE49-F238E27FC236}">
                  <a16:creationId xmlns:a16="http://schemas.microsoft.com/office/drawing/2014/main" id="{26B8F909-6266-A41E-F04B-D0186C5A7080}"/>
                </a:ext>
              </a:extLst>
            </p:cNvPr>
            <p:cNvCxnSpPr>
              <a:cxnSpLocks/>
            </p:cNvCxnSpPr>
            <p:nvPr/>
          </p:nvCxnSpPr>
          <p:spPr>
            <a:xfrm>
              <a:off x="820924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8" name="Oval 57">
              <a:extLst>
                <a:ext uri="{FF2B5EF4-FFF2-40B4-BE49-F238E27FC236}">
                  <a16:creationId xmlns:a16="http://schemas.microsoft.com/office/drawing/2014/main" id="{C849EAA0-E557-8D15-D96B-2796A2CC8FE7}"/>
                </a:ext>
              </a:extLst>
            </p:cNvPr>
            <p:cNvSpPr/>
            <p:nvPr/>
          </p:nvSpPr>
          <p:spPr>
            <a:xfrm>
              <a:off x="8124965" y="6845679"/>
              <a:ext cx="177832" cy="18062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2" name="Group 19">
            <a:extLst>
              <a:ext uri="{FF2B5EF4-FFF2-40B4-BE49-F238E27FC236}">
                <a16:creationId xmlns:a16="http://schemas.microsoft.com/office/drawing/2014/main" id="{53456DA2-CBF9-02B3-E26A-27429E373FEB}"/>
              </a:ext>
            </a:extLst>
          </p:cNvPr>
          <p:cNvGrpSpPr>
            <a:grpSpLocks/>
          </p:cNvGrpSpPr>
          <p:nvPr/>
        </p:nvGrpSpPr>
        <p:grpSpPr bwMode="auto">
          <a:xfrm>
            <a:off x="1704975" y="4516438"/>
            <a:ext cx="1054100" cy="923925"/>
            <a:chOff x="2565207" y="5850946"/>
            <a:chExt cx="1686863" cy="1478106"/>
          </a:xfrm>
        </p:grpSpPr>
        <p:grpSp>
          <p:nvGrpSpPr>
            <p:cNvPr id="90179" name="Group 15">
              <a:extLst>
                <a:ext uri="{FF2B5EF4-FFF2-40B4-BE49-F238E27FC236}">
                  <a16:creationId xmlns:a16="http://schemas.microsoft.com/office/drawing/2014/main" id="{86A4251D-292D-5B3C-1380-4BFCD63D4D53}"/>
                </a:ext>
              </a:extLst>
            </p:cNvPr>
            <p:cNvGrpSpPr>
              <a:grpSpLocks/>
            </p:cNvGrpSpPr>
            <p:nvPr/>
          </p:nvGrpSpPr>
          <p:grpSpPr bwMode="auto">
            <a:xfrm>
              <a:off x="2565207" y="5850946"/>
              <a:ext cx="1686863" cy="1102986"/>
              <a:chOff x="2565207" y="5850946"/>
              <a:chExt cx="1686863" cy="1102986"/>
            </a:xfrm>
          </p:grpSpPr>
          <p:sp>
            <p:nvSpPr>
              <p:cNvPr id="54" name="Rounded Rectangle 53">
                <a:extLst>
                  <a:ext uri="{FF2B5EF4-FFF2-40B4-BE49-F238E27FC236}">
                    <a16:creationId xmlns:a16="http://schemas.microsoft.com/office/drawing/2014/main" id="{E9757A67-F976-35EA-44E3-7095AED5C3D8}"/>
                  </a:ext>
                </a:extLst>
              </p:cNvPr>
              <p:cNvSpPr/>
              <p:nvPr/>
            </p:nvSpPr>
            <p:spPr>
              <a:xfrm>
                <a:off x="2565207" y="5850946"/>
                <a:ext cx="1686863" cy="1102231"/>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 name="Rectangle 41">
                <a:extLst>
                  <a:ext uri="{FF2B5EF4-FFF2-40B4-BE49-F238E27FC236}">
                    <a16:creationId xmlns:a16="http://schemas.microsoft.com/office/drawing/2014/main" id="{30CD4C9D-9813-98C9-85BB-F5F012EFA9B0}"/>
                  </a:ext>
                </a:extLst>
              </p:cNvPr>
              <p:cNvSpPr/>
              <p:nvPr/>
            </p:nvSpPr>
            <p:spPr>
              <a:xfrm>
                <a:off x="2730337" y="6176028"/>
                <a:ext cx="1356604" cy="693338"/>
              </a:xfrm>
              <a:prstGeom prst="rect">
                <a:avLst/>
              </a:prstGeom>
            </p:spPr>
            <p:txBody>
              <a:bodyPr>
                <a:spAutoFit/>
              </a:bodyPr>
              <a:lstStyle/>
              <a:p>
                <a:pPr algn="ctr" defTabSz="361156" eaLnBrk="1" hangingPunct="1">
                  <a:lnSpc>
                    <a:spcPct val="110000"/>
                  </a:lnSpc>
                  <a:defRPr/>
                </a:pPr>
                <a:r>
                  <a:rPr lang="en-GB" sz="688" b="1" dirty="0"/>
                  <a:t>To define priority of app migration</a:t>
                </a:r>
              </a:p>
            </p:txBody>
          </p:sp>
        </p:grpSp>
        <p:cxnSp>
          <p:nvCxnSpPr>
            <p:cNvPr id="64" name="Straight Connector 63">
              <a:extLst>
                <a:ext uri="{FF2B5EF4-FFF2-40B4-BE49-F238E27FC236}">
                  <a16:creationId xmlns:a16="http://schemas.microsoft.com/office/drawing/2014/main" id="{CA6B8B66-2002-DC26-6C38-B671294C9E5C}"/>
                </a:ext>
              </a:extLst>
            </p:cNvPr>
            <p:cNvCxnSpPr>
              <a:cxnSpLocks/>
            </p:cNvCxnSpPr>
            <p:nvPr/>
          </p:nvCxnSpPr>
          <p:spPr>
            <a:xfrm>
              <a:off x="340795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60" name="Oval 59">
              <a:extLst>
                <a:ext uri="{FF2B5EF4-FFF2-40B4-BE49-F238E27FC236}">
                  <a16:creationId xmlns:a16="http://schemas.microsoft.com/office/drawing/2014/main" id="{5D756316-DBE1-E564-4670-30B58B32D1D6}"/>
                </a:ext>
              </a:extLst>
            </p:cNvPr>
            <p:cNvSpPr/>
            <p:nvPr/>
          </p:nvSpPr>
          <p:spPr>
            <a:xfrm>
              <a:off x="3319723" y="6846509"/>
              <a:ext cx="177832" cy="18031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3" name="Group 21">
            <a:extLst>
              <a:ext uri="{FF2B5EF4-FFF2-40B4-BE49-F238E27FC236}">
                <a16:creationId xmlns:a16="http://schemas.microsoft.com/office/drawing/2014/main" id="{8A4F0470-1351-FDCA-B4AD-3AFDC0A250CF}"/>
              </a:ext>
            </a:extLst>
          </p:cNvPr>
          <p:cNvGrpSpPr>
            <a:grpSpLocks/>
          </p:cNvGrpSpPr>
          <p:nvPr/>
        </p:nvGrpSpPr>
        <p:grpSpPr bwMode="auto">
          <a:xfrm>
            <a:off x="1195388" y="3790950"/>
            <a:ext cx="949325" cy="660400"/>
            <a:chOff x="1913586" y="4694459"/>
            <a:chExt cx="1519143" cy="1056897"/>
          </a:xfrm>
        </p:grpSpPr>
        <p:sp>
          <p:nvSpPr>
            <p:cNvPr id="66" name="Rounded Rectangle 65">
              <a:extLst>
                <a:ext uri="{FF2B5EF4-FFF2-40B4-BE49-F238E27FC236}">
                  <a16:creationId xmlns:a16="http://schemas.microsoft.com/office/drawing/2014/main" id="{92E5C359-0DFD-2570-9373-29E29B681664}"/>
                </a:ext>
              </a:extLst>
            </p:cNvPr>
            <p:cNvSpPr/>
            <p:nvPr/>
          </p:nvSpPr>
          <p:spPr>
            <a:xfrm>
              <a:off x="1913586" y="4694459"/>
              <a:ext cx="1519143" cy="9933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DC3BE018-6531-D261-BD05-C43353D83D35}"/>
                </a:ext>
              </a:extLst>
            </p:cNvPr>
            <p:cNvSpPr/>
            <p:nvPr/>
          </p:nvSpPr>
          <p:spPr>
            <a:xfrm>
              <a:off x="1982175" y="4872302"/>
              <a:ext cx="1381963" cy="879054"/>
            </a:xfrm>
            <a:prstGeom prst="rect">
              <a:avLst/>
            </a:prstGeom>
          </p:spPr>
          <p:txBody>
            <a:bodyPr>
              <a:spAutoFit/>
            </a:bodyPr>
            <a:lstStyle/>
            <a:p>
              <a:pPr algn="ctr" defTabSz="361156" eaLnBrk="1" hangingPunct="1">
                <a:lnSpc>
                  <a:spcPct val="110000"/>
                </a:lnSpc>
                <a:defRPr/>
              </a:pPr>
              <a:r>
                <a:rPr lang="en-GB" sz="688" b="1" dirty="0"/>
                <a:t>To work out a roadmap to get the apps to cloud</a:t>
              </a:r>
              <a:endParaRPr lang="en-US" sz="688" b="1" dirty="0"/>
            </a:p>
          </p:txBody>
        </p:sp>
      </p:grpSp>
      <p:grpSp>
        <p:nvGrpSpPr>
          <p:cNvPr id="90124" name="Group 20">
            <a:extLst>
              <a:ext uri="{FF2B5EF4-FFF2-40B4-BE49-F238E27FC236}">
                <a16:creationId xmlns:a16="http://schemas.microsoft.com/office/drawing/2014/main" id="{5F1BDD4A-4BB1-1348-98D0-76B97DBCD8E8}"/>
              </a:ext>
            </a:extLst>
          </p:cNvPr>
          <p:cNvGrpSpPr>
            <a:grpSpLocks/>
          </p:cNvGrpSpPr>
          <p:nvPr/>
        </p:nvGrpSpPr>
        <p:grpSpPr bwMode="auto">
          <a:xfrm>
            <a:off x="6767513" y="3733800"/>
            <a:ext cx="1054100" cy="762000"/>
            <a:chOff x="10826818" y="4679611"/>
            <a:chExt cx="1686863" cy="1218112"/>
          </a:xfrm>
        </p:grpSpPr>
        <p:sp>
          <p:nvSpPr>
            <p:cNvPr id="71" name="Rounded Rectangle 70">
              <a:extLst>
                <a:ext uri="{FF2B5EF4-FFF2-40B4-BE49-F238E27FC236}">
                  <a16:creationId xmlns:a16="http://schemas.microsoft.com/office/drawing/2014/main" id="{B2C61C95-E63B-C824-CB6A-B4B4DBC14F10}"/>
                </a:ext>
              </a:extLst>
            </p:cNvPr>
            <p:cNvSpPr/>
            <p:nvPr/>
          </p:nvSpPr>
          <p:spPr>
            <a:xfrm>
              <a:off x="10826818" y="4679611"/>
              <a:ext cx="1686863" cy="1103915"/>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9" name="Rectangle 48">
              <a:extLst>
                <a:ext uri="{FF2B5EF4-FFF2-40B4-BE49-F238E27FC236}">
                  <a16:creationId xmlns:a16="http://schemas.microsoft.com/office/drawing/2014/main" id="{D2E4F9F8-6044-A1A2-CD68-887686A2B06D}"/>
                </a:ext>
              </a:extLst>
            </p:cNvPr>
            <p:cNvSpPr/>
            <p:nvPr/>
          </p:nvSpPr>
          <p:spPr>
            <a:xfrm>
              <a:off x="10915733" y="4831875"/>
              <a:ext cx="1514112" cy="1065848"/>
            </a:xfrm>
            <a:prstGeom prst="rect">
              <a:avLst/>
            </a:prstGeom>
          </p:spPr>
          <p:txBody>
            <a:bodyPr>
              <a:spAutoFit/>
            </a:bodyPr>
            <a:lstStyle/>
            <a:p>
              <a:pPr algn="ctr" defTabSz="361156" eaLnBrk="1" hangingPunct="1">
                <a:lnSpc>
                  <a:spcPct val="110000"/>
                </a:lnSpc>
                <a:defRPr/>
              </a:pPr>
              <a:r>
                <a:rPr lang="en-GB" sz="688" b="1" dirty="0"/>
                <a:t>To identify resource upskilling and training requirement</a:t>
              </a:r>
            </a:p>
          </p:txBody>
        </p:sp>
      </p:grpSp>
      <p:cxnSp>
        <p:nvCxnSpPr>
          <p:cNvPr id="80" name="Straight Connector 79">
            <a:extLst>
              <a:ext uri="{FF2B5EF4-FFF2-40B4-BE49-F238E27FC236}">
                <a16:creationId xmlns:a16="http://schemas.microsoft.com/office/drawing/2014/main" id="{CEE75B73-427F-3C17-4154-E3B75A882DAA}"/>
              </a:ext>
            </a:extLst>
          </p:cNvPr>
          <p:cNvCxnSpPr>
            <a:cxnSpLocks/>
            <a:stCxn id="81" idx="0"/>
          </p:cNvCxnSpPr>
          <p:nvPr/>
        </p:nvCxnSpPr>
        <p:spPr>
          <a:xfrm>
            <a:off x="4657725" y="4254607"/>
            <a:ext cx="0" cy="11746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6B25DB6C-A22A-C6EA-99FF-8AD93CAC0405}"/>
              </a:ext>
            </a:extLst>
          </p:cNvPr>
          <p:cNvCxnSpPr>
            <a:cxnSpLocks/>
          </p:cNvCxnSpPr>
          <p:nvPr/>
        </p:nvCxnSpPr>
        <p:spPr>
          <a:xfrm>
            <a:off x="3282507" y="4336261"/>
            <a:ext cx="3277" cy="1128971"/>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27" name="Group 107">
            <a:extLst>
              <a:ext uri="{FF2B5EF4-FFF2-40B4-BE49-F238E27FC236}">
                <a16:creationId xmlns:a16="http://schemas.microsoft.com/office/drawing/2014/main" id="{88D92238-60A3-175F-B681-967B23D99EEC}"/>
              </a:ext>
            </a:extLst>
          </p:cNvPr>
          <p:cNvGrpSpPr>
            <a:grpSpLocks/>
          </p:cNvGrpSpPr>
          <p:nvPr/>
        </p:nvGrpSpPr>
        <p:grpSpPr bwMode="auto">
          <a:xfrm>
            <a:off x="2776538" y="3841750"/>
            <a:ext cx="1030287" cy="581025"/>
            <a:chOff x="4517778" y="4773957"/>
            <a:chExt cx="1649117" cy="930160"/>
          </a:xfrm>
        </p:grpSpPr>
        <p:grpSp>
          <p:nvGrpSpPr>
            <p:cNvPr id="90171" name="Group 22">
              <a:extLst>
                <a:ext uri="{FF2B5EF4-FFF2-40B4-BE49-F238E27FC236}">
                  <a16:creationId xmlns:a16="http://schemas.microsoft.com/office/drawing/2014/main" id="{42536A47-000F-5466-6787-FE76EBF3E471}"/>
                </a:ext>
              </a:extLst>
            </p:cNvPr>
            <p:cNvGrpSpPr>
              <a:grpSpLocks/>
            </p:cNvGrpSpPr>
            <p:nvPr/>
          </p:nvGrpSpPr>
          <p:grpSpPr bwMode="auto">
            <a:xfrm>
              <a:off x="4517778" y="4773957"/>
              <a:ext cx="1649117" cy="823282"/>
              <a:chOff x="3449452" y="4468909"/>
              <a:chExt cx="1649117" cy="823282"/>
            </a:xfrm>
          </p:grpSpPr>
          <p:sp>
            <p:nvSpPr>
              <p:cNvPr id="65" name="Rounded Rectangle 64">
                <a:extLst>
                  <a:ext uri="{FF2B5EF4-FFF2-40B4-BE49-F238E27FC236}">
                    <a16:creationId xmlns:a16="http://schemas.microsoft.com/office/drawing/2014/main" id="{F364E3FC-F133-1CBD-1EF8-36CEF7CBE00B}"/>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6" name="Rectangle 45">
                <a:extLst>
                  <a:ext uri="{FF2B5EF4-FFF2-40B4-BE49-F238E27FC236}">
                    <a16:creationId xmlns:a16="http://schemas.microsoft.com/office/drawing/2014/main" id="{F29CB0AF-0951-2FEF-B5A7-08C79516629E}"/>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85" name="Oval 84">
              <a:extLst>
                <a:ext uri="{FF2B5EF4-FFF2-40B4-BE49-F238E27FC236}">
                  <a16:creationId xmlns:a16="http://schemas.microsoft.com/office/drawing/2014/main" id="{0AA9B387-88C1-E63F-581A-56757E440B52}"/>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88" name="Straight Connector 87">
            <a:extLst>
              <a:ext uri="{FF2B5EF4-FFF2-40B4-BE49-F238E27FC236}">
                <a16:creationId xmlns:a16="http://schemas.microsoft.com/office/drawing/2014/main" id="{816A4648-4FEC-9202-48DF-99E29122D66F}"/>
              </a:ext>
            </a:extLst>
          </p:cNvPr>
          <p:cNvCxnSpPr>
            <a:cxnSpLocks/>
          </p:cNvCxnSpPr>
          <p:nvPr/>
        </p:nvCxnSpPr>
        <p:spPr>
          <a:xfrm>
            <a:off x="1670050" y="4387885"/>
            <a:ext cx="0" cy="1028474"/>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9" name="Oval 88">
            <a:extLst>
              <a:ext uri="{FF2B5EF4-FFF2-40B4-BE49-F238E27FC236}">
                <a16:creationId xmlns:a16="http://schemas.microsoft.com/office/drawing/2014/main" id="{4D4D897E-F8AC-D5C9-9B84-9A5FFE293F25}"/>
              </a:ext>
            </a:extLst>
          </p:cNvPr>
          <p:cNvSpPr/>
          <p:nvPr/>
        </p:nvSpPr>
        <p:spPr>
          <a:xfrm>
            <a:off x="1614488" y="4352925"/>
            <a:ext cx="112712"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1" name="Straight Connector 90">
            <a:extLst>
              <a:ext uri="{FF2B5EF4-FFF2-40B4-BE49-F238E27FC236}">
                <a16:creationId xmlns:a16="http://schemas.microsoft.com/office/drawing/2014/main" id="{E59AB343-7358-ECD2-5629-2A3259FD0B85}"/>
              </a:ext>
            </a:extLst>
          </p:cNvPr>
          <p:cNvCxnSpPr>
            <a:cxnSpLocks/>
            <a:stCxn id="92" idx="0"/>
          </p:cNvCxnSpPr>
          <p:nvPr/>
        </p:nvCxnSpPr>
        <p:spPr>
          <a:xfrm>
            <a:off x="4565650" y="2629197"/>
            <a:ext cx="0" cy="280365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1" name="Group 106">
            <a:extLst>
              <a:ext uri="{FF2B5EF4-FFF2-40B4-BE49-F238E27FC236}">
                <a16:creationId xmlns:a16="http://schemas.microsoft.com/office/drawing/2014/main" id="{E2F6602E-2EE5-2033-7516-D175C9A76ADD}"/>
              </a:ext>
            </a:extLst>
          </p:cNvPr>
          <p:cNvGrpSpPr>
            <a:grpSpLocks/>
          </p:cNvGrpSpPr>
          <p:nvPr/>
        </p:nvGrpSpPr>
        <p:grpSpPr bwMode="auto">
          <a:xfrm>
            <a:off x="4065588" y="1997075"/>
            <a:ext cx="1054100" cy="744538"/>
            <a:chOff x="6549494" y="2112233"/>
            <a:chExt cx="1686863" cy="1192443"/>
          </a:xfrm>
        </p:grpSpPr>
        <p:grpSp>
          <p:nvGrpSpPr>
            <p:cNvPr id="90167" name="Group 71">
              <a:extLst>
                <a:ext uri="{FF2B5EF4-FFF2-40B4-BE49-F238E27FC236}">
                  <a16:creationId xmlns:a16="http://schemas.microsoft.com/office/drawing/2014/main" id="{804EB24C-3926-79BC-72F5-5DBB56DE4486}"/>
                </a:ext>
              </a:extLst>
            </p:cNvPr>
            <p:cNvGrpSpPr>
              <a:grpSpLocks/>
            </p:cNvGrpSpPr>
            <p:nvPr/>
          </p:nvGrpSpPr>
          <p:grpSpPr bwMode="auto">
            <a:xfrm>
              <a:off x="6549494" y="2112233"/>
              <a:ext cx="1686863" cy="1102986"/>
              <a:chOff x="6652619" y="2112233"/>
              <a:chExt cx="1686863" cy="1102986"/>
            </a:xfrm>
          </p:grpSpPr>
          <p:sp>
            <p:nvSpPr>
              <p:cNvPr id="67" name="Rounded Rectangle 66">
                <a:extLst>
                  <a:ext uri="{FF2B5EF4-FFF2-40B4-BE49-F238E27FC236}">
                    <a16:creationId xmlns:a16="http://schemas.microsoft.com/office/drawing/2014/main" id="{299B206F-66DC-3320-67E1-3AAABD3C322E}"/>
                  </a:ext>
                </a:extLst>
              </p:cNvPr>
              <p:cNvSpPr/>
              <p:nvPr/>
            </p:nvSpPr>
            <p:spPr>
              <a:xfrm>
                <a:off x="6652619" y="2112233"/>
                <a:ext cx="1686863" cy="1103454"/>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 name="Rectangle 39">
                <a:extLst>
                  <a:ext uri="{FF2B5EF4-FFF2-40B4-BE49-F238E27FC236}">
                    <a16:creationId xmlns:a16="http://schemas.microsoft.com/office/drawing/2014/main" id="{06DFA3C8-7A5C-389F-8AEB-B52CDF531016}"/>
                  </a:ext>
                </a:extLst>
              </p:cNvPr>
              <p:cNvSpPr/>
              <p:nvPr/>
            </p:nvSpPr>
            <p:spPr>
              <a:xfrm>
                <a:off x="6812667" y="2252072"/>
                <a:ext cx="1366766" cy="879712"/>
              </a:xfrm>
              <a:prstGeom prst="rect">
                <a:avLst/>
              </a:prstGeom>
            </p:spPr>
            <p:txBody>
              <a:bodyPr>
                <a:spAutoFit/>
              </a:bodyPr>
              <a:lstStyle/>
              <a:p>
                <a:pPr algn="ctr" defTabSz="361156" eaLnBrk="1" hangingPunct="1">
                  <a:lnSpc>
                    <a:spcPct val="110000"/>
                  </a:lnSpc>
                  <a:defRPr/>
                </a:pPr>
                <a:r>
                  <a:rPr lang="en-GB" sz="688" b="1" dirty="0"/>
                  <a:t>To ensure that applications are good cloud citizens</a:t>
                </a:r>
              </a:p>
            </p:txBody>
          </p:sp>
        </p:grpSp>
        <p:sp>
          <p:nvSpPr>
            <p:cNvPr id="92" name="Oval 91">
              <a:extLst>
                <a:ext uri="{FF2B5EF4-FFF2-40B4-BE49-F238E27FC236}">
                  <a16:creationId xmlns:a16="http://schemas.microsoft.com/office/drawing/2014/main" id="{678B3741-EB69-C4C8-B1E7-8AF3CDD8A475}"/>
                </a:ext>
              </a:extLst>
            </p:cNvPr>
            <p:cNvSpPr/>
            <p:nvPr/>
          </p:nvSpPr>
          <p:spPr>
            <a:xfrm>
              <a:off x="7255741" y="3124156"/>
              <a:ext cx="180372" cy="18052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32" name="Group 100">
            <a:extLst>
              <a:ext uri="{FF2B5EF4-FFF2-40B4-BE49-F238E27FC236}">
                <a16:creationId xmlns:a16="http://schemas.microsoft.com/office/drawing/2014/main" id="{E4DE4A14-8D0E-E24B-43F6-57AC590B990F}"/>
              </a:ext>
            </a:extLst>
          </p:cNvPr>
          <p:cNvGrpSpPr>
            <a:grpSpLocks/>
          </p:cNvGrpSpPr>
          <p:nvPr/>
        </p:nvGrpSpPr>
        <p:grpSpPr bwMode="auto">
          <a:xfrm>
            <a:off x="4138613" y="3622675"/>
            <a:ext cx="1054100" cy="744538"/>
            <a:chOff x="6706758" y="3769872"/>
            <a:chExt cx="1686863" cy="1190579"/>
          </a:xfrm>
        </p:grpSpPr>
        <p:grpSp>
          <p:nvGrpSpPr>
            <p:cNvPr id="90163" name="Group 74">
              <a:extLst>
                <a:ext uri="{FF2B5EF4-FFF2-40B4-BE49-F238E27FC236}">
                  <a16:creationId xmlns:a16="http://schemas.microsoft.com/office/drawing/2014/main" id="{25FB86D0-58A4-B5F0-29D3-BCDBEDA9E2B6}"/>
                </a:ext>
              </a:extLst>
            </p:cNvPr>
            <p:cNvGrpSpPr>
              <a:grpSpLocks/>
            </p:cNvGrpSpPr>
            <p:nvPr/>
          </p:nvGrpSpPr>
          <p:grpSpPr bwMode="auto">
            <a:xfrm>
              <a:off x="6706758" y="3769872"/>
              <a:ext cx="1686863" cy="1102986"/>
              <a:chOff x="6169741" y="4235448"/>
              <a:chExt cx="1686863" cy="1102986"/>
            </a:xfrm>
          </p:grpSpPr>
          <p:sp>
            <p:nvSpPr>
              <p:cNvPr id="70" name="Rounded Rectangle 69">
                <a:extLst>
                  <a:ext uri="{FF2B5EF4-FFF2-40B4-BE49-F238E27FC236}">
                    <a16:creationId xmlns:a16="http://schemas.microsoft.com/office/drawing/2014/main" id="{F5A0FF95-3EE7-D837-C312-8D37D7AB46B6}"/>
                  </a:ext>
                </a:extLst>
              </p:cNvPr>
              <p:cNvSpPr/>
              <p:nvPr/>
            </p:nvSpPr>
            <p:spPr>
              <a:xfrm>
                <a:off x="6169741" y="4235448"/>
                <a:ext cx="1686863" cy="110172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 name="Rectangle 42">
                <a:extLst>
                  <a:ext uri="{FF2B5EF4-FFF2-40B4-BE49-F238E27FC236}">
                    <a16:creationId xmlns:a16="http://schemas.microsoft.com/office/drawing/2014/main" id="{23286C02-02AE-17EC-C1C6-FD7D976E9C65}"/>
                  </a:ext>
                </a:extLst>
              </p:cNvPr>
              <p:cNvSpPr/>
              <p:nvPr/>
            </p:nvSpPr>
            <p:spPr>
              <a:xfrm>
                <a:off x="6312007" y="4468994"/>
                <a:ext cx="1402332" cy="690485"/>
              </a:xfrm>
              <a:prstGeom prst="rect">
                <a:avLst/>
              </a:prstGeom>
            </p:spPr>
            <p:txBody>
              <a:bodyPr>
                <a:spAutoFit/>
              </a:bodyPr>
              <a:lstStyle/>
              <a:p>
                <a:pPr algn="ctr" defTabSz="361156" eaLnBrk="1" hangingPunct="1">
                  <a:lnSpc>
                    <a:spcPct val="110000"/>
                  </a:lnSpc>
                  <a:defRPr/>
                </a:pPr>
                <a:r>
                  <a:rPr lang="en-GB" sz="688" b="1" dirty="0"/>
                  <a:t>To identify existing pain points</a:t>
                </a:r>
              </a:p>
            </p:txBody>
          </p:sp>
        </p:grpSp>
        <p:sp>
          <p:nvSpPr>
            <p:cNvPr id="81" name="Oval 80">
              <a:extLst>
                <a:ext uri="{FF2B5EF4-FFF2-40B4-BE49-F238E27FC236}">
                  <a16:creationId xmlns:a16="http://schemas.microsoft.com/office/drawing/2014/main" id="{3BB6BDA9-5317-ED05-2EFE-E3A0E827EB86}"/>
                </a:ext>
              </a:extLst>
            </p:cNvPr>
            <p:cNvSpPr/>
            <p:nvPr/>
          </p:nvSpPr>
          <p:spPr>
            <a:xfrm>
              <a:off x="7448571" y="4780213"/>
              <a:ext cx="18037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94" name="Straight Connector 93">
            <a:extLst>
              <a:ext uri="{FF2B5EF4-FFF2-40B4-BE49-F238E27FC236}">
                <a16:creationId xmlns:a16="http://schemas.microsoft.com/office/drawing/2014/main" id="{A45E248E-CBBA-FE98-1A2F-33A7744361AA}"/>
              </a:ext>
            </a:extLst>
          </p:cNvPr>
          <p:cNvCxnSpPr>
            <a:cxnSpLocks/>
            <a:stCxn id="95" idx="0"/>
          </p:cNvCxnSpPr>
          <p:nvPr/>
        </p:nvCxnSpPr>
        <p:spPr>
          <a:xfrm>
            <a:off x="7303294" y="4369623"/>
            <a:ext cx="0" cy="1032452"/>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95" name="Oval 94">
            <a:extLst>
              <a:ext uri="{FF2B5EF4-FFF2-40B4-BE49-F238E27FC236}">
                <a16:creationId xmlns:a16="http://schemas.microsoft.com/office/drawing/2014/main" id="{108D895B-7A79-FDAF-9D66-4FDF8558578B}"/>
              </a:ext>
            </a:extLst>
          </p:cNvPr>
          <p:cNvSpPr/>
          <p:nvPr/>
        </p:nvSpPr>
        <p:spPr>
          <a:xfrm>
            <a:off x="7246938" y="4370388"/>
            <a:ext cx="112712" cy="11112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7" name="Straight Connector 96">
            <a:extLst>
              <a:ext uri="{FF2B5EF4-FFF2-40B4-BE49-F238E27FC236}">
                <a16:creationId xmlns:a16="http://schemas.microsoft.com/office/drawing/2014/main" id="{44BD7090-D0E3-8B27-9C53-2C274C5A8D16}"/>
              </a:ext>
            </a:extLst>
          </p:cNvPr>
          <p:cNvCxnSpPr>
            <a:cxnSpLocks/>
          </p:cNvCxnSpPr>
          <p:nvPr/>
        </p:nvCxnSpPr>
        <p:spPr>
          <a:xfrm>
            <a:off x="5973762" y="4348495"/>
            <a:ext cx="0" cy="1089030"/>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3" name="Oval 82">
            <a:extLst>
              <a:ext uri="{FF2B5EF4-FFF2-40B4-BE49-F238E27FC236}">
                <a16:creationId xmlns:a16="http://schemas.microsoft.com/office/drawing/2014/main" id="{88F9C578-6718-2896-5BF9-D41C58206AF7}"/>
              </a:ext>
            </a:extLst>
          </p:cNvPr>
          <p:cNvSpPr/>
          <p:nvPr/>
        </p:nvSpPr>
        <p:spPr>
          <a:xfrm>
            <a:off x="5916613" y="4237038"/>
            <a:ext cx="112712" cy="112712"/>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9" name="Straight Connector 98">
            <a:extLst>
              <a:ext uri="{FF2B5EF4-FFF2-40B4-BE49-F238E27FC236}">
                <a16:creationId xmlns:a16="http://schemas.microsoft.com/office/drawing/2014/main" id="{A59E7782-10FA-9EDA-5865-E0D704D1D4BA}"/>
              </a:ext>
            </a:extLst>
          </p:cNvPr>
          <p:cNvCxnSpPr>
            <a:cxnSpLocks/>
          </p:cNvCxnSpPr>
          <p:nvPr/>
        </p:nvCxnSpPr>
        <p:spPr>
          <a:xfrm>
            <a:off x="6455569" y="3547322"/>
            <a:ext cx="0" cy="191050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8" name="Group 76">
            <a:extLst>
              <a:ext uri="{FF2B5EF4-FFF2-40B4-BE49-F238E27FC236}">
                <a16:creationId xmlns:a16="http://schemas.microsoft.com/office/drawing/2014/main" id="{878FD2FF-3D40-351C-CFD4-A20B3D666D9C}"/>
              </a:ext>
            </a:extLst>
          </p:cNvPr>
          <p:cNvGrpSpPr>
            <a:grpSpLocks/>
          </p:cNvGrpSpPr>
          <p:nvPr/>
        </p:nvGrpSpPr>
        <p:grpSpPr bwMode="auto">
          <a:xfrm>
            <a:off x="6097588" y="4514850"/>
            <a:ext cx="1135062" cy="917575"/>
            <a:chOff x="9459795" y="5850946"/>
            <a:chExt cx="1816125" cy="1470014"/>
          </a:xfrm>
        </p:grpSpPr>
        <p:grpSp>
          <p:nvGrpSpPr>
            <p:cNvPr id="90158" name="Group 12">
              <a:extLst>
                <a:ext uri="{FF2B5EF4-FFF2-40B4-BE49-F238E27FC236}">
                  <a16:creationId xmlns:a16="http://schemas.microsoft.com/office/drawing/2014/main" id="{75C8F519-7086-0DE7-4D32-8E77F180FD11}"/>
                </a:ext>
              </a:extLst>
            </p:cNvPr>
            <p:cNvGrpSpPr>
              <a:grpSpLocks/>
            </p:cNvGrpSpPr>
            <p:nvPr/>
          </p:nvGrpSpPr>
          <p:grpSpPr bwMode="auto">
            <a:xfrm>
              <a:off x="9459795" y="5850946"/>
              <a:ext cx="1816125" cy="1102986"/>
              <a:chOff x="9459795" y="5850946"/>
              <a:chExt cx="1816125" cy="1102986"/>
            </a:xfrm>
          </p:grpSpPr>
          <p:sp>
            <p:nvSpPr>
              <p:cNvPr id="56" name="Rounded Rectangle 55">
                <a:extLst>
                  <a:ext uri="{FF2B5EF4-FFF2-40B4-BE49-F238E27FC236}">
                    <a16:creationId xmlns:a16="http://schemas.microsoft.com/office/drawing/2014/main" id="{B1FB910E-98A7-4F89-9074-F02727851B80}"/>
                  </a:ext>
                </a:extLst>
              </p:cNvPr>
              <p:cNvSpPr/>
              <p:nvPr/>
            </p:nvSpPr>
            <p:spPr>
              <a:xfrm>
                <a:off x="9523295" y="5850946"/>
                <a:ext cx="1689125" cy="11037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a:extLst>
                  <a:ext uri="{FF2B5EF4-FFF2-40B4-BE49-F238E27FC236}">
                    <a16:creationId xmlns:a16="http://schemas.microsoft.com/office/drawing/2014/main" id="{7F047140-064D-C7E1-E380-E523E356FFEE}"/>
                  </a:ext>
                </a:extLst>
              </p:cNvPr>
              <p:cNvSpPr/>
              <p:nvPr/>
            </p:nvSpPr>
            <p:spPr>
              <a:xfrm>
                <a:off x="9459795" y="5990827"/>
                <a:ext cx="1816125" cy="879974"/>
              </a:xfrm>
              <a:prstGeom prst="rect">
                <a:avLst/>
              </a:prstGeom>
            </p:spPr>
            <p:txBody>
              <a:bodyPr>
                <a:spAutoFit/>
              </a:bodyPr>
              <a:lstStyle/>
              <a:p>
                <a:pPr algn="ctr" defTabSz="361156" eaLnBrk="1" hangingPunct="1">
                  <a:lnSpc>
                    <a:spcPct val="110000"/>
                  </a:lnSpc>
                  <a:defRPr/>
                </a:pPr>
                <a:r>
                  <a:rPr lang="en-GB" sz="688" b="1" dirty="0"/>
                  <a:t>To facilitate quick deployment of applications for business agility</a:t>
                </a:r>
              </a:p>
            </p:txBody>
          </p:sp>
        </p:grpSp>
        <p:cxnSp>
          <p:nvCxnSpPr>
            <p:cNvPr id="63" name="Straight Connector 62">
              <a:extLst>
                <a:ext uri="{FF2B5EF4-FFF2-40B4-BE49-F238E27FC236}">
                  <a16:creationId xmlns:a16="http://schemas.microsoft.com/office/drawing/2014/main" id="{7E6E4D0C-A0E0-FB7B-7126-3135EEDCE034}"/>
                </a:ext>
              </a:extLst>
            </p:cNvPr>
            <p:cNvCxnSpPr>
              <a:cxnSpLocks/>
            </p:cNvCxnSpPr>
            <p:nvPr/>
          </p:nvCxnSpPr>
          <p:spPr>
            <a:xfrm>
              <a:off x="10363504" y="6888960"/>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74F03DA5-B274-2C85-4DE7-3F6AF6C1BD2A}"/>
                </a:ext>
              </a:extLst>
            </p:cNvPr>
            <p:cNvSpPr/>
            <p:nvPr/>
          </p:nvSpPr>
          <p:spPr>
            <a:xfrm>
              <a:off x="10277687" y="6847911"/>
              <a:ext cx="180342" cy="178029"/>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84" name="Oval 83">
            <a:extLst>
              <a:ext uri="{FF2B5EF4-FFF2-40B4-BE49-F238E27FC236}">
                <a16:creationId xmlns:a16="http://schemas.microsoft.com/office/drawing/2014/main" id="{CE649FD0-EE31-23FB-F62C-863E2F80A648}"/>
              </a:ext>
            </a:extLst>
          </p:cNvPr>
          <p:cNvSpPr/>
          <p:nvPr/>
        </p:nvSpPr>
        <p:spPr>
          <a:xfrm>
            <a:off x="6397625" y="3476625"/>
            <a:ext cx="112713"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16" name="Straight Connector 115">
            <a:extLst>
              <a:ext uri="{FF2B5EF4-FFF2-40B4-BE49-F238E27FC236}">
                <a16:creationId xmlns:a16="http://schemas.microsoft.com/office/drawing/2014/main" id="{5251250A-5C02-2C40-6930-8D5AE0F8D014}"/>
              </a:ext>
            </a:extLst>
          </p:cNvPr>
          <p:cNvCxnSpPr>
            <a:cxnSpLocks/>
          </p:cNvCxnSpPr>
          <p:nvPr/>
        </p:nvCxnSpPr>
        <p:spPr>
          <a:xfrm>
            <a:off x="5340350" y="3464032"/>
            <a:ext cx="0" cy="1012718"/>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CDEF4961-9764-18BB-1DB8-72C807E079B3}"/>
              </a:ext>
            </a:extLst>
          </p:cNvPr>
          <p:cNvCxnSpPr>
            <a:cxnSpLocks/>
          </p:cNvCxnSpPr>
          <p:nvPr/>
        </p:nvCxnSpPr>
        <p:spPr>
          <a:xfrm>
            <a:off x="4041775" y="3387832"/>
            <a:ext cx="0" cy="20142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42" name="Group 78">
            <a:extLst>
              <a:ext uri="{FF2B5EF4-FFF2-40B4-BE49-F238E27FC236}">
                <a16:creationId xmlns:a16="http://schemas.microsoft.com/office/drawing/2014/main" id="{C83EA978-CE5F-D4DA-AC29-BDCF3F8E9DB3}"/>
              </a:ext>
            </a:extLst>
          </p:cNvPr>
          <p:cNvGrpSpPr>
            <a:grpSpLocks/>
          </p:cNvGrpSpPr>
          <p:nvPr/>
        </p:nvGrpSpPr>
        <p:grpSpPr bwMode="auto">
          <a:xfrm>
            <a:off x="3376613" y="4514850"/>
            <a:ext cx="1054100" cy="922338"/>
            <a:chOff x="5310076" y="5850946"/>
            <a:chExt cx="1686863" cy="1475776"/>
          </a:xfrm>
        </p:grpSpPr>
        <p:grpSp>
          <p:nvGrpSpPr>
            <p:cNvPr id="90153" name="Group 14">
              <a:extLst>
                <a:ext uri="{FF2B5EF4-FFF2-40B4-BE49-F238E27FC236}">
                  <a16:creationId xmlns:a16="http://schemas.microsoft.com/office/drawing/2014/main" id="{E5E88F12-10FC-25CF-24C3-A63EBC268CC0}"/>
                </a:ext>
              </a:extLst>
            </p:cNvPr>
            <p:cNvGrpSpPr>
              <a:grpSpLocks/>
            </p:cNvGrpSpPr>
            <p:nvPr/>
          </p:nvGrpSpPr>
          <p:grpSpPr bwMode="auto">
            <a:xfrm>
              <a:off x="5310076" y="5850946"/>
              <a:ext cx="1686863" cy="1102986"/>
              <a:chOff x="5062968" y="5850946"/>
              <a:chExt cx="1686863" cy="1102986"/>
            </a:xfrm>
          </p:grpSpPr>
          <p:sp>
            <p:nvSpPr>
              <p:cNvPr id="50" name="Rounded Rectangle 49">
                <a:extLst>
                  <a:ext uri="{FF2B5EF4-FFF2-40B4-BE49-F238E27FC236}">
                    <a16:creationId xmlns:a16="http://schemas.microsoft.com/office/drawing/2014/main" id="{8A3848E2-24EA-925B-03E9-7E1636453AA1}"/>
                  </a:ext>
                </a:extLst>
              </p:cNvPr>
              <p:cNvSpPr/>
              <p:nvPr/>
            </p:nvSpPr>
            <p:spPr>
              <a:xfrm>
                <a:off x="5062968" y="5850946"/>
                <a:ext cx="1686863" cy="1102386"/>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 name="Rectangle 44">
                <a:extLst>
                  <a:ext uri="{FF2B5EF4-FFF2-40B4-BE49-F238E27FC236}">
                    <a16:creationId xmlns:a16="http://schemas.microsoft.com/office/drawing/2014/main" id="{5FF8D343-0552-7CCE-191F-857CC7CF868C}"/>
                  </a:ext>
                </a:extLst>
              </p:cNvPr>
              <p:cNvSpPr/>
              <p:nvPr/>
            </p:nvSpPr>
            <p:spPr>
              <a:xfrm>
                <a:off x="5080750" y="6084632"/>
                <a:ext cx="1651297" cy="690896"/>
              </a:xfrm>
              <a:prstGeom prst="rect">
                <a:avLst/>
              </a:prstGeom>
            </p:spPr>
            <p:txBody>
              <a:bodyPr>
                <a:spAutoFit/>
              </a:bodyPr>
              <a:lstStyle/>
              <a:p>
                <a:pPr algn="ctr" defTabSz="361156" eaLnBrk="1" hangingPunct="1">
                  <a:lnSpc>
                    <a:spcPct val="110000"/>
                  </a:lnSpc>
                  <a:defRPr/>
                </a:pPr>
                <a:r>
                  <a:rPr lang="en-GB" sz="688" b="1" dirty="0"/>
                  <a:t>To enable a smooth migration, when ready for execution</a:t>
                </a:r>
              </a:p>
            </p:txBody>
          </p:sp>
        </p:grpSp>
        <p:cxnSp>
          <p:nvCxnSpPr>
            <p:cNvPr id="61" name="Straight Connector 60">
              <a:extLst>
                <a:ext uri="{FF2B5EF4-FFF2-40B4-BE49-F238E27FC236}">
                  <a16:creationId xmlns:a16="http://schemas.microsoft.com/office/drawing/2014/main" id="{B4CD8B19-4C9A-112C-2DCA-0ED98130357E}"/>
                </a:ext>
              </a:extLst>
            </p:cNvPr>
            <p:cNvCxnSpPr>
              <a:cxnSpLocks/>
            </p:cNvCxnSpPr>
            <p:nvPr/>
          </p:nvCxnSpPr>
          <p:spPr>
            <a:xfrm>
              <a:off x="6150863" y="689472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7" name="Oval 56">
              <a:extLst>
                <a:ext uri="{FF2B5EF4-FFF2-40B4-BE49-F238E27FC236}">
                  <a16:creationId xmlns:a16="http://schemas.microsoft.com/office/drawing/2014/main" id="{87E77A54-F514-2414-81F3-ECFFC837BEEC}"/>
                </a:ext>
              </a:extLst>
            </p:cNvPr>
            <p:cNvSpPr/>
            <p:nvPr/>
          </p:nvSpPr>
          <p:spPr>
            <a:xfrm>
              <a:off x="6064591" y="6846650"/>
              <a:ext cx="177832" cy="18034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3" name="Group 101">
            <a:extLst>
              <a:ext uri="{FF2B5EF4-FFF2-40B4-BE49-F238E27FC236}">
                <a16:creationId xmlns:a16="http://schemas.microsoft.com/office/drawing/2014/main" id="{E38896C6-F7D6-B004-F0D4-7533BCA12820}"/>
              </a:ext>
            </a:extLst>
          </p:cNvPr>
          <p:cNvGrpSpPr>
            <a:grpSpLocks/>
          </p:cNvGrpSpPr>
          <p:nvPr/>
        </p:nvGrpSpPr>
        <p:grpSpPr bwMode="auto">
          <a:xfrm>
            <a:off x="4819650" y="2765425"/>
            <a:ext cx="1055688" cy="744538"/>
            <a:chOff x="6706758" y="3769872"/>
            <a:chExt cx="1686863" cy="1190579"/>
          </a:xfrm>
        </p:grpSpPr>
        <p:grpSp>
          <p:nvGrpSpPr>
            <p:cNvPr id="90149" name="Group 102">
              <a:extLst>
                <a:ext uri="{FF2B5EF4-FFF2-40B4-BE49-F238E27FC236}">
                  <a16:creationId xmlns:a16="http://schemas.microsoft.com/office/drawing/2014/main" id="{4DF91796-A934-BCE4-273E-45DAE120E974}"/>
                </a:ext>
              </a:extLst>
            </p:cNvPr>
            <p:cNvGrpSpPr>
              <a:grpSpLocks/>
            </p:cNvGrpSpPr>
            <p:nvPr/>
          </p:nvGrpSpPr>
          <p:grpSpPr bwMode="auto">
            <a:xfrm>
              <a:off x="6706758" y="3769872"/>
              <a:ext cx="1686863" cy="1111732"/>
              <a:chOff x="6169741" y="4235448"/>
              <a:chExt cx="1686863" cy="1111732"/>
            </a:xfrm>
          </p:grpSpPr>
          <p:sp>
            <p:nvSpPr>
              <p:cNvPr id="105" name="Rounded Rectangle 104">
                <a:extLst>
                  <a:ext uri="{FF2B5EF4-FFF2-40B4-BE49-F238E27FC236}">
                    <a16:creationId xmlns:a16="http://schemas.microsoft.com/office/drawing/2014/main" id="{5CED83AC-2ED0-49C3-EDBA-08221E60DCA1}"/>
                  </a:ext>
                </a:extLst>
              </p:cNvPr>
              <p:cNvSpPr/>
              <p:nvPr/>
            </p:nvSpPr>
            <p:spPr>
              <a:xfrm>
                <a:off x="6169741" y="4235448"/>
                <a:ext cx="1686863" cy="110426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6" name="Rectangle 105">
                <a:extLst>
                  <a:ext uri="{FF2B5EF4-FFF2-40B4-BE49-F238E27FC236}">
                    <a16:creationId xmlns:a16="http://schemas.microsoft.com/office/drawing/2014/main" id="{2C7268EF-4C49-EA3C-625B-EFE77B5285BA}"/>
                  </a:ext>
                </a:extLst>
              </p:cNvPr>
              <p:cNvSpPr/>
              <p:nvPr/>
            </p:nvSpPr>
            <p:spPr>
              <a:xfrm>
                <a:off x="6220474" y="4468994"/>
                <a:ext cx="1582860" cy="878338"/>
              </a:xfrm>
              <a:prstGeom prst="rect">
                <a:avLst/>
              </a:prstGeom>
            </p:spPr>
            <p:txBody>
              <a:bodyPr>
                <a:spAutoFit/>
              </a:bodyPr>
              <a:lstStyle/>
              <a:p>
                <a:pPr algn="ctr" defTabSz="361156" eaLnBrk="1" hangingPunct="1">
                  <a:lnSpc>
                    <a:spcPct val="110000"/>
                  </a:lnSpc>
                  <a:defRPr/>
                </a:pPr>
                <a:r>
                  <a:rPr lang="en-GB" sz="688" b="1" dirty="0"/>
                  <a:t>Grow  Capability </a:t>
                </a:r>
                <a:br>
                  <a:rPr lang="en-GB" sz="688" b="1" dirty="0"/>
                </a:br>
                <a:r>
                  <a:rPr lang="en-GB" sz="688" b="1" dirty="0"/>
                  <a:t>and expand Global  </a:t>
                </a:r>
                <a:br>
                  <a:rPr lang="en-GB" sz="688" b="1" dirty="0"/>
                </a:br>
                <a:r>
                  <a:rPr lang="en-GB" sz="688" b="1" dirty="0"/>
                  <a:t>Coverage</a:t>
                </a:r>
              </a:p>
            </p:txBody>
          </p:sp>
        </p:grpSp>
        <p:sp>
          <p:nvSpPr>
            <p:cNvPr id="104" name="Oval 103">
              <a:extLst>
                <a:ext uri="{FF2B5EF4-FFF2-40B4-BE49-F238E27FC236}">
                  <a16:creationId xmlns:a16="http://schemas.microsoft.com/office/drawing/2014/main" id="{6D31F0F6-CA84-6959-C0E0-B2D246FB44A5}"/>
                </a:ext>
              </a:extLst>
            </p:cNvPr>
            <p:cNvSpPr/>
            <p:nvPr/>
          </p:nvSpPr>
          <p:spPr>
            <a:xfrm>
              <a:off x="7447455" y="4780213"/>
              <a:ext cx="18010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4" name="Group 108">
            <a:extLst>
              <a:ext uri="{FF2B5EF4-FFF2-40B4-BE49-F238E27FC236}">
                <a16:creationId xmlns:a16="http://schemas.microsoft.com/office/drawing/2014/main" id="{B8E55EF4-27DA-A824-3B9D-71FDC1FDE08E}"/>
              </a:ext>
            </a:extLst>
          </p:cNvPr>
          <p:cNvGrpSpPr>
            <a:grpSpLocks/>
          </p:cNvGrpSpPr>
          <p:nvPr/>
        </p:nvGrpSpPr>
        <p:grpSpPr bwMode="auto">
          <a:xfrm>
            <a:off x="3538538" y="2841625"/>
            <a:ext cx="1030287" cy="581025"/>
            <a:chOff x="4517778" y="4773957"/>
            <a:chExt cx="1649117" cy="930160"/>
          </a:xfrm>
        </p:grpSpPr>
        <p:grpSp>
          <p:nvGrpSpPr>
            <p:cNvPr id="90145" name="Group 109">
              <a:extLst>
                <a:ext uri="{FF2B5EF4-FFF2-40B4-BE49-F238E27FC236}">
                  <a16:creationId xmlns:a16="http://schemas.microsoft.com/office/drawing/2014/main" id="{5BE8D2A2-3D87-9B12-F450-6F62B49F4915}"/>
                </a:ext>
              </a:extLst>
            </p:cNvPr>
            <p:cNvGrpSpPr>
              <a:grpSpLocks/>
            </p:cNvGrpSpPr>
            <p:nvPr/>
          </p:nvGrpSpPr>
          <p:grpSpPr bwMode="auto">
            <a:xfrm>
              <a:off x="4517778" y="4773957"/>
              <a:ext cx="1649117" cy="823282"/>
              <a:chOff x="3449452" y="4468909"/>
              <a:chExt cx="1649117" cy="823282"/>
            </a:xfrm>
          </p:grpSpPr>
          <p:sp>
            <p:nvSpPr>
              <p:cNvPr id="112" name="Rounded Rectangle 111">
                <a:extLst>
                  <a:ext uri="{FF2B5EF4-FFF2-40B4-BE49-F238E27FC236}">
                    <a16:creationId xmlns:a16="http://schemas.microsoft.com/office/drawing/2014/main" id="{CF93E8F7-3F61-F236-DF21-9860BCE41B86}"/>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3" name="Rectangle 112">
                <a:extLst>
                  <a:ext uri="{FF2B5EF4-FFF2-40B4-BE49-F238E27FC236}">
                    <a16:creationId xmlns:a16="http://schemas.microsoft.com/office/drawing/2014/main" id="{00C8DBDA-026B-65F5-EA5D-A956E1E2237D}"/>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111" name="Oval 110">
              <a:extLst>
                <a:ext uri="{FF2B5EF4-FFF2-40B4-BE49-F238E27FC236}">
                  <a16:creationId xmlns:a16="http://schemas.microsoft.com/office/drawing/2014/main" id="{7228001D-DFCA-F2AB-898F-E16BD2D4F815}"/>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F8F856-BEE1-5B88-797A-0CBC1792AB55}"/>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Evolution of Web</a:t>
            </a:r>
          </a:p>
        </p:txBody>
      </p:sp>
      <p:sp>
        <p:nvSpPr>
          <p:cNvPr id="2" name="Rectangle 1">
            <a:extLst>
              <a:ext uri="{FF2B5EF4-FFF2-40B4-BE49-F238E27FC236}">
                <a16:creationId xmlns:a16="http://schemas.microsoft.com/office/drawing/2014/main" id="{F10F3A79-0797-A7A5-3657-E5A7AAC78903}"/>
              </a:ext>
            </a:extLst>
          </p:cNvPr>
          <p:cNvSpPr/>
          <p:nvPr/>
        </p:nvSpPr>
        <p:spPr>
          <a:xfrm>
            <a:off x="304800" y="1828800"/>
            <a:ext cx="8547100" cy="3994150"/>
          </a:xfrm>
          <a:prstGeom prst="rect">
            <a:avLst/>
          </a:prstGeom>
        </p:spPr>
        <p:txBody>
          <a:bodyPr>
            <a:spAutoFit/>
          </a:bodyPr>
          <a:lstStyle/>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Explosive growth in applications: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biomedical informatics, space exploration, business analytics,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web 2.0 social networking: YouTube, Facebook</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Extreme scale content generation: e-science and e-business data deluge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Extraordinary rate of digital content consumption: digital gluttony:</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Apple iPhone, iPad, Amazon Kindle, Android, Windows Phone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Exponential growth in compute capabilities: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multi-core, storage, bandwidth, virtual machines (virtualization)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Very short cycle of obsolescence in technologies: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Windows 8, Ubuntu, Mac; Java versions; C</a:t>
            </a:r>
            <a:r>
              <a:rPr lang="en-US" sz="1950" dirty="0">
                <a:solidFill>
                  <a:prstClr val="black">
                    <a:lumMod val="50000"/>
                    <a:lumOff val="50000"/>
                  </a:prstClr>
                </a:solidFill>
                <a:latin typeface="Times New Roman" panose="02020603050405020304" pitchFamily="18" charset="0"/>
                <a:cs typeface="Times New Roman" panose="02020603050405020304" pitchFamily="18" charset="0"/>
                <a:sym typeface="Wingdings" pitchFamily="2" charset="2"/>
              </a:rPr>
              <a:t>  </a:t>
            </a:r>
            <a:r>
              <a:rPr lang="en-IN" sz="1950" dirty="0">
                <a:solidFill>
                  <a:prstClr val="black"/>
                </a:solidFill>
                <a:latin typeface="Times New Roman" panose="02020603050405020304" pitchFamily="18" charset="0"/>
                <a:cs typeface="Times New Roman" panose="02020603050405020304" pitchFamily="18" charset="0"/>
              </a:rPr>
              <a:t>C#; Python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Newer architectures: web services, persistence models, distributed file systems/repositories (Google, Hadoop), multi-core, wireless and mobile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Diverse knowledge and skill levels of the workforce </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3">
            <a:extLst>
              <a:ext uri="{FF2B5EF4-FFF2-40B4-BE49-F238E27FC236}">
                <a16:creationId xmlns:a16="http://schemas.microsoft.com/office/drawing/2014/main" id="{7CB2505C-B75E-3285-00CD-7379CE1734DB}"/>
              </a:ext>
            </a:extLst>
          </p:cNvPr>
          <p:cNvSpPr txBox="1">
            <a:spLocks noChangeArrowheads="1"/>
          </p:cNvSpPr>
          <p:nvPr/>
        </p:nvSpPr>
        <p:spPr bwMode="auto">
          <a:xfrm>
            <a:off x="304800" y="1330325"/>
            <a:ext cx="7391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202122"/>
                </a:solidFill>
              </a:rPr>
              <a:t>In </a:t>
            </a:r>
            <a:r>
              <a:rPr lang="en-IN" altLang="en-US">
                <a:solidFill>
                  <a:srgbClr val="0645AD"/>
                </a:solidFill>
                <a:hlinkClick r:id="rId2" tooltip="Software engineering"/>
              </a:rPr>
              <a:t>software engineering</a:t>
            </a:r>
            <a:r>
              <a:rPr lang="en-IN" altLang="en-US">
                <a:solidFill>
                  <a:srgbClr val="202122"/>
                </a:solidFill>
              </a:rPr>
              <a:t>, </a:t>
            </a:r>
            <a:r>
              <a:rPr lang="en-IN" altLang="en-US" b="1">
                <a:solidFill>
                  <a:srgbClr val="202122"/>
                </a:solidFill>
              </a:rPr>
              <a:t>SOA</a:t>
            </a:r>
            <a:r>
              <a:rPr lang="en-IN" altLang="en-US">
                <a:solidFill>
                  <a:srgbClr val="202122"/>
                </a:solidFill>
              </a:rPr>
              <a:t> (</a:t>
            </a:r>
            <a:r>
              <a:rPr lang="en-IN" altLang="en-US" b="1">
                <a:solidFill>
                  <a:srgbClr val="202122"/>
                </a:solidFill>
              </a:rPr>
              <a:t>service-oriented architecture</a:t>
            </a:r>
            <a:r>
              <a:rPr lang="en-IN" altLang="en-US">
                <a:solidFill>
                  <a:srgbClr val="202122"/>
                </a:solidFill>
              </a:rPr>
              <a:t>) is an architectural style that focus on discrete services instead of a monolithic design.</a:t>
            </a:r>
            <a:r>
              <a:rPr lang="en-IN" altLang="en-US" baseline="30000">
                <a:solidFill>
                  <a:srgbClr val="0645AD"/>
                </a:solidFill>
                <a:hlinkClick r:id="rId3"/>
              </a:rPr>
              <a:t>[1]</a:t>
            </a:r>
            <a:r>
              <a:rPr lang="en-IN" altLang="en-US">
                <a:solidFill>
                  <a:srgbClr val="202122"/>
                </a:solidFill>
              </a:rPr>
              <a:t> By consequence, it is as well applied in the field of </a:t>
            </a:r>
            <a:r>
              <a:rPr lang="en-IN" altLang="en-US">
                <a:solidFill>
                  <a:srgbClr val="0645AD"/>
                </a:solidFill>
                <a:hlinkClick r:id="rId4" tooltip="Software design"/>
              </a:rPr>
              <a:t>software design</a:t>
            </a:r>
            <a:r>
              <a:rPr lang="en-IN" altLang="en-US">
                <a:solidFill>
                  <a:srgbClr val="202122"/>
                </a:solidFill>
              </a:rPr>
              <a:t> where services are provided to the other components by </a:t>
            </a:r>
            <a:r>
              <a:rPr lang="en-IN" altLang="en-US">
                <a:solidFill>
                  <a:srgbClr val="0645AD"/>
                </a:solidFill>
                <a:hlinkClick r:id="rId5" tooltip="Application components"/>
              </a:rPr>
              <a:t>application components</a:t>
            </a:r>
            <a:r>
              <a:rPr lang="en-IN" altLang="en-US">
                <a:solidFill>
                  <a:srgbClr val="202122"/>
                </a:solidFill>
              </a:rPr>
              <a:t>, through a </a:t>
            </a:r>
            <a:r>
              <a:rPr lang="en-IN" altLang="en-US">
                <a:solidFill>
                  <a:srgbClr val="0645AD"/>
                </a:solidFill>
                <a:hlinkClick r:id="rId6" tooltip="Communications protocol"/>
              </a:rPr>
              <a:t>communication protocol</a:t>
            </a:r>
            <a:r>
              <a:rPr lang="en-IN" altLang="en-US">
                <a:solidFill>
                  <a:srgbClr val="202122"/>
                </a:solidFill>
              </a:rPr>
              <a:t> over a network. A service is a discrete unit of functionality that can be accessed remotely and acted upon and updated independently, such as retrieving a credit card statement online. SOA is also intended to be independent of vendors, products and technologies.</a:t>
            </a:r>
          </a:p>
          <a:p>
            <a:pPr eaLnBrk="1" hangingPunct="1"/>
            <a:endParaRPr lang="en-IN" altLang="en-US">
              <a:solidFill>
                <a:srgbClr val="202122"/>
              </a:solidFill>
            </a:endParaRPr>
          </a:p>
          <a:p>
            <a:pPr eaLnBrk="1" hangingPunct="1"/>
            <a:r>
              <a:rPr lang="en-IN" altLang="en-US">
                <a:solidFill>
                  <a:srgbClr val="4D5156"/>
                </a:solidFill>
              </a:rPr>
              <a:t>A </a:t>
            </a:r>
            <a:r>
              <a:rPr lang="en-IN" altLang="en-US" b="1">
                <a:solidFill>
                  <a:srgbClr val="5F6368"/>
                </a:solidFill>
              </a:rPr>
              <a:t>web service</a:t>
            </a:r>
            <a:r>
              <a:rPr lang="en-IN" altLang="en-US">
                <a:solidFill>
                  <a:srgbClr val="4D5156"/>
                </a:solidFill>
              </a:rPr>
              <a:t> is any piece of software that makes itself available over the internet and uses a standardized XML messaging system</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8E7FA40-7AFE-D29F-26C3-1E970C1DC797}"/>
              </a:ext>
            </a:extLst>
          </p:cNvPr>
          <p:cNvSpPr>
            <a:spLocks noGrp="1"/>
          </p:cNvSpPr>
          <p:nvPr>
            <p:ph sz="quarter" idx="10"/>
          </p:nvPr>
        </p:nvSpPr>
        <p:spPr/>
        <p:txBody>
          <a:bodyPr/>
          <a:lstStyle/>
          <a:p>
            <a:pPr>
              <a:defRPr/>
            </a:pPr>
            <a:r>
              <a:rPr lang="en-US" dirty="0"/>
              <a:t>What is Cloud Computing?</a:t>
            </a:r>
          </a:p>
        </p:txBody>
      </p:sp>
      <p:sp>
        <p:nvSpPr>
          <p:cNvPr id="2" name="Rectangle 1">
            <a:extLst>
              <a:ext uri="{FF2B5EF4-FFF2-40B4-BE49-F238E27FC236}">
                <a16:creationId xmlns:a16="http://schemas.microsoft.com/office/drawing/2014/main" id="{C04900ED-5E37-A0A7-6759-6F8E20A90606}"/>
              </a:ext>
            </a:extLst>
          </p:cNvPr>
          <p:cNvSpPr/>
          <p:nvPr/>
        </p:nvSpPr>
        <p:spPr>
          <a:xfrm>
            <a:off x="304800" y="1868488"/>
            <a:ext cx="8272463" cy="4594225"/>
          </a:xfrm>
          <a:prstGeom prst="rect">
            <a:avLst/>
          </a:prstGeom>
        </p:spPr>
        <p:txBody>
          <a:bodyPr>
            <a:spAutoFit/>
          </a:bodyPr>
          <a:lstStyle/>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Cloud Computing is a general term used to describe a new class of network based computing that takes place over the Internet, </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basically a step on from Utility Computing</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a collection/group of integrated and networked hardware, 	software and Internet infrastructure (called a platform).</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Using the Internet for communication and transport provides 	hardware, software and networking services to clients</a:t>
            </a: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These platforms hide the complexity and details of the underlying infrastructure from users and applications by providing very simple graphical interface or API (Applications Programming Interface).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962165E-6B89-BB6B-4308-218B32E4BBF7}"/>
              </a:ext>
            </a:extLst>
          </p:cNvPr>
          <p:cNvSpPr>
            <a:spLocks noGrp="1"/>
          </p:cNvSpPr>
          <p:nvPr>
            <p:ph sz="quarter" idx="10"/>
          </p:nvPr>
        </p:nvSpPr>
        <p:spPr/>
        <p:txBody>
          <a:bodyPr/>
          <a:lstStyle/>
          <a:p>
            <a:pPr>
              <a:defRPr/>
            </a:pPr>
            <a:r>
              <a:rPr lang="en-US" dirty="0"/>
              <a:t>What is Cloud Computing cont.…</a:t>
            </a:r>
          </a:p>
        </p:txBody>
      </p:sp>
      <p:sp>
        <p:nvSpPr>
          <p:cNvPr id="2" name="Rectangle 1">
            <a:extLst>
              <a:ext uri="{FF2B5EF4-FFF2-40B4-BE49-F238E27FC236}">
                <a16:creationId xmlns:a16="http://schemas.microsoft.com/office/drawing/2014/main" id="{889B0198-A3BD-E979-32AB-2E6338CC9266}"/>
              </a:ext>
            </a:extLst>
          </p:cNvPr>
          <p:cNvSpPr/>
          <p:nvPr/>
        </p:nvSpPr>
        <p:spPr>
          <a:xfrm>
            <a:off x="304800" y="1903413"/>
            <a:ext cx="8388350" cy="3208337"/>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the platform provides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on-demand services, that are always on, anywhere, anytime and any place. </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Pay for use and as needed, elastic</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scale up and down in capacity and functionalities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general public, enterprises, corporations and businesses markets</a:t>
            </a:r>
          </a:p>
          <a:p>
            <a:pPr marL="342900" indent="-342900" eaLnBrk="1" hangingPunct="1">
              <a:buFont typeface="Wingdings" panose="05000000000000000000" pitchFamily="2" charset="2"/>
              <a:buChar char="§"/>
              <a:defRPr/>
            </a:pPr>
            <a:endParaRPr lang="en-IN" sz="225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3F0B26-0D44-E08C-E7A4-B56B13786944}"/>
              </a:ext>
            </a:extLst>
          </p:cNvPr>
          <p:cNvSpPr>
            <a:spLocks noGrp="1"/>
          </p:cNvSpPr>
          <p:nvPr>
            <p:ph sz="quarter" idx="10"/>
          </p:nvPr>
        </p:nvSpPr>
        <p:spPr/>
        <p:txBody>
          <a:bodyPr/>
          <a:lstStyle/>
          <a:p>
            <a:pPr>
              <a:defRPr/>
            </a:pPr>
            <a:r>
              <a:rPr lang="en-US" dirty="0"/>
              <a:t>Cloud Computing: Definition</a:t>
            </a:r>
          </a:p>
        </p:txBody>
      </p:sp>
      <p:sp>
        <p:nvSpPr>
          <p:cNvPr id="28675" name="Rectangle 1">
            <a:extLst>
              <a:ext uri="{FF2B5EF4-FFF2-40B4-BE49-F238E27FC236}">
                <a16:creationId xmlns:a16="http://schemas.microsoft.com/office/drawing/2014/main" id="{02D938D7-8879-9398-9717-A72B4C87A875}"/>
              </a:ext>
            </a:extLst>
          </p:cNvPr>
          <p:cNvSpPr>
            <a:spLocks noChangeArrowheads="1"/>
          </p:cNvSpPr>
          <p:nvPr/>
        </p:nvSpPr>
        <p:spPr bwMode="auto">
          <a:xfrm>
            <a:off x="228600" y="2136775"/>
            <a:ext cx="7853363"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700">
                <a:solidFill>
                  <a:srgbClr val="000000"/>
                </a:solidFill>
                <a:latin typeface="Times New Roman" panose="02020603050405020304" pitchFamily="18" charset="0"/>
                <a:cs typeface="Times New Roman" panose="02020603050405020304" pitchFamily="18" charset="0"/>
              </a:rPr>
              <a:t>The US National Institute of Standards (NIST) defines cloud computing as follows:</a:t>
            </a:r>
          </a:p>
          <a:p>
            <a:pPr eaLnBrk="1" hangingPunct="1"/>
            <a:r>
              <a:rPr lang="en-IN" altLang="en-US" sz="2700" i="1">
                <a:solidFill>
                  <a:srgbClr val="000000"/>
                </a:solidFill>
                <a:latin typeface="Times New Roman" panose="02020603050405020304" pitchFamily="18" charset="0"/>
                <a:cs typeface="Times New Roman" panose="02020603050405020304" pitchFamily="18"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6BC696-4957-4D20-A8C8-F11A811413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b8a6a4-4c0c-4ade-8208-e9d33f271f71"/>
    <ds:schemaRef ds:uri="01efe261-8f89-4821-854b-09de4a0f8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D964C3-24FB-4863-8942-7E8C0861E9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965</TotalTime>
  <Words>6005</Words>
  <Application>Microsoft Office PowerPoint</Application>
  <PresentationFormat>On-screen Show (4:3)</PresentationFormat>
  <Paragraphs>767</Paragraphs>
  <Slides>62</Slides>
  <Notes>12</Notes>
  <HiddenSlides>6</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BITS Pilani presentation</vt:lpstr>
      <vt:lpstr>PowerPoint Presentation</vt:lpstr>
      <vt:lpstr>PowerPoint Presentation</vt:lpstr>
      <vt:lpstr>PowerPoint Presentation</vt:lpstr>
      <vt:lpstr>PowerPoint Presentation</vt:lpstr>
      <vt:lpstr>Evolution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 of Interest as GF</vt:lpstr>
      <vt:lpstr>Cloud Adoption Journey – Enterprise Landscape</vt:lpstr>
      <vt:lpstr>Key Cloud Adoption Drivers</vt:lpstr>
      <vt:lpstr>Cloud Adoption Journey Road Map</vt:lpstr>
      <vt:lpstr>Cloud Adoption Framework (CAF)</vt:lpstr>
      <vt:lpstr>Why do we need a Cloud Adoption Framework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Moitra, Mridul (DXC Luxoft)</cp:lastModifiedBy>
  <cp:revision>126</cp:revision>
  <dcterms:created xsi:type="dcterms:W3CDTF">2011-09-14T09:42:05Z</dcterms:created>
  <dcterms:modified xsi:type="dcterms:W3CDTF">2022-10-01T09:51:51Z</dcterms:modified>
</cp:coreProperties>
</file>